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58" r:id="rId1"/>
  </p:sldMasterIdLst>
  <p:notesMasterIdLst>
    <p:notesMasterId r:id="rId57"/>
  </p:notesMasterIdLst>
  <p:handoutMasterIdLst>
    <p:handoutMasterId r:id="rId58"/>
  </p:handoutMasterIdLst>
  <p:sldIdLst>
    <p:sldId id="642" r:id="rId2"/>
    <p:sldId id="689" r:id="rId3"/>
    <p:sldId id="648" r:id="rId4"/>
    <p:sldId id="312" r:id="rId5"/>
    <p:sldId id="271" r:id="rId6"/>
    <p:sldId id="313" r:id="rId7"/>
    <p:sldId id="314" r:id="rId8"/>
    <p:sldId id="272" r:id="rId9"/>
    <p:sldId id="690" r:id="rId10"/>
    <p:sldId id="691" r:id="rId11"/>
    <p:sldId id="684" r:id="rId12"/>
    <p:sldId id="708" r:id="rId13"/>
    <p:sldId id="709" r:id="rId14"/>
    <p:sldId id="710" r:id="rId15"/>
    <p:sldId id="711" r:id="rId16"/>
    <p:sldId id="682" r:id="rId17"/>
    <p:sldId id="679" r:id="rId18"/>
    <p:sldId id="681" r:id="rId19"/>
    <p:sldId id="499" r:id="rId20"/>
    <p:sldId id="517" r:id="rId21"/>
    <p:sldId id="518" r:id="rId22"/>
    <p:sldId id="520" r:id="rId23"/>
    <p:sldId id="522" r:id="rId24"/>
    <p:sldId id="632" r:id="rId25"/>
    <p:sldId id="633" r:id="rId26"/>
    <p:sldId id="528" r:id="rId27"/>
    <p:sldId id="529" r:id="rId28"/>
    <p:sldId id="649" r:id="rId29"/>
    <p:sldId id="534" r:id="rId30"/>
    <p:sldId id="554" r:id="rId31"/>
    <p:sldId id="532" r:id="rId32"/>
    <p:sldId id="276" r:id="rId33"/>
    <p:sldId id="279" r:id="rId34"/>
    <p:sldId id="635" r:id="rId35"/>
    <p:sldId id="560" r:id="rId36"/>
    <p:sldId id="685" r:id="rId37"/>
    <p:sldId id="537" r:id="rId38"/>
    <p:sldId id="538" r:id="rId39"/>
    <p:sldId id="540" r:id="rId40"/>
    <p:sldId id="555" r:id="rId41"/>
    <p:sldId id="556" r:id="rId42"/>
    <p:sldId id="557" r:id="rId43"/>
    <p:sldId id="712" r:id="rId44"/>
    <p:sldId id="543" r:id="rId45"/>
    <p:sldId id="546" r:id="rId46"/>
    <p:sldId id="548" r:id="rId47"/>
    <p:sldId id="558" r:id="rId48"/>
    <p:sldId id="550" r:id="rId49"/>
    <p:sldId id="559" r:id="rId50"/>
    <p:sldId id="688" r:id="rId51"/>
    <p:sldId id="636" r:id="rId52"/>
    <p:sldId id="661" r:id="rId53"/>
    <p:sldId id="713" r:id="rId54"/>
    <p:sldId id="662" r:id="rId55"/>
    <p:sldId id="714" r:id="rId5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35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Morgan" initials="L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9EC3"/>
    <a:srgbClr val="58989B"/>
    <a:srgbClr val="E59317"/>
    <a:srgbClr val="9EBA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73" autoAdjust="0"/>
    <p:restoredTop sz="86412" autoAdjust="0"/>
  </p:normalViewPr>
  <p:slideViewPr>
    <p:cSldViewPr>
      <p:cViewPr varScale="1">
        <p:scale>
          <a:sx n="64" d="100"/>
          <a:sy n="64" d="100"/>
        </p:scale>
        <p:origin x="1416" y="48"/>
      </p:cViewPr>
      <p:guideLst>
        <p:guide orient="horz" pos="2160"/>
        <p:guide pos="2880"/>
        <p:guide orient="horz" pos="2352"/>
      </p:guideLst>
    </p:cSldViewPr>
  </p:slideViewPr>
  <p:outlineViewPr>
    <p:cViewPr>
      <p:scale>
        <a:sx n="33" d="100"/>
        <a:sy n="33" d="100"/>
      </p:scale>
      <p:origin x="0" y="30162"/>
    </p:cViewPr>
  </p:outlineViewPr>
  <p:notesTextViewPr>
    <p:cViewPr>
      <p:scale>
        <a:sx n="100" d="100"/>
        <a:sy n="100" d="100"/>
      </p:scale>
      <p:origin x="0" y="0"/>
    </p:cViewPr>
  </p:notesTextViewPr>
  <p:sorterViewPr>
    <p:cViewPr>
      <p:scale>
        <a:sx n="66" d="100"/>
        <a:sy n="66" d="100"/>
      </p:scale>
      <p:origin x="0" y="4720"/>
    </p:cViewPr>
  </p:sorterViewPr>
  <p:notesViewPr>
    <p:cSldViewPr>
      <p:cViewPr varScale="1">
        <p:scale>
          <a:sx n="48" d="100"/>
          <a:sy n="48" d="100"/>
        </p:scale>
        <p:origin x="218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65E396-C57F-7A48-8D0A-CA31ADAD4526}"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5B2EC3F8-C6D3-0947-AAA4-6877D8958A3F}">
      <dgm:prSet phldrT="[Text]"/>
      <dgm:spPr>
        <a:solidFill>
          <a:srgbClr val="005695"/>
        </a:solidFill>
      </dgm:spPr>
      <dgm:t>
        <a:bodyPr/>
        <a:lstStyle/>
        <a:p>
          <a:r>
            <a:rPr lang="en-US" dirty="0"/>
            <a:t>Incident Commander</a:t>
          </a:r>
        </a:p>
      </dgm:t>
    </dgm:pt>
    <dgm:pt modelId="{0A989475-7084-634D-A70D-5812353A949D}" type="parTrans" cxnId="{A648C75F-551E-5545-836A-78A0A5160F48}">
      <dgm:prSet/>
      <dgm:spPr/>
      <dgm:t>
        <a:bodyPr/>
        <a:lstStyle/>
        <a:p>
          <a:endParaRPr lang="en-US"/>
        </a:p>
      </dgm:t>
    </dgm:pt>
    <dgm:pt modelId="{D57F8BA6-0DA2-A04A-8EAA-46A11ABBBE3C}" type="sibTrans" cxnId="{A648C75F-551E-5545-836A-78A0A5160F48}">
      <dgm:prSet/>
      <dgm:spPr/>
      <dgm:t>
        <a:bodyPr/>
        <a:lstStyle/>
        <a:p>
          <a:endParaRPr lang="en-US"/>
        </a:p>
      </dgm:t>
    </dgm:pt>
    <dgm:pt modelId="{41CC3D40-2425-C74F-9C15-27AB295FC1C5}" type="asst">
      <dgm:prSet phldrT="[Text]"/>
      <dgm:spPr>
        <a:solidFill>
          <a:schemeClr val="accent2"/>
        </a:solidFill>
      </dgm:spPr>
      <dgm:t>
        <a:bodyPr/>
        <a:lstStyle/>
        <a:p>
          <a:r>
            <a:rPr lang="en-US" dirty="0"/>
            <a:t>Public Information Officer</a:t>
          </a:r>
        </a:p>
      </dgm:t>
    </dgm:pt>
    <dgm:pt modelId="{E0DB012F-D8CF-194D-A884-6BB92D992EF2}" type="parTrans" cxnId="{41CA28A2-C4EB-0743-A65B-E4BBD1091447}">
      <dgm:prSet/>
      <dgm:spPr/>
      <dgm:t>
        <a:bodyPr/>
        <a:lstStyle/>
        <a:p>
          <a:endParaRPr lang="en-US"/>
        </a:p>
      </dgm:t>
    </dgm:pt>
    <dgm:pt modelId="{C871CB19-0F9C-AA4C-9346-7DE3ADE97593}" type="sibTrans" cxnId="{41CA28A2-C4EB-0743-A65B-E4BBD1091447}">
      <dgm:prSet/>
      <dgm:spPr/>
      <dgm:t>
        <a:bodyPr/>
        <a:lstStyle/>
        <a:p>
          <a:endParaRPr lang="en-US"/>
        </a:p>
      </dgm:t>
    </dgm:pt>
    <dgm:pt modelId="{9F7E37A8-C9D2-3944-A7A1-77EBB2FD9EB3}">
      <dgm:prSet phldrT="[Text]"/>
      <dgm:spPr>
        <a:solidFill>
          <a:schemeClr val="accent3">
            <a:lumMod val="40000"/>
            <a:lumOff val="60000"/>
          </a:schemeClr>
        </a:solidFill>
      </dgm:spPr>
      <dgm:t>
        <a:bodyPr/>
        <a:lstStyle/>
        <a:p>
          <a:pPr>
            <a:lnSpc>
              <a:spcPct val="100000"/>
            </a:lnSpc>
            <a:spcAft>
              <a:spcPts val="0"/>
            </a:spcAft>
          </a:pPr>
          <a:r>
            <a:rPr lang="en-US" dirty="0">
              <a:solidFill>
                <a:schemeClr val="tx1"/>
              </a:solidFill>
            </a:rPr>
            <a:t>Operations</a:t>
          </a:r>
        </a:p>
        <a:p>
          <a:pPr>
            <a:lnSpc>
              <a:spcPct val="100000"/>
            </a:lnSpc>
            <a:spcAft>
              <a:spcPts val="0"/>
            </a:spcAft>
          </a:pPr>
          <a:r>
            <a:rPr lang="en-US" dirty="0">
              <a:solidFill>
                <a:schemeClr val="tx1"/>
              </a:solidFill>
            </a:rPr>
            <a:t>“Doers”</a:t>
          </a:r>
        </a:p>
      </dgm:t>
    </dgm:pt>
    <dgm:pt modelId="{EBA71C36-0692-724F-A339-BB1CC78E333B}" type="parTrans" cxnId="{C43DB6F2-5698-D442-9062-506E1051B342}">
      <dgm:prSet/>
      <dgm:spPr/>
      <dgm:t>
        <a:bodyPr/>
        <a:lstStyle/>
        <a:p>
          <a:endParaRPr lang="en-US"/>
        </a:p>
      </dgm:t>
    </dgm:pt>
    <dgm:pt modelId="{83ADBE69-A93D-3E4B-9928-3CD773B98181}" type="sibTrans" cxnId="{C43DB6F2-5698-D442-9062-506E1051B342}">
      <dgm:prSet/>
      <dgm:spPr/>
      <dgm:t>
        <a:bodyPr/>
        <a:lstStyle/>
        <a:p>
          <a:endParaRPr lang="en-US"/>
        </a:p>
      </dgm:t>
    </dgm:pt>
    <dgm:pt modelId="{DBE56161-7B6B-9B4C-8313-64502D12F896}">
      <dgm:prSet phldrT="[Text]"/>
      <dgm:spPr>
        <a:solidFill>
          <a:schemeClr val="accent1">
            <a:lumMod val="20000"/>
            <a:lumOff val="80000"/>
          </a:schemeClr>
        </a:solidFill>
      </dgm:spPr>
      <dgm:t>
        <a:bodyPr/>
        <a:lstStyle/>
        <a:p>
          <a:pPr>
            <a:lnSpc>
              <a:spcPct val="100000"/>
            </a:lnSpc>
            <a:spcAft>
              <a:spcPts val="0"/>
            </a:spcAft>
          </a:pPr>
          <a:r>
            <a:rPr lang="en-US" dirty="0">
              <a:solidFill>
                <a:srgbClr val="000000"/>
              </a:solidFill>
            </a:rPr>
            <a:t>Planning “Thinkers”</a:t>
          </a:r>
        </a:p>
      </dgm:t>
    </dgm:pt>
    <dgm:pt modelId="{E82AAFFF-FAEB-124D-A1C4-B6E813F8689D}" type="parTrans" cxnId="{9E1F714F-C0E1-4F41-A63C-B86CED16C68C}">
      <dgm:prSet/>
      <dgm:spPr/>
      <dgm:t>
        <a:bodyPr/>
        <a:lstStyle/>
        <a:p>
          <a:endParaRPr lang="en-US"/>
        </a:p>
      </dgm:t>
    </dgm:pt>
    <dgm:pt modelId="{57069929-6F04-C745-9723-7A4A0E12BF9A}" type="sibTrans" cxnId="{9E1F714F-C0E1-4F41-A63C-B86CED16C68C}">
      <dgm:prSet/>
      <dgm:spPr/>
      <dgm:t>
        <a:bodyPr/>
        <a:lstStyle/>
        <a:p>
          <a:endParaRPr lang="en-US"/>
        </a:p>
      </dgm:t>
    </dgm:pt>
    <dgm:pt modelId="{E1E829FA-F25F-2841-8349-20CB249B2E34}">
      <dgm:prSet phldrT="[Text]"/>
      <dgm:spPr>
        <a:solidFill>
          <a:schemeClr val="accent2">
            <a:lumMod val="40000"/>
            <a:lumOff val="60000"/>
          </a:schemeClr>
        </a:solidFill>
      </dgm:spPr>
      <dgm:t>
        <a:bodyPr/>
        <a:lstStyle/>
        <a:p>
          <a:pPr>
            <a:lnSpc>
              <a:spcPct val="100000"/>
            </a:lnSpc>
            <a:spcAft>
              <a:spcPts val="0"/>
            </a:spcAft>
          </a:pPr>
          <a:r>
            <a:rPr lang="en-US" dirty="0">
              <a:solidFill>
                <a:srgbClr val="000000"/>
              </a:solidFill>
            </a:rPr>
            <a:t>Logistics</a:t>
          </a:r>
        </a:p>
        <a:p>
          <a:pPr>
            <a:lnSpc>
              <a:spcPct val="100000"/>
            </a:lnSpc>
            <a:spcAft>
              <a:spcPts val="0"/>
            </a:spcAft>
          </a:pPr>
          <a:r>
            <a:rPr lang="en-US" dirty="0">
              <a:solidFill>
                <a:srgbClr val="000000"/>
              </a:solidFill>
            </a:rPr>
            <a:t>“Getters”</a:t>
          </a:r>
        </a:p>
      </dgm:t>
    </dgm:pt>
    <dgm:pt modelId="{F80002CE-E238-7447-B3CB-37B3A32E1850}" type="parTrans" cxnId="{D347AC7F-390C-314F-84BE-F04A679EA172}">
      <dgm:prSet/>
      <dgm:spPr/>
      <dgm:t>
        <a:bodyPr/>
        <a:lstStyle/>
        <a:p>
          <a:endParaRPr lang="en-US"/>
        </a:p>
      </dgm:t>
    </dgm:pt>
    <dgm:pt modelId="{5B2C3525-913F-B445-9C08-6E1165DB2197}" type="sibTrans" cxnId="{D347AC7F-390C-314F-84BE-F04A679EA172}">
      <dgm:prSet/>
      <dgm:spPr/>
      <dgm:t>
        <a:bodyPr/>
        <a:lstStyle/>
        <a:p>
          <a:endParaRPr lang="en-US"/>
        </a:p>
      </dgm:t>
    </dgm:pt>
    <dgm:pt modelId="{FD636981-12F1-6440-97E7-4B435446DE3F}" type="asst">
      <dgm:prSet/>
      <dgm:spPr>
        <a:solidFill>
          <a:schemeClr val="accent3"/>
        </a:solidFill>
      </dgm:spPr>
      <dgm:t>
        <a:bodyPr/>
        <a:lstStyle/>
        <a:p>
          <a:pPr>
            <a:lnSpc>
              <a:spcPct val="100000"/>
            </a:lnSpc>
            <a:spcAft>
              <a:spcPts val="0"/>
            </a:spcAft>
          </a:pPr>
          <a:r>
            <a:rPr lang="en-US" dirty="0"/>
            <a:t>Safety</a:t>
          </a:r>
        </a:p>
        <a:p>
          <a:pPr>
            <a:lnSpc>
              <a:spcPct val="100000"/>
            </a:lnSpc>
            <a:spcAft>
              <a:spcPts val="0"/>
            </a:spcAft>
          </a:pPr>
          <a:r>
            <a:rPr lang="en-US" dirty="0"/>
            <a:t>Officer</a:t>
          </a:r>
        </a:p>
      </dgm:t>
    </dgm:pt>
    <dgm:pt modelId="{6279EA20-BDD6-634B-B65E-B56B58714879}" type="parTrans" cxnId="{96348A67-906B-4C44-A6AB-79EAB07AE0B0}">
      <dgm:prSet/>
      <dgm:spPr/>
      <dgm:t>
        <a:bodyPr/>
        <a:lstStyle/>
        <a:p>
          <a:endParaRPr lang="en-US"/>
        </a:p>
      </dgm:t>
    </dgm:pt>
    <dgm:pt modelId="{09AC1237-BDC8-6841-9C76-7FC3F2D5D842}" type="sibTrans" cxnId="{96348A67-906B-4C44-A6AB-79EAB07AE0B0}">
      <dgm:prSet/>
      <dgm:spPr/>
      <dgm:t>
        <a:bodyPr/>
        <a:lstStyle/>
        <a:p>
          <a:endParaRPr lang="en-US"/>
        </a:p>
      </dgm:t>
    </dgm:pt>
    <dgm:pt modelId="{7C2E6C7F-BF44-0641-8CC5-70933A899D23}" type="asst">
      <dgm:prSet/>
      <dgm:spPr>
        <a:solidFill>
          <a:schemeClr val="accent3">
            <a:lumMod val="60000"/>
            <a:lumOff val="40000"/>
          </a:schemeClr>
        </a:solidFill>
      </dgm:spPr>
      <dgm:t>
        <a:bodyPr/>
        <a:lstStyle/>
        <a:p>
          <a:r>
            <a:rPr lang="en-US" dirty="0">
              <a:solidFill>
                <a:schemeClr val="accent1"/>
              </a:solidFill>
            </a:rPr>
            <a:t>Liaison Officer</a:t>
          </a:r>
        </a:p>
      </dgm:t>
    </dgm:pt>
    <dgm:pt modelId="{573CB9F8-D39B-EC44-8103-A762A8A35331}" type="parTrans" cxnId="{FF2E985A-0C56-5A46-B0D7-F4932E22A875}">
      <dgm:prSet/>
      <dgm:spPr/>
      <dgm:t>
        <a:bodyPr/>
        <a:lstStyle/>
        <a:p>
          <a:endParaRPr lang="en-US"/>
        </a:p>
      </dgm:t>
    </dgm:pt>
    <dgm:pt modelId="{BA14F698-37CE-9049-BC2D-6B6555356A3D}" type="sibTrans" cxnId="{FF2E985A-0C56-5A46-B0D7-F4932E22A875}">
      <dgm:prSet/>
      <dgm:spPr/>
      <dgm:t>
        <a:bodyPr/>
        <a:lstStyle/>
        <a:p>
          <a:endParaRPr lang="en-US"/>
        </a:p>
      </dgm:t>
    </dgm:pt>
    <dgm:pt modelId="{C19FD9AA-7ECE-B04C-B042-BA36ED9523AD}" type="asst">
      <dgm:prSet/>
      <dgm:spPr>
        <a:solidFill>
          <a:schemeClr val="accent6"/>
        </a:solidFill>
      </dgm:spPr>
      <dgm:t>
        <a:bodyPr/>
        <a:lstStyle/>
        <a:p>
          <a:r>
            <a:rPr lang="en-US" dirty="0"/>
            <a:t>Mental Health Officer</a:t>
          </a:r>
        </a:p>
      </dgm:t>
    </dgm:pt>
    <dgm:pt modelId="{A14186A8-894D-4D43-A33C-7F660D3F4AA9}" type="parTrans" cxnId="{A169CB77-3871-E44F-A319-1118111AFCCB}">
      <dgm:prSet/>
      <dgm:spPr/>
      <dgm:t>
        <a:bodyPr/>
        <a:lstStyle/>
        <a:p>
          <a:endParaRPr lang="en-US"/>
        </a:p>
      </dgm:t>
    </dgm:pt>
    <dgm:pt modelId="{276ABE1B-C5C0-3243-A4DF-5D5459AF8A8F}" type="sibTrans" cxnId="{A169CB77-3871-E44F-A319-1118111AFCCB}">
      <dgm:prSet/>
      <dgm:spPr/>
      <dgm:t>
        <a:bodyPr/>
        <a:lstStyle/>
        <a:p>
          <a:endParaRPr lang="en-US"/>
        </a:p>
      </dgm:t>
    </dgm:pt>
    <dgm:pt modelId="{DE3C4FD3-021D-B141-8875-9C0E131B8617}">
      <dgm:prSet/>
      <dgm:spPr>
        <a:solidFill>
          <a:schemeClr val="accent1">
            <a:lumMod val="40000"/>
            <a:lumOff val="60000"/>
          </a:schemeClr>
        </a:solidFill>
      </dgm:spPr>
      <dgm:t>
        <a:bodyPr/>
        <a:lstStyle/>
        <a:p>
          <a:r>
            <a:rPr lang="en-US" dirty="0">
              <a:solidFill>
                <a:srgbClr val="000000"/>
              </a:solidFill>
            </a:rPr>
            <a:t>Finance “Payers”</a:t>
          </a:r>
        </a:p>
      </dgm:t>
    </dgm:pt>
    <dgm:pt modelId="{ECB7ED8A-30BB-A341-87B7-A7F56EDB598A}" type="parTrans" cxnId="{06AF2F48-ADB7-C340-9F64-D309D7BE9FB1}">
      <dgm:prSet/>
      <dgm:spPr/>
      <dgm:t>
        <a:bodyPr/>
        <a:lstStyle/>
        <a:p>
          <a:endParaRPr lang="en-US"/>
        </a:p>
      </dgm:t>
    </dgm:pt>
    <dgm:pt modelId="{6B46FF12-3F1B-D844-8CC8-A6C53059843E}" type="sibTrans" cxnId="{06AF2F48-ADB7-C340-9F64-D309D7BE9FB1}">
      <dgm:prSet/>
      <dgm:spPr/>
      <dgm:t>
        <a:bodyPr/>
        <a:lstStyle/>
        <a:p>
          <a:endParaRPr lang="en-US"/>
        </a:p>
      </dgm:t>
    </dgm:pt>
    <dgm:pt modelId="{CEBEC0D4-3CD2-2446-B2F1-906D36CA312D}" type="pres">
      <dgm:prSet presAssocID="{FC65E396-C57F-7A48-8D0A-CA31ADAD4526}" presName="hierChild1" presStyleCnt="0">
        <dgm:presLayoutVars>
          <dgm:orgChart val="1"/>
          <dgm:chPref val="1"/>
          <dgm:dir/>
          <dgm:animOne val="branch"/>
          <dgm:animLvl val="lvl"/>
          <dgm:resizeHandles/>
        </dgm:presLayoutVars>
      </dgm:prSet>
      <dgm:spPr/>
    </dgm:pt>
    <dgm:pt modelId="{7F2DC002-AB90-664C-B829-255BB7CD1180}" type="pres">
      <dgm:prSet presAssocID="{5B2EC3F8-C6D3-0947-AAA4-6877D8958A3F}" presName="hierRoot1" presStyleCnt="0">
        <dgm:presLayoutVars>
          <dgm:hierBranch val="init"/>
        </dgm:presLayoutVars>
      </dgm:prSet>
      <dgm:spPr/>
    </dgm:pt>
    <dgm:pt modelId="{08F5CC03-E313-B844-BA8D-51439090F47F}" type="pres">
      <dgm:prSet presAssocID="{5B2EC3F8-C6D3-0947-AAA4-6877D8958A3F}" presName="rootComposite1" presStyleCnt="0"/>
      <dgm:spPr/>
    </dgm:pt>
    <dgm:pt modelId="{E04680B6-D7F6-C94C-B4FA-A3E429207014}" type="pres">
      <dgm:prSet presAssocID="{5B2EC3F8-C6D3-0947-AAA4-6877D8958A3F}" presName="rootText1" presStyleLbl="node0" presStyleIdx="0" presStyleCnt="1">
        <dgm:presLayoutVars>
          <dgm:chPref val="3"/>
        </dgm:presLayoutVars>
      </dgm:prSet>
      <dgm:spPr/>
    </dgm:pt>
    <dgm:pt modelId="{A9EABD2B-7BF5-EB49-B786-CD84906BD7FA}" type="pres">
      <dgm:prSet presAssocID="{5B2EC3F8-C6D3-0947-AAA4-6877D8958A3F}" presName="rootConnector1" presStyleLbl="node1" presStyleIdx="0" presStyleCnt="0"/>
      <dgm:spPr/>
    </dgm:pt>
    <dgm:pt modelId="{F2DBCFE4-9B86-6E41-A7BA-47F878351E8D}" type="pres">
      <dgm:prSet presAssocID="{5B2EC3F8-C6D3-0947-AAA4-6877D8958A3F}" presName="hierChild2" presStyleCnt="0"/>
      <dgm:spPr/>
    </dgm:pt>
    <dgm:pt modelId="{7AB7F104-067B-8F46-882D-987F2EE4254C}" type="pres">
      <dgm:prSet presAssocID="{EBA71C36-0692-724F-A339-BB1CC78E333B}" presName="Name37" presStyleLbl="parChTrans1D2" presStyleIdx="0" presStyleCnt="8"/>
      <dgm:spPr/>
    </dgm:pt>
    <dgm:pt modelId="{0EB0C601-449A-464F-9EB3-77E7614A2D52}" type="pres">
      <dgm:prSet presAssocID="{9F7E37A8-C9D2-3944-A7A1-77EBB2FD9EB3}" presName="hierRoot2" presStyleCnt="0">
        <dgm:presLayoutVars>
          <dgm:hierBranch val="init"/>
        </dgm:presLayoutVars>
      </dgm:prSet>
      <dgm:spPr/>
    </dgm:pt>
    <dgm:pt modelId="{7BAECD75-EDF8-414B-9F9B-28F726EE3107}" type="pres">
      <dgm:prSet presAssocID="{9F7E37A8-C9D2-3944-A7A1-77EBB2FD9EB3}" presName="rootComposite" presStyleCnt="0"/>
      <dgm:spPr/>
    </dgm:pt>
    <dgm:pt modelId="{B4B59ED7-7325-0047-9FEE-1C5DB3FBED81}" type="pres">
      <dgm:prSet presAssocID="{9F7E37A8-C9D2-3944-A7A1-77EBB2FD9EB3}" presName="rootText" presStyleLbl="node2" presStyleIdx="0" presStyleCnt="4">
        <dgm:presLayoutVars>
          <dgm:chPref val="3"/>
        </dgm:presLayoutVars>
      </dgm:prSet>
      <dgm:spPr/>
    </dgm:pt>
    <dgm:pt modelId="{5954EE1C-DAD0-6444-A487-36183A90BAE8}" type="pres">
      <dgm:prSet presAssocID="{9F7E37A8-C9D2-3944-A7A1-77EBB2FD9EB3}" presName="rootConnector" presStyleLbl="node2" presStyleIdx="0" presStyleCnt="4"/>
      <dgm:spPr/>
    </dgm:pt>
    <dgm:pt modelId="{CC0424EE-6EE9-3B4B-9CE6-08927CB40287}" type="pres">
      <dgm:prSet presAssocID="{9F7E37A8-C9D2-3944-A7A1-77EBB2FD9EB3}" presName="hierChild4" presStyleCnt="0"/>
      <dgm:spPr/>
    </dgm:pt>
    <dgm:pt modelId="{BFC2DE83-024E-B74C-8ECE-17C221A42F99}" type="pres">
      <dgm:prSet presAssocID="{9F7E37A8-C9D2-3944-A7A1-77EBB2FD9EB3}" presName="hierChild5" presStyleCnt="0"/>
      <dgm:spPr/>
    </dgm:pt>
    <dgm:pt modelId="{F82928B4-DF53-7348-9FA8-7BCEF72461F3}" type="pres">
      <dgm:prSet presAssocID="{E82AAFFF-FAEB-124D-A1C4-B6E813F8689D}" presName="Name37" presStyleLbl="parChTrans1D2" presStyleIdx="1" presStyleCnt="8"/>
      <dgm:spPr/>
    </dgm:pt>
    <dgm:pt modelId="{0E8911E5-B4FB-D941-89A5-1401B8DE7CA5}" type="pres">
      <dgm:prSet presAssocID="{DBE56161-7B6B-9B4C-8313-64502D12F896}" presName="hierRoot2" presStyleCnt="0">
        <dgm:presLayoutVars>
          <dgm:hierBranch val="init"/>
        </dgm:presLayoutVars>
      </dgm:prSet>
      <dgm:spPr/>
    </dgm:pt>
    <dgm:pt modelId="{1B550442-3D57-9642-984D-B541EC667151}" type="pres">
      <dgm:prSet presAssocID="{DBE56161-7B6B-9B4C-8313-64502D12F896}" presName="rootComposite" presStyleCnt="0"/>
      <dgm:spPr/>
    </dgm:pt>
    <dgm:pt modelId="{F09B2461-55DB-F04D-8A5D-1E33A7A9C8F3}" type="pres">
      <dgm:prSet presAssocID="{DBE56161-7B6B-9B4C-8313-64502D12F896}" presName="rootText" presStyleLbl="node2" presStyleIdx="1" presStyleCnt="4">
        <dgm:presLayoutVars>
          <dgm:chPref val="3"/>
        </dgm:presLayoutVars>
      </dgm:prSet>
      <dgm:spPr/>
    </dgm:pt>
    <dgm:pt modelId="{60916101-53AF-E546-BC72-2023D2057E69}" type="pres">
      <dgm:prSet presAssocID="{DBE56161-7B6B-9B4C-8313-64502D12F896}" presName="rootConnector" presStyleLbl="node2" presStyleIdx="1" presStyleCnt="4"/>
      <dgm:spPr/>
    </dgm:pt>
    <dgm:pt modelId="{53987C75-64E7-1F43-938F-486F8A0E116B}" type="pres">
      <dgm:prSet presAssocID="{DBE56161-7B6B-9B4C-8313-64502D12F896}" presName="hierChild4" presStyleCnt="0"/>
      <dgm:spPr/>
    </dgm:pt>
    <dgm:pt modelId="{17C4D5DF-2C3F-9547-91C1-4749E806C19E}" type="pres">
      <dgm:prSet presAssocID="{DBE56161-7B6B-9B4C-8313-64502D12F896}" presName="hierChild5" presStyleCnt="0"/>
      <dgm:spPr/>
    </dgm:pt>
    <dgm:pt modelId="{810ADCAF-A569-4341-8D44-6FB1425349EC}" type="pres">
      <dgm:prSet presAssocID="{F80002CE-E238-7447-B3CB-37B3A32E1850}" presName="Name37" presStyleLbl="parChTrans1D2" presStyleIdx="2" presStyleCnt="8"/>
      <dgm:spPr/>
    </dgm:pt>
    <dgm:pt modelId="{F50313A5-0BB3-D04D-9FCC-B1FC9D005A98}" type="pres">
      <dgm:prSet presAssocID="{E1E829FA-F25F-2841-8349-20CB249B2E34}" presName="hierRoot2" presStyleCnt="0">
        <dgm:presLayoutVars>
          <dgm:hierBranch val="init"/>
        </dgm:presLayoutVars>
      </dgm:prSet>
      <dgm:spPr/>
    </dgm:pt>
    <dgm:pt modelId="{34560401-2AFD-2444-A445-6A81F397F16F}" type="pres">
      <dgm:prSet presAssocID="{E1E829FA-F25F-2841-8349-20CB249B2E34}" presName="rootComposite" presStyleCnt="0"/>
      <dgm:spPr/>
    </dgm:pt>
    <dgm:pt modelId="{CEF3B004-9C5D-A54F-9B94-D7EDCC80FC3D}" type="pres">
      <dgm:prSet presAssocID="{E1E829FA-F25F-2841-8349-20CB249B2E34}" presName="rootText" presStyleLbl="node2" presStyleIdx="2" presStyleCnt="4">
        <dgm:presLayoutVars>
          <dgm:chPref val="3"/>
        </dgm:presLayoutVars>
      </dgm:prSet>
      <dgm:spPr/>
    </dgm:pt>
    <dgm:pt modelId="{7C77BFA9-5218-FC47-BE75-9FF3BAEFBE2B}" type="pres">
      <dgm:prSet presAssocID="{E1E829FA-F25F-2841-8349-20CB249B2E34}" presName="rootConnector" presStyleLbl="node2" presStyleIdx="2" presStyleCnt="4"/>
      <dgm:spPr/>
    </dgm:pt>
    <dgm:pt modelId="{96D5EDEB-6609-9044-A6F8-B04B4FC52445}" type="pres">
      <dgm:prSet presAssocID="{E1E829FA-F25F-2841-8349-20CB249B2E34}" presName="hierChild4" presStyleCnt="0"/>
      <dgm:spPr/>
    </dgm:pt>
    <dgm:pt modelId="{483AA043-A430-0548-A01B-BB48D969BDFE}" type="pres">
      <dgm:prSet presAssocID="{E1E829FA-F25F-2841-8349-20CB249B2E34}" presName="hierChild5" presStyleCnt="0"/>
      <dgm:spPr/>
    </dgm:pt>
    <dgm:pt modelId="{EE583E7E-6F9C-4644-8E82-DE09C84F771F}" type="pres">
      <dgm:prSet presAssocID="{ECB7ED8A-30BB-A341-87B7-A7F56EDB598A}" presName="Name37" presStyleLbl="parChTrans1D2" presStyleIdx="3" presStyleCnt="8"/>
      <dgm:spPr/>
    </dgm:pt>
    <dgm:pt modelId="{1CE030EF-18E7-5944-A96C-043035A2F022}" type="pres">
      <dgm:prSet presAssocID="{DE3C4FD3-021D-B141-8875-9C0E131B8617}" presName="hierRoot2" presStyleCnt="0">
        <dgm:presLayoutVars>
          <dgm:hierBranch val="init"/>
        </dgm:presLayoutVars>
      </dgm:prSet>
      <dgm:spPr/>
    </dgm:pt>
    <dgm:pt modelId="{4EF2449D-974A-9644-B7E8-859179677D3D}" type="pres">
      <dgm:prSet presAssocID="{DE3C4FD3-021D-B141-8875-9C0E131B8617}" presName="rootComposite" presStyleCnt="0"/>
      <dgm:spPr/>
    </dgm:pt>
    <dgm:pt modelId="{564DE09D-EAB2-4C42-A74E-251F5287CAF8}" type="pres">
      <dgm:prSet presAssocID="{DE3C4FD3-021D-B141-8875-9C0E131B8617}" presName="rootText" presStyleLbl="node2" presStyleIdx="3" presStyleCnt="4">
        <dgm:presLayoutVars>
          <dgm:chPref val="3"/>
        </dgm:presLayoutVars>
      </dgm:prSet>
      <dgm:spPr/>
    </dgm:pt>
    <dgm:pt modelId="{E35D6447-A005-D34E-8E77-883B474D3436}" type="pres">
      <dgm:prSet presAssocID="{DE3C4FD3-021D-B141-8875-9C0E131B8617}" presName="rootConnector" presStyleLbl="node2" presStyleIdx="3" presStyleCnt="4"/>
      <dgm:spPr/>
    </dgm:pt>
    <dgm:pt modelId="{A6D4FC64-BA82-A743-AA9B-29D144BD2D3D}" type="pres">
      <dgm:prSet presAssocID="{DE3C4FD3-021D-B141-8875-9C0E131B8617}" presName="hierChild4" presStyleCnt="0"/>
      <dgm:spPr/>
    </dgm:pt>
    <dgm:pt modelId="{D5E60059-0D78-AF40-988B-62F19B9B0423}" type="pres">
      <dgm:prSet presAssocID="{DE3C4FD3-021D-B141-8875-9C0E131B8617}" presName="hierChild5" presStyleCnt="0"/>
      <dgm:spPr/>
    </dgm:pt>
    <dgm:pt modelId="{7D0D6826-1359-5D48-ABAB-36B9DC872ECF}" type="pres">
      <dgm:prSet presAssocID="{5B2EC3F8-C6D3-0947-AAA4-6877D8958A3F}" presName="hierChild3" presStyleCnt="0"/>
      <dgm:spPr/>
    </dgm:pt>
    <dgm:pt modelId="{001F9676-ABEF-B143-AF41-4DAA36604BEC}" type="pres">
      <dgm:prSet presAssocID="{E0DB012F-D8CF-194D-A884-6BB92D992EF2}" presName="Name111" presStyleLbl="parChTrans1D2" presStyleIdx="4" presStyleCnt="8"/>
      <dgm:spPr/>
    </dgm:pt>
    <dgm:pt modelId="{32442220-F3CA-2B4B-B11B-386D49B1AEB7}" type="pres">
      <dgm:prSet presAssocID="{41CC3D40-2425-C74F-9C15-27AB295FC1C5}" presName="hierRoot3" presStyleCnt="0">
        <dgm:presLayoutVars>
          <dgm:hierBranch val="init"/>
        </dgm:presLayoutVars>
      </dgm:prSet>
      <dgm:spPr/>
    </dgm:pt>
    <dgm:pt modelId="{384FDC98-46F2-6A4E-B169-4E444F388D62}" type="pres">
      <dgm:prSet presAssocID="{41CC3D40-2425-C74F-9C15-27AB295FC1C5}" presName="rootComposite3" presStyleCnt="0"/>
      <dgm:spPr/>
    </dgm:pt>
    <dgm:pt modelId="{26D0617F-EF6B-4E4E-B13E-B99D59BAB2FB}" type="pres">
      <dgm:prSet presAssocID="{41CC3D40-2425-C74F-9C15-27AB295FC1C5}" presName="rootText3" presStyleLbl="asst1" presStyleIdx="0" presStyleCnt="4">
        <dgm:presLayoutVars>
          <dgm:chPref val="3"/>
        </dgm:presLayoutVars>
      </dgm:prSet>
      <dgm:spPr/>
    </dgm:pt>
    <dgm:pt modelId="{A9ED0064-A3AE-7D4E-A3B8-836F6C842898}" type="pres">
      <dgm:prSet presAssocID="{41CC3D40-2425-C74F-9C15-27AB295FC1C5}" presName="rootConnector3" presStyleLbl="asst1" presStyleIdx="0" presStyleCnt="4"/>
      <dgm:spPr/>
    </dgm:pt>
    <dgm:pt modelId="{42056C40-9234-4C49-9ECE-DC64DCE9E9B1}" type="pres">
      <dgm:prSet presAssocID="{41CC3D40-2425-C74F-9C15-27AB295FC1C5}" presName="hierChild6" presStyleCnt="0"/>
      <dgm:spPr/>
    </dgm:pt>
    <dgm:pt modelId="{C33B48EB-7CFA-294A-8990-56BFAED5BBE2}" type="pres">
      <dgm:prSet presAssocID="{41CC3D40-2425-C74F-9C15-27AB295FC1C5}" presName="hierChild7" presStyleCnt="0"/>
      <dgm:spPr/>
    </dgm:pt>
    <dgm:pt modelId="{189283FE-9185-CD4A-8318-ADB6E3A451F8}" type="pres">
      <dgm:prSet presAssocID="{6279EA20-BDD6-634B-B65E-B56B58714879}" presName="Name111" presStyleLbl="parChTrans1D2" presStyleIdx="5" presStyleCnt="8"/>
      <dgm:spPr/>
    </dgm:pt>
    <dgm:pt modelId="{62EB5191-3CF7-7946-BF58-51A7026846C2}" type="pres">
      <dgm:prSet presAssocID="{FD636981-12F1-6440-97E7-4B435446DE3F}" presName="hierRoot3" presStyleCnt="0">
        <dgm:presLayoutVars>
          <dgm:hierBranch val="init"/>
        </dgm:presLayoutVars>
      </dgm:prSet>
      <dgm:spPr/>
    </dgm:pt>
    <dgm:pt modelId="{3F5C0F0D-DB68-5548-B2A5-060C7FA8319C}" type="pres">
      <dgm:prSet presAssocID="{FD636981-12F1-6440-97E7-4B435446DE3F}" presName="rootComposite3" presStyleCnt="0"/>
      <dgm:spPr/>
    </dgm:pt>
    <dgm:pt modelId="{47D9CDC9-D312-B942-B99E-99C23776611C}" type="pres">
      <dgm:prSet presAssocID="{FD636981-12F1-6440-97E7-4B435446DE3F}" presName="rootText3" presStyleLbl="asst1" presStyleIdx="1" presStyleCnt="4">
        <dgm:presLayoutVars>
          <dgm:chPref val="3"/>
        </dgm:presLayoutVars>
      </dgm:prSet>
      <dgm:spPr/>
    </dgm:pt>
    <dgm:pt modelId="{6F3AD3F1-A419-4D4E-BFCE-67867C505E49}" type="pres">
      <dgm:prSet presAssocID="{FD636981-12F1-6440-97E7-4B435446DE3F}" presName="rootConnector3" presStyleLbl="asst1" presStyleIdx="1" presStyleCnt="4"/>
      <dgm:spPr/>
    </dgm:pt>
    <dgm:pt modelId="{B5689684-A813-6940-BF79-7ABB75E04DA7}" type="pres">
      <dgm:prSet presAssocID="{FD636981-12F1-6440-97E7-4B435446DE3F}" presName="hierChild6" presStyleCnt="0"/>
      <dgm:spPr/>
    </dgm:pt>
    <dgm:pt modelId="{AC0A722A-9CF8-824C-92F9-9173CE58A315}" type="pres">
      <dgm:prSet presAssocID="{FD636981-12F1-6440-97E7-4B435446DE3F}" presName="hierChild7" presStyleCnt="0"/>
      <dgm:spPr/>
    </dgm:pt>
    <dgm:pt modelId="{A0273BD9-DE96-FB40-8EB7-2DEC18F1400B}" type="pres">
      <dgm:prSet presAssocID="{573CB9F8-D39B-EC44-8103-A762A8A35331}" presName="Name111" presStyleLbl="parChTrans1D2" presStyleIdx="6" presStyleCnt="8"/>
      <dgm:spPr/>
    </dgm:pt>
    <dgm:pt modelId="{2E4A28C3-BF6C-4D4A-B95D-304F532200B3}" type="pres">
      <dgm:prSet presAssocID="{7C2E6C7F-BF44-0641-8CC5-70933A899D23}" presName="hierRoot3" presStyleCnt="0">
        <dgm:presLayoutVars>
          <dgm:hierBranch val="init"/>
        </dgm:presLayoutVars>
      </dgm:prSet>
      <dgm:spPr/>
    </dgm:pt>
    <dgm:pt modelId="{3F625967-1EB1-CA41-9688-BC85D9AEB525}" type="pres">
      <dgm:prSet presAssocID="{7C2E6C7F-BF44-0641-8CC5-70933A899D23}" presName="rootComposite3" presStyleCnt="0"/>
      <dgm:spPr/>
    </dgm:pt>
    <dgm:pt modelId="{C1938860-1928-5A41-9809-D20C32113393}" type="pres">
      <dgm:prSet presAssocID="{7C2E6C7F-BF44-0641-8CC5-70933A899D23}" presName="rootText3" presStyleLbl="asst1" presStyleIdx="2" presStyleCnt="4">
        <dgm:presLayoutVars>
          <dgm:chPref val="3"/>
        </dgm:presLayoutVars>
      </dgm:prSet>
      <dgm:spPr/>
    </dgm:pt>
    <dgm:pt modelId="{4C44C2C3-496D-FD40-8157-777B2BA4B62D}" type="pres">
      <dgm:prSet presAssocID="{7C2E6C7F-BF44-0641-8CC5-70933A899D23}" presName="rootConnector3" presStyleLbl="asst1" presStyleIdx="2" presStyleCnt="4"/>
      <dgm:spPr/>
    </dgm:pt>
    <dgm:pt modelId="{1EE19065-C4B5-4848-B60B-02F6DA9D6745}" type="pres">
      <dgm:prSet presAssocID="{7C2E6C7F-BF44-0641-8CC5-70933A899D23}" presName="hierChild6" presStyleCnt="0"/>
      <dgm:spPr/>
    </dgm:pt>
    <dgm:pt modelId="{6FD9D32F-2DA5-804E-B525-1678842C752A}" type="pres">
      <dgm:prSet presAssocID="{7C2E6C7F-BF44-0641-8CC5-70933A899D23}" presName="hierChild7" presStyleCnt="0"/>
      <dgm:spPr/>
    </dgm:pt>
    <dgm:pt modelId="{69B80054-FFBD-5544-9DE1-09555DBF3051}" type="pres">
      <dgm:prSet presAssocID="{A14186A8-894D-4D43-A33C-7F660D3F4AA9}" presName="Name111" presStyleLbl="parChTrans1D2" presStyleIdx="7" presStyleCnt="8"/>
      <dgm:spPr/>
    </dgm:pt>
    <dgm:pt modelId="{EB3A6BFB-4F33-D54B-8845-05A6179808A5}" type="pres">
      <dgm:prSet presAssocID="{C19FD9AA-7ECE-B04C-B042-BA36ED9523AD}" presName="hierRoot3" presStyleCnt="0">
        <dgm:presLayoutVars>
          <dgm:hierBranch val="init"/>
        </dgm:presLayoutVars>
      </dgm:prSet>
      <dgm:spPr/>
    </dgm:pt>
    <dgm:pt modelId="{E5D87F4E-0C7B-E24D-85F5-A633FF96777E}" type="pres">
      <dgm:prSet presAssocID="{C19FD9AA-7ECE-B04C-B042-BA36ED9523AD}" presName="rootComposite3" presStyleCnt="0"/>
      <dgm:spPr/>
    </dgm:pt>
    <dgm:pt modelId="{E17731B7-8B78-C149-A6B5-43C34E7C269F}" type="pres">
      <dgm:prSet presAssocID="{C19FD9AA-7ECE-B04C-B042-BA36ED9523AD}" presName="rootText3" presStyleLbl="asst1" presStyleIdx="3" presStyleCnt="4">
        <dgm:presLayoutVars>
          <dgm:chPref val="3"/>
        </dgm:presLayoutVars>
      </dgm:prSet>
      <dgm:spPr/>
    </dgm:pt>
    <dgm:pt modelId="{A988579B-F348-C74B-B43B-03BA4BE9A973}" type="pres">
      <dgm:prSet presAssocID="{C19FD9AA-7ECE-B04C-B042-BA36ED9523AD}" presName="rootConnector3" presStyleLbl="asst1" presStyleIdx="3" presStyleCnt="4"/>
      <dgm:spPr/>
    </dgm:pt>
    <dgm:pt modelId="{90201F6A-B4EA-B143-94F4-4A34853136AD}" type="pres">
      <dgm:prSet presAssocID="{C19FD9AA-7ECE-B04C-B042-BA36ED9523AD}" presName="hierChild6" presStyleCnt="0"/>
      <dgm:spPr/>
    </dgm:pt>
    <dgm:pt modelId="{B9B1D4B1-B334-F44B-8256-8F0B0FA5EF2A}" type="pres">
      <dgm:prSet presAssocID="{C19FD9AA-7ECE-B04C-B042-BA36ED9523AD}" presName="hierChild7" presStyleCnt="0"/>
      <dgm:spPr/>
    </dgm:pt>
  </dgm:ptLst>
  <dgm:cxnLst>
    <dgm:cxn modelId="{9B91D51B-3AE2-FA44-93BD-80FDBBBC8D87}" type="presOf" srcId="{C19FD9AA-7ECE-B04C-B042-BA36ED9523AD}" destId="{A988579B-F348-C74B-B43B-03BA4BE9A973}" srcOrd="1" destOrd="0" presId="urn:microsoft.com/office/officeart/2005/8/layout/orgChart1"/>
    <dgm:cxn modelId="{DAC68D21-E840-FF43-B925-A2C7122ED8F8}" type="presOf" srcId="{F80002CE-E238-7447-B3CB-37B3A32E1850}" destId="{810ADCAF-A569-4341-8D44-6FB1425349EC}" srcOrd="0" destOrd="0" presId="urn:microsoft.com/office/officeart/2005/8/layout/orgChart1"/>
    <dgm:cxn modelId="{5EFD783F-7B95-0B4D-A63A-FEA5773D7162}" type="presOf" srcId="{E1E829FA-F25F-2841-8349-20CB249B2E34}" destId="{7C77BFA9-5218-FC47-BE75-9FF3BAEFBE2B}" srcOrd="1" destOrd="0" presId="urn:microsoft.com/office/officeart/2005/8/layout/orgChart1"/>
    <dgm:cxn modelId="{97A4635F-9EBD-3B48-A130-7FAF8052B596}" type="presOf" srcId="{5B2EC3F8-C6D3-0947-AAA4-6877D8958A3F}" destId="{A9EABD2B-7BF5-EB49-B786-CD84906BD7FA}" srcOrd="1" destOrd="0" presId="urn:microsoft.com/office/officeart/2005/8/layout/orgChart1"/>
    <dgm:cxn modelId="{A648C75F-551E-5545-836A-78A0A5160F48}" srcId="{FC65E396-C57F-7A48-8D0A-CA31ADAD4526}" destId="{5B2EC3F8-C6D3-0947-AAA4-6877D8958A3F}" srcOrd="0" destOrd="0" parTransId="{0A989475-7084-634D-A70D-5812353A949D}" sibTransId="{D57F8BA6-0DA2-A04A-8EAA-46A11ABBBE3C}"/>
    <dgm:cxn modelId="{1A391165-2C86-FB4D-A409-57B5A33B33DC}" type="presOf" srcId="{FC65E396-C57F-7A48-8D0A-CA31ADAD4526}" destId="{CEBEC0D4-3CD2-2446-B2F1-906D36CA312D}" srcOrd="0" destOrd="0" presId="urn:microsoft.com/office/officeart/2005/8/layout/orgChart1"/>
    <dgm:cxn modelId="{96348A67-906B-4C44-A6AB-79EAB07AE0B0}" srcId="{5B2EC3F8-C6D3-0947-AAA4-6877D8958A3F}" destId="{FD636981-12F1-6440-97E7-4B435446DE3F}" srcOrd="1" destOrd="0" parTransId="{6279EA20-BDD6-634B-B65E-B56B58714879}" sibTransId="{09AC1237-BDC8-6841-9C76-7FC3F2D5D842}"/>
    <dgm:cxn modelId="{06AF2F48-ADB7-C340-9F64-D309D7BE9FB1}" srcId="{5B2EC3F8-C6D3-0947-AAA4-6877D8958A3F}" destId="{DE3C4FD3-021D-B141-8875-9C0E131B8617}" srcOrd="7" destOrd="0" parTransId="{ECB7ED8A-30BB-A341-87B7-A7F56EDB598A}" sibTransId="{6B46FF12-3F1B-D844-8CC8-A6C53059843E}"/>
    <dgm:cxn modelId="{68416D6C-1931-B444-9D92-F00A44168189}" type="presOf" srcId="{DE3C4FD3-021D-B141-8875-9C0E131B8617}" destId="{E35D6447-A005-D34E-8E77-883B474D3436}" srcOrd="1" destOrd="0" presId="urn:microsoft.com/office/officeart/2005/8/layout/orgChart1"/>
    <dgm:cxn modelId="{9E1F714F-C0E1-4F41-A63C-B86CED16C68C}" srcId="{5B2EC3F8-C6D3-0947-AAA4-6877D8958A3F}" destId="{DBE56161-7B6B-9B4C-8313-64502D12F896}" srcOrd="5" destOrd="0" parTransId="{E82AAFFF-FAEB-124D-A1C4-B6E813F8689D}" sibTransId="{57069929-6F04-C745-9723-7A4A0E12BF9A}"/>
    <dgm:cxn modelId="{FC48F971-FBAC-6A41-AB8C-F645C905B8CF}" type="presOf" srcId="{E1E829FA-F25F-2841-8349-20CB249B2E34}" destId="{CEF3B004-9C5D-A54F-9B94-D7EDCC80FC3D}" srcOrd="0" destOrd="0" presId="urn:microsoft.com/office/officeart/2005/8/layout/orgChart1"/>
    <dgm:cxn modelId="{09613A53-B22E-3B40-9A23-79E243610C23}" type="presOf" srcId="{C19FD9AA-7ECE-B04C-B042-BA36ED9523AD}" destId="{E17731B7-8B78-C149-A6B5-43C34E7C269F}" srcOrd="0" destOrd="0" presId="urn:microsoft.com/office/officeart/2005/8/layout/orgChart1"/>
    <dgm:cxn modelId="{A169CB77-3871-E44F-A319-1118111AFCCB}" srcId="{5B2EC3F8-C6D3-0947-AAA4-6877D8958A3F}" destId="{C19FD9AA-7ECE-B04C-B042-BA36ED9523AD}" srcOrd="3" destOrd="0" parTransId="{A14186A8-894D-4D43-A33C-7F660D3F4AA9}" sibTransId="{276ABE1B-C5C0-3243-A4DF-5D5459AF8A8F}"/>
    <dgm:cxn modelId="{FF2E985A-0C56-5A46-B0D7-F4932E22A875}" srcId="{5B2EC3F8-C6D3-0947-AAA4-6877D8958A3F}" destId="{7C2E6C7F-BF44-0641-8CC5-70933A899D23}" srcOrd="2" destOrd="0" parTransId="{573CB9F8-D39B-EC44-8103-A762A8A35331}" sibTransId="{BA14F698-37CE-9049-BC2D-6B6555356A3D}"/>
    <dgm:cxn modelId="{D347AC7F-390C-314F-84BE-F04A679EA172}" srcId="{5B2EC3F8-C6D3-0947-AAA4-6877D8958A3F}" destId="{E1E829FA-F25F-2841-8349-20CB249B2E34}" srcOrd="6" destOrd="0" parTransId="{F80002CE-E238-7447-B3CB-37B3A32E1850}" sibTransId="{5B2C3525-913F-B445-9C08-6E1165DB2197}"/>
    <dgm:cxn modelId="{C008BD86-F9FC-AB4E-9491-3F3F45BA08EA}" type="presOf" srcId="{FD636981-12F1-6440-97E7-4B435446DE3F}" destId="{47D9CDC9-D312-B942-B99E-99C23776611C}" srcOrd="0" destOrd="0" presId="urn:microsoft.com/office/officeart/2005/8/layout/orgChart1"/>
    <dgm:cxn modelId="{113793A0-EAD6-6943-91C6-3A3C0AA739F7}" type="presOf" srcId="{7C2E6C7F-BF44-0641-8CC5-70933A899D23}" destId="{4C44C2C3-496D-FD40-8157-777B2BA4B62D}" srcOrd="1" destOrd="0" presId="urn:microsoft.com/office/officeart/2005/8/layout/orgChart1"/>
    <dgm:cxn modelId="{41CA28A2-C4EB-0743-A65B-E4BBD1091447}" srcId="{5B2EC3F8-C6D3-0947-AAA4-6877D8958A3F}" destId="{41CC3D40-2425-C74F-9C15-27AB295FC1C5}" srcOrd="0" destOrd="0" parTransId="{E0DB012F-D8CF-194D-A884-6BB92D992EF2}" sibTransId="{C871CB19-0F9C-AA4C-9346-7DE3ADE97593}"/>
    <dgm:cxn modelId="{3B8528A3-90BE-EE4F-B1D9-AC8A8FE4F207}" type="presOf" srcId="{6279EA20-BDD6-634B-B65E-B56B58714879}" destId="{189283FE-9185-CD4A-8318-ADB6E3A451F8}" srcOrd="0" destOrd="0" presId="urn:microsoft.com/office/officeart/2005/8/layout/orgChart1"/>
    <dgm:cxn modelId="{6F4B06AA-ECDE-6148-97A3-95B7D7B810EB}" type="presOf" srcId="{A14186A8-894D-4D43-A33C-7F660D3F4AA9}" destId="{69B80054-FFBD-5544-9DE1-09555DBF3051}" srcOrd="0" destOrd="0" presId="urn:microsoft.com/office/officeart/2005/8/layout/orgChart1"/>
    <dgm:cxn modelId="{AFE883AC-4F55-DE42-90D3-8C20B8CE4A90}" type="presOf" srcId="{EBA71C36-0692-724F-A339-BB1CC78E333B}" destId="{7AB7F104-067B-8F46-882D-987F2EE4254C}" srcOrd="0" destOrd="0" presId="urn:microsoft.com/office/officeart/2005/8/layout/orgChart1"/>
    <dgm:cxn modelId="{F41CECAC-BF43-214B-9783-D54C6454D024}" type="presOf" srcId="{7C2E6C7F-BF44-0641-8CC5-70933A899D23}" destId="{C1938860-1928-5A41-9809-D20C32113393}" srcOrd="0" destOrd="0" presId="urn:microsoft.com/office/officeart/2005/8/layout/orgChart1"/>
    <dgm:cxn modelId="{C4F396B0-989A-504D-BA09-05D1B4285FB1}" type="presOf" srcId="{E82AAFFF-FAEB-124D-A1C4-B6E813F8689D}" destId="{F82928B4-DF53-7348-9FA8-7BCEF72461F3}" srcOrd="0" destOrd="0" presId="urn:microsoft.com/office/officeart/2005/8/layout/orgChart1"/>
    <dgm:cxn modelId="{3D0BF6B3-1346-8346-8DB5-5A4E1BC38876}" type="presOf" srcId="{41CC3D40-2425-C74F-9C15-27AB295FC1C5}" destId="{26D0617F-EF6B-4E4E-B13E-B99D59BAB2FB}" srcOrd="0" destOrd="0" presId="urn:microsoft.com/office/officeart/2005/8/layout/orgChart1"/>
    <dgm:cxn modelId="{D90BF6B8-031B-4543-A126-6A418DDFA88E}" type="presOf" srcId="{DBE56161-7B6B-9B4C-8313-64502D12F896}" destId="{60916101-53AF-E546-BC72-2023D2057E69}" srcOrd="1" destOrd="0" presId="urn:microsoft.com/office/officeart/2005/8/layout/orgChart1"/>
    <dgm:cxn modelId="{5D3D74C2-62C9-3B44-95EC-855C408E61EC}" type="presOf" srcId="{ECB7ED8A-30BB-A341-87B7-A7F56EDB598A}" destId="{EE583E7E-6F9C-4644-8E82-DE09C84F771F}" srcOrd="0" destOrd="0" presId="urn:microsoft.com/office/officeart/2005/8/layout/orgChart1"/>
    <dgm:cxn modelId="{262D5EC8-EBDB-CA47-B0F9-370E54894638}" type="presOf" srcId="{9F7E37A8-C9D2-3944-A7A1-77EBB2FD9EB3}" destId="{5954EE1C-DAD0-6444-A487-36183A90BAE8}" srcOrd="1" destOrd="0" presId="urn:microsoft.com/office/officeart/2005/8/layout/orgChart1"/>
    <dgm:cxn modelId="{D8B8F7C8-1E4A-4047-9B52-B087C5F18B55}" type="presOf" srcId="{9F7E37A8-C9D2-3944-A7A1-77EBB2FD9EB3}" destId="{B4B59ED7-7325-0047-9FEE-1C5DB3FBED81}" srcOrd="0" destOrd="0" presId="urn:microsoft.com/office/officeart/2005/8/layout/orgChart1"/>
    <dgm:cxn modelId="{2528F4CF-F92B-9044-86D5-401A05E5E711}" type="presOf" srcId="{DBE56161-7B6B-9B4C-8313-64502D12F896}" destId="{F09B2461-55DB-F04D-8A5D-1E33A7A9C8F3}" srcOrd="0" destOrd="0" presId="urn:microsoft.com/office/officeart/2005/8/layout/orgChart1"/>
    <dgm:cxn modelId="{D2CBF9D9-42AF-A046-BD99-E0BC1293DEE8}" type="presOf" srcId="{5B2EC3F8-C6D3-0947-AAA4-6877D8958A3F}" destId="{E04680B6-D7F6-C94C-B4FA-A3E429207014}" srcOrd="0" destOrd="0" presId="urn:microsoft.com/office/officeart/2005/8/layout/orgChart1"/>
    <dgm:cxn modelId="{120449DA-1AED-714E-9831-F344BF1F7124}" type="presOf" srcId="{FD636981-12F1-6440-97E7-4B435446DE3F}" destId="{6F3AD3F1-A419-4D4E-BFCE-67867C505E49}" srcOrd="1" destOrd="0" presId="urn:microsoft.com/office/officeart/2005/8/layout/orgChart1"/>
    <dgm:cxn modelId="{89B768DB-567D-6341-8667-B2087EF3D399}" type="presOf" srcId="{41CC3D40-2425-C74F-9C15-27AB295FC1C5}" destId="{A9ED0064-A3AE-7D4E-A3B8-836F6C842898}" srcOrd="1" destOrd="0" presId="urn:microsoft.com/office/officeart/2005/8/layout/orgChart1"/>
    <dgm:cxn modelId="{DDEFF0DB-E304-4C4E-880C-B97DD6D33D99}" type="presOf" srcId="{573CB9F8-D39B-EC44-8103-A762A8A35331}" destId="{A0273BD9-DE96-FB40-8EB7-2DEC18F1400B}" srcOrd="0" destOrd="0" presId="urn:microsoft.com/office/officeart/2005/8/layout/orgChart1"/>
    <dgm:cxn modelId="{19D3B5F0-0998-D446-BC2F-AE994C694F65}" type="presOf" srcId="{DE3C4FD3-021D-B141-8875-9C0E131B8617}" destId="{564DE09D-EAB2-4C42-A74E-251F5287CAF8}" srcOrd="0" destOrd="0" presId="urn:microsoft.com/office/officeart/2005/8/layout/orgChart1"/>
    <dgm:cxn modelId="{C43DB6F2-5698-D442-9062-506E1051B342}" srcId="{5B2EC3F8-C6D3-0947-AAA4-6877D8958A3F}" destId="{9F7E37A8-C9D2-3944-A7A1-77EBB2FD9EB3}" srcOrd="4" destOrd="0" parTransId="{EBA71C36-0692-724F-A339-BB1CC78E333B}" sibTransId="{83ADBE69-A93D-3E4B-9928-3CD773B98181}"/>
    <dgm:cxn modelId="{0233EAF8-0443-874C-8C07-09B3B9535092}" type="presOf" srcId="{E0DB012F-D8CF-194D-A884-6BB92D992EF2}" destId="{001F9676-ABEF-B143-AF41-4DAA36604BEC}" srcOrd="0" destOrd="0" presId="urn:microsoft.com/office/officeart/2005/8/layout/orgChart1"/>
    <dgm:cxn modelId="{C99B4AC6-FF8E-8A48-B40A-BB8590C46863}" type="presParOf" srcId="{CEBEC0D4-3CD2-2446-B2F1-906D36CA312D}" destId="{7F2DC002-AB90-664C-B829-255BB7CD1180}" srcOrd="0" destOrd="0" presId="urn:microsoft.com/office/officeart/2005/8/layout/orgChart1"/>
    <dgm:cxn modelId="{24680616-DFD4-D941-BAC0-D741CCEFFADB}" type="presParOf" srcId="{7F2DC002-AB90-664C-B829-255BB7CD1180}" destId="{08F5CC03-E313-B844-BA8D-51439090F47F}" srcOrd="0" destOrd="0" presId="urn:microsoft.com/office/officeart/2005/8/layout/orgChart1"/>
    <dgm:cxn modelId="{74D54387-D624-5249-9C6D-09C5D5B3E658}" type="presParOf" srcId="{08F5CC03-E313-B844-BA8D-51439090F47F}" destId="{E04680B6-D7F6-C94C-B4FA-A3E429207014}" srcOrd="0" destOrd="0" presId="urn:microsoft.com/office/officeart/2005/8/layout/orgChart1"/>
    <dgm:cxn modelId="{3A0987E1-A17B-9341-82FD-10191D697B7B}" type="presParOf" srcId="{08F5CC03-E313-B844-BA8D-51439090F47F}" destId="{A9EABD2B-7BF5-EB49-B786-CD84906BD7FA}" srcOrd="1" destOrd="0" presId="urn:microsoft.com/office/officeart/2005/8/layout/orgChart1"/>
    <dgm:cxn modelId="{6873F563-4F4B-4749-9239-FBF947E1A6B8}" type="presParOf" srcId="{7F2DC002-AB90-664C-B829-255BB7CD1180}" destId="{F2DBCFE4-9B86-6E41-A7BA-47F878351E8D}" srcOrd="1" destOrd="0" presId="urn:microsoft.com/office/officeart/2005/8/layout/orgChart1"/>
    <dgm:cxn modelId="{849552FD-D302-824B-B4CA-F16BF2ED3073}" type="presParOf" srcId="{F2DBCFE4-9B86-6E41-A7BA-47F878351E8D}" destId="{7AB7F104-067B-8F46-882D-987F2EE4254C}" srcOrd="0" destOrd="0" presId="urn:microsoft.com/office/officeart/2005/8/layout/orgChart1"/>
    <dgm:cxn modelId="{235026AD-80A2-234F-B05E-EAD12AC48F72}" type="presParOf" srcId="{F2DBCFE4-9B86-6E41-A7BA-47F878351E8D}" destId="{0EB0C601-449A-464F-9EB3-77E7614A2D52}" srcOrd="1" destOrd="0" presId="urn:microsoft.com/office/officeart/2005/8/layout/orgChart1"/>
    <dgm:cxn modelId="{A81A51D9-D249-DA41-98A7-5691D76A088C}" type="presParOf" srcId="{0EB0C601-449A-464F-9EB3-77E7614A2D52}" destId="{7BAECD75-EDF8-414B-9F9B-28F726EE3107}" srcOrd="0" destOrd="0" presId="urn:microsoft.com/office/officeart/2005/8/layout/orgChart1"/>
    <dgm:cxn modelId="{6FA3ED7F-004D-EB47-8080-D41B37942DAF}" type="presParOf" srcId="{7BAECD75-EDF8-414B-9F9B-28F726EE3107}" destId="{B4B59ED7-7325-0047-9FEE-1C5DB3FBED81}" srcOrd="0" destOrd="0" presId="urn:microsoft.com/office/officeart/2005/8/layout/orgChart1"/>
    <dgm:cxn modelId="{246F9D5F-0429-4947-AB38-1B16E21AAF29}" type="presParOf" srcId="{7BAECD75-EDF8-414B-9F9B-28F726EE3107}" destId="{5954EE1C-DAD0-6444-A487-36183A90BAE8}" srcOrd="1" destOrd="0" presId="urn:microsoft.com/office/officeart/2005/8/layout/orgChart1"/>
    <dgm:cxn modelId="{A13FD462-74F1-9A4A-8AF9-1E51D08ED304}" type="presParOf" srcId="{0EB0C601-449A-464F-9EB3-77E7614A2D52}" destId="{CC0424EE-6EE9-3B4B-9CE6-08927CB40287}" srcOrd="1" destOrd="0" presId="urn:microsoft.com/office/officeart/2005/8/layout/orgChart1"/>
    <dgm:cxn modelId="{43AA403C-830B-2645-AD5B-55370AF863A6}" type="presParOf" srcId="{0EB0C601-449A-464F-9EB3-77E7614A2D52}" destId="{BFC2DE83-024E-B74C-8ECE-17C221A42F99}" srcOrd="2" destOrd="0" presId="urn:microsoft.com/office/officeart/2005/8/layout/orgChart1"/>
    <dgm:cxn modelId="{8BE81216-1FBD-DA4C-A67D-FE3782FDD0B7}" type="presParOf" srcId="{F2DBCFE4-9B86-6E41-A7BA-47F878351E8D}" destId="{F82928B4-DF53-7348-9FA8-7BCEF72461F3}" srcOrd="2" destOrd="0" presId="urn:microsoft.com/office/officeart/2005/8/layout/orgChart1"/>
    <dgm:cxn modelId="{1937E9D6-3528-014F-9550-4CC57C3853BC}" type="presParOf" srcId="{F2DBCFE4-9B86-6E41-A7BA-47F878351E8D}" destId="{0E8911E5-B4FB-D941-89A5-1401B8DE7CA5}" srcOrd="3" destOrd="0" presId="urn:microsoft.com/office/officeart/2005/8/layout/orgChart1"/>
    <dgm:cxn modelId="{DF288DB1-D4B3-6149-900B-98D09775A35E}" type="presParOf" srcId="{0E8911E5-B4FB-D941-89A5-1401B8DE7CA5}" destId="{1B550442-3D57-9642-984D-B541EC667151}" srcOrd="0" destOrd="0" presId="urn:microsoft.com/office/officeart/2005/8/layout/orgChart1"/>
    <dgm:cxn modelId="{08222095-1EDE-824D-9A31-129312166FF2}" type="presParOf" srcId="{1B550442-3D57-9642-984D-B541EC667151}" destId="{F09B2461-55DB-F04D-8A5D-1E33A7A9C8F3}" srcOrd="0" destOrd="0" presId="urn:microsoft.com/office/officeart/2005/8/layout/orgChart1"/>
    <dgm:cxn modelId="{36E7DE4B-6F42-104A-B19A-493D45A113F4}" type="presParOf" srcId="{1B550442-3D57-9642-984D-B541EC667151}" destId="{60916101-53AF-E546-BC72-2023D2057E69}" srcOrd="1" destOrd="0" presId="urn:microsoft.com/office/officeart/2005/8/layout/orgChart1"/>
    <dgm:cxn modelId="{2C21F89C-AE47-C84A-BB52-4FDBFDF89DFC}" type="presParOf" srcId="{0E8911E5-B4FB-D941-89A5-1401B8DE7CA5}" destId="{53987C75-64E7-1F43-938F-486F8A0E116B}" srcOrd="1" destOrd="0" presId="urn:microsoft.com/office/officeart/2005/8/layout/orgChart1"/>
    <dgm:cxn modelId="{B7C3F21F-DA7C-094C-962D-9CFA5C50EAFE}" type="presParOf" srcId="{0E8911E5-B4FB-D941-89A5-1401B8DE7CA5}" destId="{17C4D5DF-2C3F-9547-91C1-4749E806C19E}" srcOrd="2" destOrd="0" presId="urn:microsoft.com/office/officeart/2005/8/layout/orgChart1"/>
    <dgm:cxn modelId="{0DF5350F-E8EF-AD47-9AB7-CDB2ECAC1B00}" type="presParOf" srcId="{F2DBCFE4-9B86-6E41-A7BA-47F878351E8D}" destId="{810ADCAF-A569-4341-8D44-6FB1425349EC}" srcOrd="4" destOrd="0" presId="urn:microsoft.com/office/officeart/2005/8/layout/orgChart1"/>
    <dgm:cxn modelId="{411787D3-7A94-F142-815E-6C24920C30ED}" type="presParOf" srcId="{F2DBCFE4-9B86-6E41-A7BA-47F878351E8D}" destId="{F50313A5-0BB3-D04D-9FCC-B1FC9D005A98}" srcOrd="5" destOrd="0" presId="urn:microsoft.com/office/officeart/2005/8/layout/orgChart1"/>
    <dgm:cxn modelId="{E95F311D-C4D8-3848-A717-73A09445573A}" type="presParOf" srcId="{F50313A5-0BB3-D04D-9FCC-B1FC9D005A98}" destId="{34560401-2AFD-2444-A445-6A81F397F16F}" srcOrd="0" destOrd="0" presId="urn:microsoft.com/office/officeart/2005/8/layout/orgChart1"/>
    <dgm:cxn modelId="{48BE47DB-4834-0B47-8B67-AEE1A217CD1E}" type="presParOf" srcId="{34560401-2AFD-2444-A445-6A81F397F16F}" destId="{CEF3B004-9C5D-A54F-9B94-D7EDCC80FC3D}" srcOrd="0" destOrd="0" presId="urn:microsoft.com/office/officeart/2005/8/layout/orgChart1"/>
    <dgm:cxn modelId="{E3FB2DC2-3B7E-A142-931E-C228BA83EA8F}" type="presParOf" srcId="{34560401-2AFD-2444-A445-6A81F397F16F}" destId="{7C77BFA9-5218-FC47-BE75-9FF3BAEFBE2B}" srcOrd="1" destOrd="0" presId="urn:microsoft.com/office/officeart/2005/8/layout/orgChart1"/>
    <dgm:cxn modelId="{F408A42F-4933-2546-B16F-5910E3AE1DFC}" type="presParOf" srcId="{F50313A5-0BB3-D04D-9FCC-B1FC9D005A98}" destId="{96D5EDEB-6609-9044-A6F8-B04B4FC52445}" srcOrd="1" destOrd="0" presId="urn:microsoft.com/office/officeart/2005/8/layout/orgChart1"/>
    <dgm:cxn modelId="{495A30F5-1FF7-AB4D-B74D-BFE985E4226F}" type="presParOf" srcId="{F50313A5-0BB3-D04D-9FCC-B1FC9D005A98}" destId="{483AA043-A430-0548-A01B-BB48D969BDFE}" srcOrd="2" destOrd="0" presId="urn:microsoft.com/office/officeart/2005/8/layout/orgChart1"/>
    <dgm:cxn modelId="{D584B050-0D50-C147-95A4-9599B4307FD5}" type="presParOf" srcId="{F2DBCFE4-9B86-6E41-A7BA-47F878351E8D}" destId="{EE583E7E-6F9C-4644-8E82-DE09C84F771F}" srcOrd="6" destOrd="0" presId="urn:microsoft.com/office/officeart/2005/8/layout/orgChart1"/>
    <dgm:cxn modelId="{2EE74BFE-51F1-494C-82E0-82CEAFBA5B7D}" type="presParOf" srcId="{F2DBCFE4-9B86-6E41-A7BA-47F878351E8D}" destId="{1CE030EF-18E7-5944-A96C-043035A2F022}" srcOrd="7" destOrd="0" presId="urn:microsoft.com/office/officeart/2005/8/layout/orgChart1"/>
    <dgm:cxn modelId="{5EE1B98C-D531-9844-AE11-47CAE90F860B}" type="presParOf" srcId="{1CE030EF-18E7-5944-A96C-043035A2F022}" destId="{4EF2449D-974A-9644-B7E8-859179677D3D}" srcOrd="0" destOrd="0" presId="urn:microsoft.com/office/officeart/2005/8/layout/orgChart1"/>
    <dgm:cxn modelId="{AB9D595E-1AB4-D54A-9A69-8E7664540A7E}" type="presParOf" srcId="{4EF2449D-974A-9644-B7E8-859179677D3D}" destId="{564DE09D-EAB2-4C42-A74E-251F5287CAF8}" srcOrd="0" destOrd="0" presId="urn:microsoft.com/office/officeart/2005/8/layout/orgChart1"/>
    <dgm:cxn modelId="{82718F61-C8CF-CB4C-81B3-8445710F551A}" type="presParOf" srcId="{4EF2449D-974A-9644-B7E8-859179677D3D}" destId="{E35D6447-A005-D34E-8E77-883B474D3436}" srcOrd="1" destOrd="0" presId="urn:microsoft.com/office/officeart/2005/8/layout/orgChart1"/>
    <dgm:cxn modelId="{A75EABB4-562A-7946-A298-4844E5507048}" type="presParOf" srcId="{1CE030EF-18E7-5944-A96C-043035A2F022}" destId="{A6D4FC64-BA82-A743-AA9B-29D144BD2D3D}" srcOrd="1" destOrd="0" presId="urn:microsoft.com/office/officeart/2005/8/layout/orgChart1"/>
    <dgm:cxn modelId="{74B72576-11CD-0344-A144-499E9F2E7475}" type="presParOf" srcId="{1CE030EF-18E7-5944-A96C-043035A2F022}" destId="{D5E60059-0D78-AF40-988B-62F19B9B0423}" srcOrd="2" destOrd="0" presId="urn:microsoft.com/office/officeart/2005/8/layout/orgChart1"/>
    <dgm:cxn modelId="{7576C297-8C9F-7F41-B944-F3B6D350C63F}" type="presParOf" srcId="{7F2DC002-AB90-664C-B829-255BB7CD1180}" destId="{7D0D6826-1359-5D48-ABAB-36B9DC872ECF}" srcOrd="2" destOrd="0" presId="urn:microsoft.com/office/officeart/2005/8/layout/orgChart1"/>
    <dgm:cxn modelId="{CAF655B8-6B02-484A-9EE7-7DC30A5407CD}" type="presParOf" srcId="{7D0D6826-1359-5D48-ABAB-36B9DC872ECF}" destId="{001F9676-ABEF-B143-AF41-4DAA36604BEC}" srcOrd="0" destOrd="0" presId="urn:microsoft.com/office/officeart/2005/8/layout/orgChart1"/>
    <dgm:cxn modelId="{AE5A24AB-CC3C-124C-BB6A-9FC760F6633E}" type="presParOf" srcId="{7D0D6826-1359-5D48-ABAB-36B9DC872ECF}" destId="{32442220-F3CA-2B4B-B11B-386D49B1AEB7}" srcOrd="1" destOrd="0" presId="urn:microsoft.com/office/officeart/2005/8/layout/orgChart1"/>
    <dgm:cxn modelId="{4615FA11-F61B-6143-A7C7-6AEEEDA8106D}" type="presParOf" srcId="{32442220-F3CA-2B4B-B11B-386D49B1AEB7}" destId="{384FDC98-46F2-6A4E-B169-4E444F388D62}" srcOrd="0" destOrd="0" presId="urn:microsoft.com/office/officeart/2005/8/layout/orgChart1"/>
    <dgm:cxn modelId="{BC7C8619-E09D-1044-8FEE-8B027F9797A0}" type="presParOf" srcId="{384FDC98-46F2-6A4E-B169-4E444F388D62}" destId="{26D0617F-EF6B-4E4E-B13E-B99D59BAB2FB}" srcOrd="0" destOrd="0" presId="urn:microsoft.com/office/officeart/2005/8/layout/orgChart1"/>
    <dgm:cxn modelId="{59382EE4-EA0E-6941-B341-A6F268B6F8BB}" type="presParOf" srcId="{384FDC98-46F2-6A4E-B169-4E444F388D62}" destId="{A9ED0064-A3AE-7D4E-A3B8-836F6C842898}" srcOrd="1" destOrd="0" presId="urn:microsoft.com/office/officeart/2005/8/layout/orgChart1"/>
    <dgm:cxn modelId="{20721135-3C4A-A744-B783-82F3D6770752}" type="presParOf" srcId="{32442220-F3CA-2B4B-B11B-386D49B1AEB7}" destId="{42056C40-9234-4C49-9ECE-DC64DCE9E9B1}" srcOrd="1" destOrd="0" presId="urn:microsoft.com/office/officeart/2005/8/layout/orgChart1"/>
    <dgm:cxn modelId="{AD482FDD-6E01-CD46-8DC7-002D18F2BF63}" type="presParOf" srcId="{32442220-F3CA-2B4B-B11B-386D49B1AEB7}" destId="{C33B48EB-7CFA-294A-8990-56BFAED5BBE2}" srcOrd="2" destOrd="0" presId="urn:microsoft.com/office/officeart/2005/8/layout/orgChart1"/>
    <dgm:cxn modelId="{56A89D94-9D79-CC4E-B683-DEA26656D0A5}" type="presParOf" srcId="{7D0D6826-1359-5D48-ABAB-36B9DC872ECF}" destId="{189283FE-9185-CD4A-8318-ADB6E3A451F8}" srcOrd="2" destOrd="0" presId="urn:microsoft.com/office/officeart/2005/8/layout/orgChart1"/>
    <dgm:cxn modelId="{98762B09-52A5-534D-9DDA-042A472438F6}" type="presParOf" srcId="{7D0D6826-1359-5D48-ABAB-36B9DC872ECF}" destId="{62EB5191-3CF7-7946-BF58-51A7026846C2}" srcOrd="3" destOrd="0" presId="urn:microsoft.com/office/officeart/2005/8/layout/orgChart1"/>
    <dgm:cxn modelId="{397F2F2B-2CA6-F543-B259-58B2DBD397A4}" type="presParOf" srcId="{62EB5191-3CF7-7946-BF58-51A7026846C2}" destId="{3F5C0F0D-DB68-5548-B2A5-060C7FA8319C}" srcOrd="0" destOrd="0" presId="urn:microsoft.com/office/officeart/2005/8/layout/orgChart1"/>
    <dgm:cxn modelId="{1F5D392D-EE1A-CF48-898A-7C23C9026894}" type="presParOf" srcId="{3F5C0F0D-DB68-5548-B2A5-060C7FA8319C}" destId="{47D9CDC9-D312-B942-B99E-99C23776611C}" srcOrd="0" destOrd="0" presId="urn:microsoft.com/office/officeart/2005/8/layout/orgChart1"/>
    <dgm:cxn modelId="{41C301D3-B1EE-D442-A430-69D882D2D486}" type="presParOf" srcId="{3F5C0F0D-DB68-5548-B2A5-060C7FA8319C}" destId="{6F3AD3F1-A419-4D4E-BFCE-67867C505E49}" srcOrd="1" destOrd="0" presId="urn:microsoft.com/office/officeart/2005/8/layout/orgChart1"/>
    <dgm:cxn modelId="{82A1BCAB-13D1-A845-84E8-AADB84D15A1F}" type="presParOf" srcId="{62EB5191-3CF7-7946-BF58-51A7026846C2}" destId="{B5689684-A813-6940-BF79-7ABB75E04DA7}" srcOrd="1" destOrd="0" presId="urn:microsoft.com/office/officeart/2005/8/layout/orgChart1"/>
    <dgm:cxn modelId="{8A9F8D4F-0643-BD41-84AF-E90B6C5EC9E1}" type="presParOf" srcId="{62EB5191-3CF7-7946-BF58-51A7026846C2}" destId="{AC0A722A-9CF8-824C-92F9-9173CE58A315}" srcOrd="2" destOrd="0" presId="urn:microsoft.com/office/officeart/2005/8/layout/orgChart1"/>
    <dgm:cxn modelId="{9ADB2178-7769-4142-B866-452A37236168}" type="presParOf" srcId="{7D0D6826-1359-5D48-ABAB-36B9DC872ECF}" destId="{A0273BD9-DE96-FB40-8EB7-2DEC18F1400B}" srcOrd="4" destOrd="0" presId="urn:microsoft.com/office/officeart/2005/8/layout/orgChart1"/>
    <dgm:cxn modelId="{01929EC8-FD36-2642-9A39-3B09A77A95B7}" type="presParOf" srcId="{7D0D6826-1359-5D48-ABAB-36B9DC872ECF}" destId="{2E4A28C3-BF6C-4D4A-B95D-304F532200B3}" srcOrd="5" destOrd="0" presId="urn:microsoft.com/office/officeart/2005/8/layout/orgChart1"/>
    <dgm:cxn modelId="{33B11FE4-1ABE-6A4E-B9DA-1677777350E5}" type="presParOf" srcId="{2E4A28C3-BF6C-4D4A-B95D-304F532200B3}" destId="{3F625967-1EB1-CA41-9688-BC85D9AEB525}" srcOrd="0" destOrd="0" presId="urn:microsoft.com/office/officeart/2005/8/layout/orgChart1"/>
    <dgm:cxn modelId="{62F7AC81-3CED-A34F-8ED7-67CF98B18775}" type="presParOf" srcId="{3F625967-1EB1-CA41-9688-BC85D9AEB525}" destId="{C1938860-1928-5A41-9809-D20C32113393}" srcOrd="0" destOrd="0" presId="urn:microsoft.com/office/officeart/2005/8/layout/orgChart1"/>
    <dgm:cxn modelId="{2FA6FB94-A2F1-CE4F-B6DD-26646FBF3C36}" type="presParOf" srcId="{3F625967-1EB1-CA41-9688-BC85D9AEB525}" destId="{4C44C2C3-496D-FD40-8157-777B2BA4B62D}" srcOrd="1" destOrd="0" presId="urn:microsoft.com/office/officeart/2005/8/layout/orgChart1"/>
    <dgm:cxn modelId="{D301BB60-7673-4645-800D-0CBCEF0D3609}" type="presParOf" srcId="{2E4A28C3-BF6C-4D4A-B95D-304F532200B3}" destId="{1EE19065-C4B5-4848-B60B-02F6DA9D6745}" srcOrd="1" destOrd="0" presId="urn:microsoft.com/office/officeart/2005/8/layout/orgChart1"/>
    <dgm:cxn modelId="{5FFA71B9-21B0-7B4E-A91F-88C92B9A43A5}" type="presParOf" srcId="{2E4A28C3-BF6C-4D4A-B95D-304F532200B3}" destId="{6FD9D32F-2DA5-804E-B525-1678842C752A}" srcOrd="2" destOrd="0" presId="urn:microsoft.com/office/officeart/2005/8/layout/orgChart1"/>
    <dgm:cxn modelId="{2C5303E0-5B7B-DD4C-B235-3AD7D9117AFD}" type="presParOf" srcId="{7D0D6826-1359-5D48-ABAB-36B9DC872ECF}" destId="{69B80054-FFBD-5544-9DE1-09555DBF3051}" srcOrd="6" destOrd="0" presId="urn:microsoft.com/office/officeart/2005/8/layout/orgChart1"/>
    <dgm:cxn modelId="{B2FA6B3B-9595-274F-8198-18646DCE2013}" type="presParOf" srcId="{7D0D6826-1359-5D48-ABAB-36B9DC872ECF}" destId="{EB3A6BFB-4F33-D54B-8845-05A6179808A5}" srcOrd="7" destOrd="0" presId="urn:microsoft.com/office/officeart/2005/8/layout/orgChart1"/>
    <dgm:cxn modelId="{1782D60F-557A-3249-8CF8-4A8BDA5E1445}" type="presParOf" srcId="{EB3A6BFB-4F33-D54B-8845-05A6179808A5}" destId="{E5D87F4E-0C7B-E24D-85F5-A633FF96777E}" srcOrd="0" destOrd="0" presId="urn:microsoft.com/office/officeart/2005/8/layout/orgChart1"/>
    <dgm:cxn modelId="{0B494E82-943C-7147-A302-6A49443AFAAC}" type="presParOf" srcId="{E5D87F4E-0C7B-E24D-85F5-A633FF96777E}" destId="{E17731B7-8B78-C149-A6B5-43C34E7C269F}" srcOrd="0" destOrd="0" presId="urn:microsoft.com/office/officeart/2005/8/layout/orgChart1"/>
    <dgm:cxn modelId="{83001C49-DAFD-DE4F-A6FF-2C6699A0939B}" type="presParOf" srcId="{E5D87F4E-0C7B-E24D-85F5-A633FF96777E}" destId="{A988579B-F348-C74B-B43B-03BA4BE9A973}" srcOrd="1" destOrd="0" presId="urn:microsoft.com/office/officeart/2005/8/layout/orgChart1"/>
    <dgm:cxn modelId="{67E56EE9-B72E-A64B-95BB-3AD1C68AE7EE}" type="presParOf" srcId="{EB3A6BFB-4F33-D54B-8845-05A6179808A5}" destId="{90201F6A-B4EA-B143-94F4-4A34853136AD}" srcOrd="1" destOrd="0" presId="urn:microsoft.com/office/officeart/2005/8/layout/orgChart1"/>
    <dgm:cxn modelId="{4F5C3416-82C6-CD45-B613-74D36F540896}" type="presParOf" srcId="{EB3A6BFB-4F33-D54B-8845-05A6179808A5}" destId="{B9B1D4B1-B334-F44B-8256-8F0B0FA5EF2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FA618BF-E75C-8441-ACB1-A8C88368C616}" type="doc">
      <dgm:prSet loTypeId="urn:microsoft.com/office/officeart/2005/8/layout/hProcess3" loCatId="" qsTypeId="urn:microsoft.com/office/officeart/2005/8/quickstyle/simple4" qsCatId="simple" csTypeId="urn:microsoft.com/office/officeart/2005/8/colors/accent1_2" csCatId="accent1" phldr="1"/>
      <dgm:spPr/>
      <dgm:t>
        <a:bodyPr/>
        <a:lstStyle/>
        <a:p>
          <a:endParaRPr lang="en-US"/>
        </a:p>
      </dgm:t>
    </dgm:pt>
    <dgm:pt modelId="{4AC80D4D-6F01-4D4A-92F7-B4B2D0CF703E}">
      <dgm:prSet/>
      <dgm:spPr/>
      <dgm:t>
        <a:bodyPr/>
        <a:lstStyle/>
        <a:p>
          <a:pPr rtl="0"/>
          <a:r>
            <a:rPr lang="en-US" dirty="0"/>
            <a:t>Remove student from class and supervise in a designated room</a:t>
          </a:r>
        </a:p>
      </dgm:t>
    </dgm:pt>
    <dgm:pt modelId="{5761F07F-64C0-EC45-A8ED-22A198192F5A}" type="parTrans" cxnId="{9E24D72D-2011-9142-B0A3-03521B6A5385}">
      <dgm:prSet/>
      <dgm:spPr/>
      <dgm:t>
        <a:bodyPr/>
        <a:lstStyle/>
        <a:p>
          <a:endParaRPr lang="en-US"/>
        </a:p>
      </dgm:t>
    </dgm:pt>
    <dgm:pt modelId="{DDCA16AD-5A25-0E45-B03D-B90C0067F729}" type="sibTrans" cxnId="{9E24D72D-2011-9142-B0A3-03521B6A5385}">
      <dgm:prSet/>
      <dgm:spPr/>
      <dgm:t>
        <a:bodyPr/>
        <a:lstStyle/>
        <a:p>
          <a:endParaRPr lang="en-US"/>
        </a:p>
      </dgm:t>
    </dgm:pt>
    <dgm:pt modelId="{4A424CBC-E2C3-BB4F-A33C-1F16D3390645}">
      <dgm:prSet/>
      <dgm:spPr/>
      <dgm:t>
        <a:bodyPr/>
        <a:lstStyle/>
        <a:p>
          <a:pPr rtl="0"/>
          <a:r>
            <a:rPr lang="en-US" dirty="0"/>
            <a:t>Obtain account of the threat and the context from the student and witness; background information</a:t>
          </a:r>
        </a:p>
      </dgm:t>
    </dgm:pt>
    <dgm:pt modelId="{3FE0C4EC-C786-7D4E-B847-D1B5CB8A9CE0}" type="parTrans" cxnId="{3BD88CE0-3E81-AF4A-8CD0-330325A0641D}">
      <dgm:prSet/>
      <dgm:spPr/>
      <dgm:t>
        <a:bodyPr/>
        <a:lstStyle/>
        <a:p>
          <a:endParaRPr lang="en-US"/>
        </a:p>
      </dgm:t>
    </dgm:pt>
    <dgm:pt modelId="{A0CBC33C-2A40-AA43-85CF-80B11579608A}" type="sibTrans" cxnId="{3BD88CE0-3E81-AF4A-8CD0-330325A0641D}">
      <dgm:prSet/>
      <dgm:spPr/>
      <dgm:t>
        <a:bodyPr/>
        <a:lstStyle/>
        <a:p>
          <a:endParaRPr lang="en-US"/>
        </a:p>
      </dgm:t>
    </dgm:pt>
    <dgm:pt modelId="{51742507-13A4-5D4E-BD2C-297B36D578C9}">
      <dgm:prSet/>
      <dgm:spPr/>
      <dgm:t>
        <a:bodyPr/>
        <a:lstStyle/>
        <a:p>
          <a:pPr rtl="0"/>
          <a:r>
            <a:rPr lang="en-US"/>
            <a:t>Write down the exact threat</a:t>
          </a:r>
        </a:p>
      </dgm:t>
    </dgm:pt>
    <dgm:pt modelId="{A9123B27-D418-5644-8233-51A0D8FD611B}" type="parTrans" cxnId="{0DF0BF27-94A1-8147-AE53-302D42D38B0B}">
      <dgm:prSet/>
      <dgm:spPr/>
      <dgm:t>
        <a:bodyPr/>
        <a:lstStyle/>
        <a:p>
          <a:endParaRPr lang="en-US"/>
        </a:p>
      </dgm:t>
    </dgm:pt>
    <dgm:pt modelId="{47CE4D7F-529D-D244-B7B4-F883851C8D5B}" type="sibTrans" cxnId="{0DF0BF27-94A1-8147-AE53-302D42D38B0B}">
      <dgm:prSet/>
      <dgm:spPr/>
      <dgm:t>
        <a:bodyPr/>
        <a:lstStyle/>
        <a:p>
          <a:endParaRPr lang="en-US"/>
        </a:p>
      </dgm:t>
    </dgm:pt>
    <dgm:pt modelId="{5D857F7D-597B-D14D-82BE-5E245514E711}">
      <dgm:prSet/>
      <dgm:spPr/>
      <dgm:t>
        <a:bodyPr/>
        <a:lstStyle/>
        <a:p>
          <a:pPr rtl="0"/>
          <a:r>
            <a:rPr lang="en-US"/>
            <a:t>Obtain student’s explanation of the threat’s meaning and his/her intentions</a:t>
          </a:r>
        </a:p>
      </dgm:t>
    </dgm:pt>
    <dgm:pt modelId="{6B548593-FC21-C449-88A6-71D737477BC7}" type="parTrans" cxnId="{18C72B84-CFCD-5C4F-9D96-DAFD386E3F8C}">
      <dgm:prSet/>
      <dgm:spPr/>
      <dgm:t>
        <a:bodyPr/>
        <a:lstStyle/>
        <a:p>
          <a:endParaRPr lang="en-US"/>
        </a:p>
      </dgm:t>
    </dgm:pt>
    <dgm:pt modelId="{C56C5003-0F4E-674E-8FE3-9C1D1853B9B5}" type="sibTrans" cxnId="{18C72B84-CFCD-5C4F-9D96-DAFD386E3F8C}">
      <dgm:prSet/>
      <dgm:spPr/>
      <dgm:t>
        <a:bodyPr/>
        <a:lstStyle/>
        <a:p>
          <a:endParaRPr lang="en-US"/>
        </a:p>
      </dgm:t>
    </dgm:pt>
    <dgm:pt modelId="{D66D8BB6-422A-F844-83E4-0EA2B12BCD98}">
      <dgm:prSet/>
      <dgm:spPr/>
      <dgm:t>
        <a:bodyPr/>
        <a:lstStyle/>
        <a:p>
          <a:pPr rtl="0"/>
          <a:r>
            <a:rPr lang="en-US"/>
            <a:t>Obtain witness perceptions of the threat’s meaning</a:t>
          </a:r>
        </a:p>
      </dgm:t>
    </dgm:pt>
    <dgm:pt modelId="{D7E3FB75-DBA1-114A-AD98-58AEF425478E}" type="parTrans" cxnId="{497563D0-5C4C-6145-BDC4-A544E3984171}">
      <dgm:prSet/>
      <dgm:spPr/>
      <dgm:t>
        <a:bodyPr/>
        <a:lstStyle/>
        <a:p>
          <a:endParaRPr lang="en-US"/>
        </a:p>
      </dgm:t>
    </dgm:pt>
    <dgm:pt modelId="{41A59340-73DB-8743-B322-2AF15BB1C273}" type="sibTrans" cxnId="{497563D0-5C4C-6145-BDC4-A544E3984171}">
      <dgm:prSet/>
      <dgm:spPr/>
      <dgm:t>
        <a:bodyPr/>
        <a:lstStyle/>
        <a:p>
          <a:endParaRPr lang="en-US"/>
        </a:p>
      </dgm:t>
    </dgm:pt>
    <dgm:pt modelId="{184AE56B-8025-544F-9611-0E3269F56A60}" type="pres">
      <dgm:prSet presAssocID="{8FA618BF-E75C-8441-ACB1-A8C88368C616}" presName="Name0" presStyleCnt="0">
        <dgm:presLayoutVars>
          <dgm:dir/>
          <dgm:animLvl val="lvl"/>
          <dgm:resizeHandles val="exact"/>
        </dgm:presLayoutVars>
      </dgm:prSet>
      <dgm:spPr/>
    </dgm:pt>
    <dgm:pt modelId="{AF97B271-8AF0-6142-BD83-A7F02D90FF29}" type="pres">
      <dgm:prSet presAssocID="{8FA618BF-E75C-8441-ACB1-A8C88368C616}" presName="dummy" presStyleCnt="0"/>
      <dgm:spPr/>
    </dgm:pt>
    <dgm:pt modelId="{EC3B7EF3-E22B-8041-9E73-A212FDC80F3C}" type="pres">
      <dgm:prSet presAssocID="{8FA618BF-E75C-8441-ACB1-A8C88368C616}" presName="linH" presStyleCnt="0"/>
      <dgm:spPr/>
    </dgm:pt>
    <dgm:pt modelId="{5F620D8E-2088-F548-AF12-FC7105363148}" type="pres">
      <dgm:prSet presAssocID="{8FA618BF-E75C-8441-ACB1-A8C88368C616}" presName="padding1" presStyleCnt="0"/>
      <dgm:spPr/>
    </dgm:pt>
    <dgm:pt modelId="{F60F9D37-5CA3-FB44-9C50-F00A407BB0D4}" type="pres">
      <dgm:prSet presAssocID="{4AC80D4D-6F01-4D4A-92F7-B4B2D0CF703E}" presName="linV" presStyleCnt="0"/>
      <dgm:spPr/>
    </dgm:pt>
    <dgm:pt modelId="{B834F3DE-0188-5146-A70F-371253B521C3}" type="pres">
      <dgm:prSet presAssocID="{4AC80D4D-6F01-4D4A-92F7-B4B2D0CF703E}" presName="spVertical1" presStyleCnt="0"/>
      <dgm:spPr/>
    </dgm:pt>
    <dgm:pt modelId="{9CD75BE9-1E80-1F4E-AB17-D5887BCCEBB0}" type="pres">
      <dgm:prSet presAssocID="{4AC80D4D-6F01-4D4A-92F7-B4B2D0CF703E}" presName="parTx" presStyleLbl="revTx" presStyleIdx="0" presStyleCnt="5">
        <dgm:presLayoutVars>
          <dgm:chMax val="0"/>
          <dgm:chPref val="0"/>
          <dgm:bulletEnabled val="1"/>
        </dgm:presLayoutVars>
      </dgm:prSet>
      <dgm:spPr/>
    </dgm:pt>
    <dgm:pt modelId="{EF95F058-8876-F44A-B9ED-3CD75336ED99}" type="pres">
      <dgm:prSet presAssocID="{4AC80D4D-6F01-4D4A-92F7-B4B2D0CF703E}" presName="spVertical2" presStyleCnt="0"/>
      <dgm:spPr/>
    </dgm:pt>
    <dgm:pt modelId="{CF89BC87-5B60-6041-8922-2B4FD15C8316}" type="pres">
      <dgm:prSet presAssocID="{4AC80D4D-6F01-4D4A-92F7-B4B2D0CF703E}" presName="spVertical3" presStyleCnt="0"/>
      <dgm:spPr/>
    </dgm:pt>
    <dgm:pt modelId="{7CD56611-ED9E-AD4E-B98C-B2BF253EACB5}" type="pres">
      <dgm:prSet presAssocID="{DDCA16AD-5A25-0E45-B03D-B90C0067F729}" presName="space" presStyleCnt="0"/>
      <dgm:spPr/>
    </dgm:pt>
    <dgm:pt modelId="{CB9D7397-7365-A24E-93BF-877A46B59CBC}" type="pres">
      <dgm:prSet presAssocID="{4A424CBC-E2C3-BB4F-A33C-1F16D3390645}" presName="linV" presStyleCnt="0"/>
      <dgm:spPr/>
    </dgm:pt>
    <dgm:pt modelId="{439FAB88-70EB-DF4C-AE69-E91E111B4FD2}" type="pres">
      <dgm:prSet presAssocID="{4A424CBC-E2C3-BB4F-A33C-1F16D3390645}" presName="spVertical1" presStyleCnt="0"/>
      <dgm:spPr/>
    </dgm:pt>
    <dgm:pt modelId="{0C0F4B35-A0CA-EA45-8A14-72C3EC77917F}" type="pres">
      <dgm:prSet presAssocID="{4A424CBC-E2C3-BB4F-A33C-1F16D3390645}" presName="parTx" presStyleLbl="revTx" presStyleIdx="1" presStyleCnt="5">
        <dgm:presLayoutVars>
          <dgm:chMax val="0"/>
          <dgm:chPref val="0"/>
          <dgm:bulletEnabled val="1"/>
        </dgm:presLayoutVars>
      </dgm:prSet>
      <dgm:spPr/>
    </dgm:pt>
    <dgm:pt modelId="{4F9E0F97-9C1D-EF43-AB2E-0BB06040F129}" type="pres">
      <dgm:prSet presAssocID="{4A424CBC-E2C3-BB4F-A33C-1F16D3390645}" presName="spVertical2" presStyleCnt="0"/>
      <dgm:spPr/>
    </dgm:pt>
    <dgm:pt modelId="{06112B61-7FE7-2F48-B6F5-E2253463B33E}" type="pres">
      <dgm:prSet presAssocID="{4A424CBC-E2C3-BB4F-A33C-1F16D3390645}" presName="spVertical3" presStyleCnt="0"/>
      <dgm:spPr/>
    </dgm:pt>
    <dgm:pt modelId="{4DA83B74-9E51-7A4F-8D72-1FB25F9FD572}" type="pres">
      <dgm:prSet presAssocID="{A0CBC33C-2A40-AA43-85CF-80B11579608A}" presName="space" presStyleCnt="0"/>
      <dgm:spPr/>
    </dgm:pt>
    <dgm:pt modelId="{BAC9478D-553F-0542-B9C1-B16AEE414C7E}" type="pres">
      <dgm:prSet presAssocID="{51742507-13A4-5D4E-BD2C-297B36D578C9}" presName="linV" presStyleCnt="0"/>
      <dgm:spPr/>
    </dgm:pt>
    <dgm:pt modelId="{8289B9CD-1EC2-3349-BF39-68061EE8C458}" type="pres">
      <dgm:prSet presAssocID="{51742507-13A4-5D4E-BD2C-297B36D578C9}" presName="spVertical1" presStyleCnt="0"/>
      <dgm:spPr/>
    </dgm:pt>
    <dgm:pt modelId="{8688F6C3-486F-AB47-BFC9-95CEDA30E117}" type="pres">
      <dgm:prSet presAssocID="{51742507-13A4-5D4E-BD2C-297B36D578C9}" presName="parTx" presStyleLbl="revTx" presStyleIdx="2" presStyleCnt="5">
        <dgm:presLayoutVars>
          <dgm:chMax val="0"/>
          <dgm:chPref val="0"/>
          <dgm:bulletEnabled val="1"/>
        </dgm:presLayoutVars>
      </dgm:prSet>
      <dgm:spPr/>
    </dgm:pt>
    <dgm:pt modelId="{24E30E26-6A0A-8A4D-8A51-A4B3727CEB0D}" type="pres">
      <dgm:prSet presAssocID="{51742507-13A4-5D4E-BD2C-297B36D578C9}" presName="spVertical2" presStyleCnt="0"/>
      <dgm:spPr/>
    </dgm:pt>
    <dgm:pt modelId="{B6A93618-CA48-934E-8F0B-1B840E310383}" type="pres">
      <dgm:prSet presAssocID="{51742507-13A4-5D4E-BD2C-297B36D578C9}" presName="spVertical3" presStyleCnt="0"/>
      <dgm:spPr/>
    </dgm:pt>
    <dgm:pt modelId="{AB21CFA1-E941-694D-8EAF-F381567BC2CB}" type="pres">
      <dgm:prSet presAssocID="{47CE4D7F-529D-D244-B7B4-F883851C8D5B}" presName="space" presStyleCnt="0"/>
      <dgm:spPr/>
    </dgm:pt>
    <dgm:pt modelId="{0EC865A0-FB08-1D42-9BD8-7BC14FA243D5}" type="pres">
      <dgm:prSet presAssocID="{5D857F7D-597B-D14D-82BE-5E245514E711}" presName="linV" presStyleCnt="0"/>
      <dgm:spPr/>
    </dgm:pt>
    <dgm:pt modelId="{2090CCFE-71AD-F243-A71F-09ED34526E61}" type="pres">
      <dgm:prSet presAssocID="{5D857F7D-597B-D14D-82BE-5E245514E711}" presName="spVertical1" presStyleCnt="0"/>
      <dgm:spPr/>
    </dgm:pt>
    <dgm:pt modelId="{CB6E917C-D8E2-084C-8819-0C135785A9C3}" type="pres">
      <dgm:prSet presAssocID="{5D857F7D-597B-D14D-82BE-5E245514E711}" presName="parTx" presStyleLbl="revTx" presStyleIdx="3" presStyleCnt="5">
        <dgm:presLayoutVars>
          <dgm:chMax val="0"/>
          <dgm:chPref val="0"/>
          <dgm:bulletEnabled val="1"/>
        </dgm:presLayoutVars>
      </dgm:prSet>
      <dgm:spPr/>
    </dgm:pt>
    <dgm:pt modelId="{D94D381B-A6C9-6949-AA57-C7933F62FE2F}" type="pres">
      <dgm:prSet presAssocID="{5D857F7D-597B-D14D-82BE-5E245514E711}" presName="spVertical2" presStyleCnt="0"/>
      <dgm:spPr/>
    </dgm:pt>
    <dgm:pt modelId="{5882F3E1-F0E7-1A49-8CDE-1F554B299FB8}" type="pres">
      <dgm:prSet presAssocID="{5D857F7D-597B-D14D-82BE-5E245514E711}" presName="spVertical3" presStyleCnt="0"/>
      <dgm:spPr/>
    </dgm:pt>
    <dgm:pt modelId="{A91A43B9-FD1E-0C49-8F9D-8FF188F0A9B9}" type="pres">
      <dgm:prSet presAssocID="{C56C5003-0F4E-674E-8FE3-9C1D1853B9B5}" presName="space" presStyleCnt="0"/>
      <dgm:spPr/>
    </dgm:pt>
    <dgm:pt modelId="{000E6ED0-7C82-C244-994E-CF2FFBEAC301}" type="pres">
      <dgm:prSet presAssocID="{D66D8BB6-422A-F844-83E4-0EA2B12BCD98}" presName="linV" presStyleCnt="0"/>
      <dgm:spPr/>
    </dgm:pt>
    <dgm:pt modelId="{5D3385F1-6E1F-0343-B9AE-8B858EDF0408}" type="pres">
      <dgm:prSet presAssocID="{D66D8BB6-422A-F844-83E4-0EA2B12BCD98}" presName="spVertical1" presStyleCnt="0"/>
      <dgm:spPr/>
    </dgm:pt>
    <dgm:pt modelId="{C38EDC8C-0772-F446-BFEC-6A7666FC76A3}" type="pres">
      <dgm:prSet presAssocID="{D66D8BB6-422A-F844-83E4-0EA2B12BCD98}" presName="parTx" presStyleLbl="revTx" presStyleIdx="4" presStyleCnt="5">
        <dgm:presLayoutVars>
          <dgm:chMax val="0"/>
          <dgm:chPref val="0"/>
          <dgm:bulletEnabled val="1"/>
        </dgm:presLayoutVars>
      </dgm:prSet>
      <dgm:spPr/>
    </dgm:pt>
    <dgm:pt modelId="{23B39A66-07B9-3F41-A706-13EBFD987805}" type="pres">
      <dgm:prSet presAssocID="{D66D8BB6-422A-F844-83E4-0EA2B12BCD98}" presName="spVertical2" presStyleCnt="0"/>
      <dgm:spPr/>
    </dgm:pt>
    <dgm:pt modelId="{5BC39C5F-91FF-E74F-8EB6-6667F17D32F4}" type="pres">
      <dgm:prSet presAssocID="{D66D8BB6-422A-F844-83E4-0EA2B12BCD98}" presName="spVertical3" presStyleCnt="0"/>
      <dgm:spPr/>
    </dgm:pt>
    <dgm:pt modelId="{31A02CF6-9FFE-CF44-BC44-C39CEABBEC82}" type="pres">
      <dgm:prSet presAssocID="{8FA618BF-E75C-8441-ACB1-A8C88368C616}" presName="padding2" presStyleCnt="0"/>
      <dgm:spPr/>
    </dgm:pt>
    <dgm:pt modelId="{E54E0211-37B8-A843-80F5-21BB087874AA}" type="pres">
      <dgm:prSet presAssocID="{8FA618BF-E75C-8441-ACB1-A8C88368C616}" presName="negArrow" presStyleCnt="0"/>
      <dgm:spPr/>
    </dgm:pt>
    <dgm:pt modelId="{8FD16CD9-B738-1A46-BDAD-85E573CB9E92}" type="pres">
      <dgm:prSet presAssocID="{8FA618BF-E75C-8441-ACB1-A8C88368C616}" presName="backgroundArrow" presStyleLbl="node1" presStyleIdx="0" presStyleCnt="1"/>
      <dgm:spPr/>
    </dgm:pt>
  </dgm:ptLst>
  <dgm:cxnLst>
    <dgm:cxn modelId="{CF916D03-C314-5345-8C43-5A8393374AC6}" type="presOf" srcId="{8FA618BF-E75C-8441-ACB1-A8C88368C616}" destId="{184AE56B-8025-544F-9611-0E3269F56A60}" srcOrd="0" destOrd="0" presId="urn:microsoft.com/office/officeart/2005/8/layout/hProcess3"/>
    <dgm:cxn modelId="{0DF0BF27-94A1-8147-AE53-302D42D38B0B}" srcId="{8FA618BF-E75C-8441-ACB1-A8C88368C616}" destId="{51742507-13A4-5D4E-BD2C-297B36D578C9}" srcOrd="2" destOrd="0" parTransId="{A9123B27-D418-5644-8233-51A0D8FD611B}" sibTransId="{47CE4D7F-529D-D244-B7B4-F883851C8D5B}"/>
    <dgm:cxn modelId="{9E24D72D-2011-9142-B0A3-03521B6A5385}" srcId="{8FA618BF-E75C-8441-ACB1-A8C88368C616}" destId="{4AC80D4D-6F01-4D4A-92F7-B4B2D0CF703E}" srcOrd="0" destOrd="0" parTransId="{5761F07F-64C0-EC45-A8ED-22A198192F5A}" sibTransId="{DDCA16AD-5A25-0E45-B03D-B90C0067F729}"/>
    <dgm:cxn modelId="{07F6C449-1A2E-FB48-B8F9-A05133119E65}" type="presOf" srcId="{4AC80D4D-6F01-4D4A-92F7-B4B2D0CF703E}" destId="{9CD75BE9-1E80-1F4E-AB17-D5887BCCEBB0}" srcOrd="0" destOrd="0" presId="urn:microsoft.com/office/officeart/2005/8/layout/hProcess3"/>
    <dgm:cxn modelId="{B52AF669-C0A8-534D-B202-3B8903A03A77}" type="presOf" srcId="{D66D8BB6-422A-F844-83E4-0EA2B12BCD98}" destId="{C38EDC8C-0772-F446-BFEC-6A7666FC76A3}" srcOrd="0" destOrd="0" presId="urn:microsoft.com/office/officeart/2005/8/layout/hProcess3"/>
    <dgm:cxn modelId="{CA243070-E710-9149-A77D-F0FFBABA5B2C}" type="presOf" srcId="{4A424CBC-E2C3-BB4F-A33C-1F16D3390645}" destId="{0C0F4B35-A0CA-EA45-8A14-72C3EC77917F}" srcOrd="0" destOrd="0" presId="urn:microsoft.com/office/officeart/2005/8/layout/hProcess3"/>
    <dgm:cxn modelId="{18C72B84-CFCD-5C4F-9D96-DAFD386E3F8C}" srcId="{8FA618BF-E75C-8441-ACB1-A8C88368C616}" destId="{5D857F7D-597B-D14D-82BE-5E245514E711}" srcOrd="3" destOrd="0" parTransId="{6B548593-FC21-C449-88A6-71D737477BC7}" sibTransId="{C56C5003-0F4E-674E-8FE3-9C1D1853B9B5}"/>
    <dgm:cxn modelId="{EADD719E-5601-BF43-91CE-A79FA51BAFF5}" type="presOf" srcId="{51742507-13A4-5D4E-BD2C-297B36D578C9}" destId="{8688F6C3-486F-AB47-BFC9-95CEDA30E117}" srcOrd="0" destOrd="0" presId="urn:microsoft.com/office/officeart/2005/8/layout/hProcess3"/>
    <dgm:cxn modelId="{31D1F8BF-BF3F-1F41-BB08-B7B89159DBC0}" type="presOf" srcId="{5D857F7D-597B-D14D-82BE-5E245514E711}" destId="{CB6E917C-D8E2-084C-8819-0C135785A9C3}" srcOrd="0" destOrd="0" presId="urn:microsoft.com/office/officeart/2005/8/layout/hProcess3"/>
    <dgm:cxn modelId="{497563D0-5C4C-6145-BDC4-A544E3984171}" srcId="{8FA618BF-E75C-8441-ACB1-A8C88368C616}" destId="{D66D8BB6-422A-F844-83E4-0EA2B12BCD98}" srcOrd="4" destOrd="0" parTransId="{D7E3FB75-DBA1-114A-AD98-58AEF425478E}" sibTransId="{41A59340-73DB-8743-B322-2AF15BB1C273}"/>
    <dgm:cxn modelId="{3BD88CE0-3E81-AF4A-8CD0-330325A0641D}" srcId="{8FA618BF-E75C-8441-ACB1-A8C88368C616}" destId="{4A424CBC-E2C3-BB4F-A33C-1F16D3390645}" srcOrd="1" destOrd="0" parTransId="{3FE0C4EC-C786-7D4E-B847-D1B5CB8A9CE0}" sibTransId="{A0CBC33C-2A40-AA43-85CF-80B11579608A}"/>
    <dgm:cxn modelId="{72D250B0-57E8-DC44-82A2-F62A46D91DEC}" type="presParOf" srcId="{184AE56B-8025-544F-9611-0E3269F56A60}" destId="{AF97B271-8AF0-6142-BD83-A7F02D90FF29}" srcOrd="0" destOrd="0" presId="urn:microsoft.com/office/officeart/2005/8/layout/hProcess3"/>
    <dgm:cxn modelId="{6B9C3304-BD0C-C04B-B60E-7FC430003FBA}" type="presParOf" srcId="{184AE56B-8025-544F-9611-0E3269F56A60}" destId="{EC3B7EF3-E22B-8041-9E73-A212FDC80F3C}" srcOrd="1" destOrd="0" presId="urn:microsoft.com/office/officeart/2005/8/layout/hProcess3"/>
    <dgm:cxn modelId="{15E4DD40-10E4-EF4A-B2FA-81762DA5D1C7}" type="presParOf" srcId="{EC3B7EF3-E22B-8041-9E73-A212FDC80F3C}" destId="{5F620D8E-2088-F548-AF12-FC7105363148}" srcOrd="0" destOrd="0" presId="urn:microsoft.com/office/officeart/2005/8/layout/hProcess3"/>
    <dgm:cxn modelId="{3ACB2C85-D425-9847-B2A9-2F1A59BF8AC4}" type="presParOf" srcId="{EC3B7EF3-E22B-8041-9E73-A212FDC80F3C}" destId="{F60F9D37-5CA3-FB44-9C50-F00A407BB0D4}" srcOrd="1" destOrd="0" presId="urn:microsoft.com/office/officeart/2005/8/layout/hProcess3"/>
    <dgm:cxn modelId="{40512C08-B8A7-6A43-94AB-79C0D124F8E8}" type="presParOf" srcId="{F60F9D37-5CA3-FB44-9C50-F00A407BB0D4}" destId="{B834F3DE-0188-5146-A70F-371253B521C3}" srcOrd="0" destOrd="0" presId="urn:microsoft.com/office/officeart/2005/8/layout/hProcess3"/>
    <dgm:cxn modelId="{BB93FE53-DE6A-CF41-A923-6BBF31AF3E60}" type="presParOf" srcId="{F60F9D37-5CA3-FB44-9C50-F00A407BB0D4}" destId="{9CD75BE9-1E80-1F4E-AB17-D5887BCCEBB0}" srcOrd="1" destOrd="0" presId="urn:microsoft.com/office/officeart/2005/8/layout/hProcess3"/>
    <dgm:cxn modelId="{B91F9523-8F74-A94D-A1E4-8897E0F0DDC2}" type="presParOf" srcId="{F60F9D37-5CA3-FB44-9C50-F00A407BB0D4}" destId="{EF95F058-8876-F44A-B9ED-3CD75336ED99}" srcOrd="2" destOrd="0" presId="urn:microsoft.com/office/officeart/2005/8/layout/hProcess3"/>
    <dgm:cxn modelId="{D27AAA92-A35A-D54B-A462-3BB759985FB0}" type="presParOf" srcId="{F60F9D37-5CA3-FB44-9C50-F00A407BB0D4}" destId="{CF89BC87-5B60-6041-8922-2B4FD15C8316}" srcOrd="3" destOrd="0" presId="urn:microsoft.com/office/officeart/2005/8/layout/hProcess3"/>
    <dgm:cxn modelId="{8F4C26EB-BCBA-354C-982C-5FD6820CB696}" type="presParOf" srcId="{EC3B7EF3-E22B-8041-9E73-A212FDC80F3C}" destId="{7CD56611-ED9E-AD4E-B98C-B2BF253EACB5}" srcOrd="2" destOrd="0" presId="urn:microsoft.com/office/officeart/2005/8/layout/hProcess3"/>
    <dgm:cxn modelId="{73550D45-7CDA-8D4E-9423-E19CD0C2E802}" type="presParOf" srcId="{EC3B7EF3-E22B-8041-9E73-A212FDC80F3C}" destId="{CB9D7397-7365-A24E-93BF-877A46B59CBC}" srcOrd="3" destOrd="0" presId="urn:microsoft.com/office/officeart/2005/8/layout/hProcess3"/>
    <dgm:cxn modelId="{B207A284-FEFD-D44D-A01D-34C30D7EF2D6}" type="presParOf" srcId="{CB9D7397-7365-A24E-93BF-877A46B59CBC}" destId="{439FAB88-70EB-DF4C-AE69-E91E111B4FD2}" srcOrd="0" destOrd="0" presId="urn:microsoft.com/office/officeart/2005/8/layout/hProcess3"/>
    <dgm:cxn modelId="{02F63025-A055-6341-9A62-C6A75E599C05}" type="presParOf" srcId="{CB9D7397-7365-A24E-93BF-877A46B59CBC}" destId="{0C0F4B35-A0CA-EA45-8A14-72C3EC77917F}" srcOrd="1" destOrd="0" presId="urn:microsoft.com/office/officeart/2005/8/layout/hProcess3"/>
    <dgm:cxn modelId="{C19E1EE1-1B0B-3C43-9CE9-C60BCB1604E0}" type="presParOf" srcId="{CB9D7397-7365-A24E-93BF-877A46B59CBC}" destId="{4F9E0F97-9C1D-EF43-AB2E-0BB06040F129}" srcOrd="2" destOrd="0" presId="urn:microsoft.com/office/officeart/2005/8/layout/hProcess3"/>
    <dgm:cxn modelId="{64018574-3B1F-9F4C-A2E8-E29D285D2462}" type="presParOf" srcId="{CB9D7397-7365-A24E-93BF-877A46B59CBC}" destId="{06112B61-7FE7-2F48-B6F5-E2253463B33E}" srcOrd="3" destOrd="0" presId="urn:microsoft.com/office/officeart/2005/8/layout/hProcess3"/>
    <dgm:cxn modelId="{7E2D15E1-A909-E046-A260-1F524CEE840E}" type="presParOf" srcId="{EC3B7EF3-E22B-8041-9E73-A212FDC80F3C}" destId="{4DA83B74-9E51-7A4F-8D72-1FB25F9FD572}" srcOrd="4" destOrd="0" presId="urn:microsoft.com/office/officeart/2005/8/layout/hProcess3"/>
    <dgm:cxn modelId="{44EE2D06-03E0-AA41-879D-B5CF196AF9AA}" type="presParOf" srcId="{EC3B7EF3-E22B-8041-9E73-A212FDC80F3C}" destId="{BAC9478D-553F-0542-B9C1-B16AEE414C7E}" srcOrd="5" destOrd="0" presId="urn:microsoft.com/office/officeart/2005/8/layout/hProcess3"/>
    <dgm:cxn modelId="{A90FA974-140D-5E4A-862D-17E9AD7E2E6E}" type="presParOf" srcId="{BAC9478D-553F-0542-B9C1-B16AEE414C7E}" destId="{8289B9CD-1EC2-3349-BF39-68061EE8C458}" srcOrd="0" destOrd="0" presId="urn:microsoft.com/office/officeart/2005/8/layout/hProcess3"/>
    <dgm:cxn modelId="{20405015-6729-294C-A749-9EF3CD250D09}" type="presParOf" srcId="{BAC9478D-553F-0542-B9C1-B16AEE414C7E}" destId="{8688F6C3-486F-AB47-BFC9-95CEDA30E117}" srcOrd="1" destOrd="0" presId="urn:microsoft.com/office/officeart/2005/8/layout/hProcess3"/>
    <dgm:cxn modelId="{87DCB084-C87E-2D48-A704-7CEA4D6A0A76}" type="presParOf" srcId="{BAC9478D-553F-0542-B9C1-B16AEE414C7E}" destId="{24E30E26-6A0A-8A4D-8A51-A4B3727CEB0D}" srcOrd="2" destOrd="0" presId="urn:microsoft.com/office/officeart/2005/8/layout/hProcess3"/>
    <dgm:cxn modelId="{4D6AB481-91F1-684A-A0EB-1A363157166B}" type="presParOf" srcId="{BAC9478D-553F-0542-B9C1-B16AEE414C7E}" destId="{B6A93618-CA48-934E-8F0B-1B840E310383}" srcOrd="3" destOrd="0" presId="urn:microsoft.com/office/officeart/2005/8/layout/hProcess3"/>
    <dgm:cxn modelId="{5C7580C9-F11A-7F4B-AA60-ED3ECFAC69C4}" type="presParOf" srcId="{EC3B7EF3-E22B-8041-9E73-A212FDC80F3C}" destId="{AB21CFA1-E941-694D-8EAF-F381567BC2CB}" srcOrd="6" destOrd="0" presId="urn:microsoft.com/office/officeart/2005/8/layout/hProcess3"/>
    <dgm:cxn modelId="{C5A2B855-6336-E346-B164-6230E7244BF4}" type="presParOf" srcId="{EC3B7EF3-E22B-8041-9E73-A212FDC80F3C}" destId="{0EC865A0-FB08-1D42-9BD8-7BC14FA243D5}" srcOrd="7" destOrd="0" presId="urn:microsoft.com/office/officeart/2005/8/layout/hProcess3"/>
    <dgm:cxn modelId="{B416B90F-90D2-3845-B844-F0715485E3F1}" type="presParOf" srcId="{0EC865A0-FB08-1D42-9BD8-7BC14FA243D5}" destId="{2090CCFE-71AD-F243-A71F-09ED34526E61}" srcOrd="0" destOrd="0" presId="urn:microsoft.com/office/officeart/2005/8/layout/hProcess3"/>
    <dgm:cxn modelId="{C15AA30B-5C4D-1545-B888-C662075144F0}" type="presParOf" srcId="{0EC865A0-FB08-1D42-9BD8-7BC14FA243D5}" destId="{CB6E917C-D8E2-084C-8819-0C135785A9C3}" srcOrd="1" destOrd="0" presId="urn:microsoft.com/office/officeart/2005/8/layout/hProcess3"/>
    <dgm:cxn modelId="{7892C2CC-91F2-154A-B685-C0E13D5CB4A5}" type="presParOf" srcId="{0EC865A0-FB08-1D42-9BD8-7BC14FA243D5}" destId="{D94D381B-A6C9-6949-AA57-C7933F62FE2F}" srcOrd="2" destOrd="0" presId="urn:microsoft.com/office/officeart/2005/8/layout/hProcess3"/>
    <dgm:cxn modelId="{1DD42188-A8DA-BF46-BC64-F56729CC9D62}" type="presParOf" srcId="{0EC865A0-FB08-1D42-9BD8-7BC14FA243D5}" destId="{5882F3E1-F0E7-1A49-8CDE-1F554B299FB8}" srcOrd="3" destOrd="0" presId="urn:microsoft.com/office/officeart/2005/8/layout/hProcess3"/>
    <dgm:cxn modelId="{DDAAF0E6-AD93-1142-A73C-8582753AA0D5}" type="presParOf" srcId="{EC3B7EF3-E22B-8041-9E73-A212FDC80F3C}" destId="{A91A43B9-FD1E-0C49-8F9D-8FF188F0A9B9}" srcOrd="8" destOrd="0" presId="urn:microsoft.com/office/officeart/2005/8/layout/hProcess3"/>
    <dgm:cxn modelId="{4008A823-32CE-2143-B869-81EE55CDFED9}" type="presParOf" srcId="{EC3B7EF3-E22B-8041-9E73-A212FDC80F3C}" destId="{000E6ED0-7C82-C244-994E-CF2FFBEAC301}" srcOrd="9" destOrd="0" presId="urn:microsoft.com/office/officeart/2005/8/layout/hProcess3"/>
    <dgm:cxn modelId="{5B1D5ACC-F050-F749-AEEB-A13B837202F3}" type="presParOf" srcId="{000E6ED0-7C82-C244-994E-CF2FFBEAC301}" destId="{5D3385F1-6E1F-0343-B9AE-8B858EDF0408}" srcOrd="0" destOrd="0" presId="urn:microsoft.com/office/officeart/2005/8/layout/hProcess3"/>
    <dgm:cxn modelId="{7F090719-24BF-CD40-9F5C-716A5954E43C}" type="presParOf" srcId="{000E6ED0-7C82-C244-994E-CF2FFBEAC301}" destId="{C38EDC8C-0772-F446-BFEC-6A7666FC76A3}" srcOrd="1" destOrd="0" presId="urn:microsoft.com/office/officeart/2005/8/layout/hProcess3"/>
    <dgm:cxn modelId="{510EF794-A940-6F49-A383-02E8329EBF74}" type="presParOf" srcId="{000E6ED0-7C82-C244-994E-CF2FFBEAC301}" destId="{23B39A66-07B9-3F41-A706-13EBFD987805}" srcOrd="2" destOrd="0" presId="urn:microsoft.com/office/officeart/2005/8/layout/hProcess3"/>
    <dgm:cxn modelId="{74B4B07F-4B5C-1B42-86B7-732E302FC6C1}" type="presParOf" srcId="{000E6ED0-7C82-C244-994E-CF2FFBEAC301}" destId="{5BC39C5F-91FF-E74F-8EB6-6667F17D32F4}" srcOrd="3" destOrd="0" presId="urn:microsoft.com/office/officeart/2005/8/layout/hProcess3"/>
    <dgm:cxn modelId="{2D863A53-CD0D-E649-9898-7EF9F482D0ED}" type="presParOf" srcId="{EC3B7EF3-E22B-8041-9E73-A212FDC80F3C}" destId="{31A02CF6-9FFE-CF44-BC44-C39CEABBEC82}" srcOrd="10" destOrd="0" presId="urn:microsoft.com/office/officeart/2005/8/layout/hProcess3"/>
    <dgm:cxn modelId="{D3D718CA-812A-DF40-8E36-9E44A82A38C1}" type="presParOf" srcId="{EC3B7EF3-E22B-8041-9E73-A212FDC80F3C}" destId="{E54E0211-37B8-A843-80F5-21BB087874AA}" srcOrd="11" destOrd="0" presId="urn:microsoft.com/office/officeart/2005/8/layout/hProcess3"/>
    <dgm:cxn modelId="{7E87DE14-C0C9-A446-AE98-D5D8BC4DC8DA}" type="presParOf" srcId="{EC3B7EF3-E22B-8041-9E73-A212FDC80F3C}" destId="{8FD16CD9-B738-1A46-BDAD-85E573CB9E92}" srcOrd="12"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631B359-11D2-894A-9BD3-750FA40B91CD}" type="doc">
      <dgm:prSet loTypeId="urn:microsoft.com/office/officeart/2005/8/layout/vList2" loCatId="" qsTypeId="urn:microsoft.com/office/officeart/2005/8/quickstyle/simple4" qsCatId="simple" csTypeId="urn:microsoft.com/office/officeart/2005/8/colors/accent1_5" csCatId="accent1" phldr="1"/>
      <dgm:spPr/>
      <dgm:t>
        <a:bodyPr/>
        <a:lstStyle/>
        <a:p>
          <a:endParaRPr lang="en-US"/>
        </a:p>
      </dgm:t>
    </dgm:pt>
    <dgm:pt modelId="{96A771EA-CDF9-2049-8E24-37EE69A9A924}">
      <dgm:prSet/>
      <dgm:spPr/>
      <dgm:t>
        <a:bodyPr/>
        <a:lstStyle/>
        <a:p>
          <a:pPr rtl="0"/>
          <a:r>
            <a:rPr lang="en-US" dirty="0"/>
            <a:t>Must inform parents/guardians (even if threat is transient)</a:t>
          </a:r>
        </a:p>
      </dgm:t>
    </dgm:pt>
    <dgm:pt modelId="{830A648E-19B6-0D49-998B-D2A11A999521}" type="parTrans" cxnId="{3BFC5C98-B3F4-C343-874F-527F61D56211}">
      <dgm:prSet/>
      <dgm:spPr/>
      <dgm:t>
        <a:bodyPr/>
        <a:lstStyle/>
        <a:p>
          <a:endParaRPr lang="en-US"/>
        </a:p>
      </dgm:t>
    </dgm:pt>
    <dgm:pt modelId="{E97EB04D-88AA-FF4D-A95D-8BAAE937274B}" type="sibTrans" cxnId="{3BFC5C98-B3F4-C343-874F-527F61D56211}">
      <dgm:prSet/>
      <dgm:spPr/>
      <dgm:t>
        <a:bodyPr/>
        <a:lstStyle/>
        <a:p>
          <a:endParaRPr lang="en-US"/>
        </a:p>
      </dgm:t>
    </dgm:pt>
    <dgm:pt modelId="{AC3E2BA8-DAB7-AB41-83E0-50B88F93BD82}">
      <dgm:prSet custT="1"/>
      <dgm:spPr/>
      <dgm:t>
        <a:bodyPr/>
        <a:lstStyle/>
        <a:p>
          <a:pPr rtl="0"/>
          <a:r>
            <a:rPr lang="en-US" sz="1800" dirty="0"/>
            <a:t>Tell student first, judge their reaction</a:t>
          </a:r>
        </a:p>
      </dgm:t>
    </dgm:pt>
    <dgm:pt modelId="{B285740B-E38E-2247-8E92-F811A9A1AA9D}" type="parTrans" cxnId="{20056480-7ADF-A847-B843-A3E91D4A7792}">
      <dgm:prSet/>
      <dgm:spPr/>
      <dgm:t>
        <a:bodyPr/>
        <a:lstStyle/>
        <a:p>
          <a:endParaRPr lang="en-US"/>
        </a:p>
      </dgm:t>
    </dgm:pt>
    <dgm:pt modelId="{A9329628-78E1-2748-94D2-324868F281AD}" type="sibTrans" cxnId="{20056480-7ADF-A847-B843-A3E91D4A7792}">
      <dgm:prSet/>
      <dgm:spPr/>
      <dgm:t>
        <a:bodyPr/>
        <a:lstStyle/>
        <a:p>
          <a:endParaRPr lang="en-US"/>
        </a:p>
      </dgm:t>
    </dgm:pt>
    <dgm:pt modelId="{38227C31-72F8-1B4B-9D12-03E89ECA900A}">
      <dgm:prSet/>
      <dgm:spPr/>
      <dgm:t>
        <a:bodyPr/>
        <a:lstStyle/>
        <a:p>
          <a:pPr rtl="0"/>
          <a:r>
            <a:rPr lang="en-US" dirty="0"/>
            <a:t>It is recommended that two school professionals (preferably in person, but on phone may be necessary) inform the parent</a:t>
          </a:r>
        </a:p>
      </dgm:t>
    </dgm:pt>
    <dgm:pt modelId="{44CB4F8F-D831-0C49-8CC4-7FB98F903E5C}" type="parTrans" cxnId="{66304F63-33AE-3048-8673-89C79C9EDA26}">
      <dgm:prSet/>
      <dgm:spPr/>
      <dgm:t>
        <a:bodyPr/>
        <a:lstStyle/>
        <a:p>
          <a:endParaRPr lang="en-US"/>
        </a:p>
      </dgm:t>
    </dgm:pt>
    <dgm:pt modelId="{FF0C9828-C33E-554C-AF26-099FB331CE0F}" type="sibTrans" cxnId="{66304F63-33AE-3048-8673-89C79C9EDA26}">
      <dgm:prSet/>
      <dgm:spPr/>
      <dgm:t>
        <a:bodyPr/>
        <a:lstStyle/>
        <a:p>
          <a:endParaRPr lang="en-US"/>
        </a:p>
      </dgm:t>
    </dgm:pt>
    <dgm:pt modelId="{0D291307-F97A-DB40-BFDF-38CD32DA9DAA}">
      <dgm:prSet custT="1"/>
      <dgm:spPr/>
      <dgm:t>
        <a:bodyPr/>
        <a:lstStyle/>
        <a:p>
          <a:pPr rtl="0"/>
          <a:r>
            <a:rPr lang="en-US" sz="1800" dirty="0"/>
            <a:t>Stay calm</a:t>
          </a:r>
        </a:p>
      </dgm:t>
    </dgm:pt>
    <dgm:pt modelId="{8FECD4DD-C33E-124E-87EE-5F4437A4E699}" type="parTrans" cxnId="{B755C02F-5658-8049-9C88-D68BAB1EF8CC}">
      <dgm:prSet/>
      <dgm:spPr/>
      <dgm:t>
        <a:bodyPr/>
        <a:lstStyle/>
        <a:p>
          <a:endParaRPr lang="en-US"/>
        </a:p>
      </dgm:t>
    </dgm:pt>
    <dgm:pt modelId="{2B6AE556-4D8E-9B48-9A9F-7898866A321E}" type="sibTrans" cxnId="{B755C02F-5658-8049-9C88-D68BAB1EF8CC}">
      <dgm:prSet/>
      <dgm:spPr/>
      <dgm:t>
        <a:bodyPr/>
        <a:lstStyle/>
        <a:p>
          <a:endParaRPr lang="en-US"/>
        </a:p>
      </dgm:t>
    </dgm:pt>
    <dgm:pt modelId="{FB3F5FC0-A4E4-5545-8A50-52AA13020526}">
      <dgm:prSet custT="1"/>
      <dgm:spPr/>
      <dgm:t>
        <a:bodyPr/>
        <a:lstStyle/>
        <a:p>
          <a:pPr rtl="0"/>
          <a:r>
            <a:rPr lang="en-US" sz="1800" dirty="0"/>
            <a:t>Project self-confidence (“following procedure”) </a:t>
          </a:r>
        </a:p>
      </dgm:t>
    </dgm:pt>
    <dgm:pt modelId="{8247B7F7-D109-6C44-93A5-51065EE40D67}" type="parTrans" cxnId="{7F5C50AE-5428-104A-A0FD-C2E96F34D98A}">
      <dgm:prSet/>
      <dgm:spPr/>
      <dgm:t>
        <a:bodyPr/>
        <a:lstStyle/>
        <a:p>
          <a:endParaRPr lang="en-US"/>
        </a:p>
      </dgm:t>
    </dgm:pt>
    <dgm:pt modelId="{3A1987EE-932E-EA45-9F78-47E5A2ACD202}" type="sibTrans" cxnId="{7F5C50AE-5428-104A-A0FD-C2E96F34D98A}">
      <dgm:prSet/>
      <dgm:spPr/>
      <dgm:t>
        <a:bodyPr/>
        <a:lstStyle/>
        <a:p>
          <a:endParaRPr lang="en-US"/>
        </a:p>
      </dgm:t>
    </dgm:pt>
    <dgm:pt modelId="{E51DAB67-60A3-7E42-90CB-A5FBE317E8B6}">
      <dgm:prSet custT="1"/>
      <dgm:spPr/>
      <dgm:t>
        <a:bodyPr/>
        <a:lstStyle/>
        <a:p>
          <a:pPr rtl="0"/>
          <a:r>
            <a:rPr lang="en-US" sz="1800" dirty="0"/>
            <a:t>Allow parent time to ventilate (denial, guilt, blame, anger, etc.)</a:t>
          </a:r>
        </a:p>
      </dgm:t>
    </dgm:pt>
    <dgm:pt modelId="{CDDDBD9F-4553-AE49-A694-EA613DE41D76}" type="parTrans" cxnId="{F634F58E-9258-694F-86C0-96A86D2B2171}">
      <dgm:prSet/>
      <dgm:spPr/>
      <dgm:t>
        <a:bodyPr/>
        <a:lstStyle/>
        <a:p>
          <a:endParaRPr lang="en-US"/>
        </a:p>
      </dgm:t>
    </dgm:pt>
    <dgm:pt modelId="{E8B21C46-06A9-A14D-AD71-C8C7997D8557}" type="sibTrans" cxnId="{F634F58E-9258-694F-86C0-96A86D2B2171}">
      <dgm:prSet/>
      <dgm:spPr/>
      <dgm:t>
        <a:bodyPr/>
        <a:lstStyle/>
        <a:p>
          <a:endParaRPr lang="en-US"/>
        </a:p>
      </dgm:t>
    </dgm:pt>
    <dgm:pt modelId="{A07CF14D-6BB5-A54B-BA96-E18953A7796C}">
      <dgm:prSet custT="1"/>
      <dgm:spPr/>
      <dgm:t>
        <a:bodyPr/>
        <a:lstStyle/>
        <a:p>
          <a:pPr rtl="0"/>
          <a:r>
            <a:rPr lang="en-US" sz="1800" dirty="0"/>
            <a:t>Help problem-solve getting help (therapists, hospitals, child welfare, police</a:t>
          </a:r>
        </a:p>
      </dgm:t>
    </dgm:pt>
    <dgm:pt modelId="{704D49A9-9634-0042-A8E4-B49E2357A3C5}" type="parTrans" cxnId="{93234D5F-73EA-7D48-B621-F2BA1AFEC7AF}">
      <dgm:prSet/>
      <dgm:spPr/>
      <dgm:t>
        <a:bodyPr/>
        <a:lstStyle/>
        <a:p>
          <a:endParaRPr lang="en-US"/>
        </a:p>
      </dgm:t>
    </dgm:pt>
    <dgm:pt modelId="{952CEE4B-67D7-4049-8DE6-AE06E767DD22}" type="sibTrans" cxnId="{93234D5F-73EA-7D48-B621-F2BA1AFEC7AF}">
      <dgm:prSet/>
      <dgm:spPr/>
      <dgm:t>
        <a:bodyPr/>
        <a:lstStyle/>
        <a:p>
          <a:endParaRPr lang="en-US"/>
        </a:p>
      </dgm:t>
    </dgm:pt>
    <dgm:pt modelId="{FDFAF958-1111-4E49-9D3C-DF058D392142}">
      <dgm:prSet/>
      <dgm:spPr/>
      <dgm:t>
        <a:bodyPr/>
        <a:lstStyle/>
        <a:p>
          <a:pPr rtl="0"/>
          <a:r>
            <a:rPr lang="en-US" dirty="0"/>
            <a:t>Document phone call/meeting</a:t>
          </a:r>
        </a:p>
      </dgm:t>
    </dgm:pt>
    <dgm:pt modelId="{C8DB2A52-1290-804E-BEBD-4F982B1CB724}" type="parTrans" cxnId="{03B80605-288E-E94E-9C89-04680D74B23B}">
      <dgm:prSet/>
      <dgm:spPr/>
      <dgm:t>
        <a:bodyPr/>
        <a:lstStyle/>
        <a:p>
          <a:endParaRPr lang="en-US"/>
        </a:p>
      </dgm:t>
    </dgm:pt>
    <dgm:pt modelId="{C6B19967-91B8-5249-80D7-D88D82682E85}" type="sibTrans" cxnId="{03B80605-288E-E94E-9C89-04680D74B23B}">
      <dgm:prSet/>
      <dgm:spPr/>
      <dgm:t>
        <a:bodyPr/>
        <a:lstStyle/>
        <a:p>
          <a:endParaRPr lang="en-US"/>
        </a:p>
      </dgm:t>
    </dgm:pt>
    <dgm:pt modelId="{5F8A887B-C2F3-8342-B93F-DF950BA0CC5D}" type="pres">
      <dgm:prSet presAssocID="{4631B359-11D2-894A-9BD3-750FA40B91CD}" presName="linear" presStyleCnt="0">
        <dgm:presLayoutVars>
          <dgm:animLvl val="lvl"/>
          <dgm:resizeHandles val="exact"/>
        </dgm:presLayoutVars>
      </dgm:prSet>
      <dgm:spPr/>
    </dgm:pt>
    <dgm:pt modelId="{C1CF4D0E-FC49-2549-87B7-3753FF24C86A}" type="pres">
      <dgm:prSet presAssocID="{96A771EA-CDF9-2049-8E24-37EE69A9A924}" presName="parentText" presStyleLbl="node1" presStyleIdx="0" presStyleCnt="3" custScaleY="49479" custLinFactNeighborX="-1002" custLinFactNeighborY="-36811">
        <dgm:presLayoutVars>
          <dgm:chMax val="0"/>
          <dgm:bulletEnabled val="1"/>
        </dgm:presLayoutVars>
      </dgm:prSet>
      <dgm:spPr/>
    </dgm:pt>
    <dgm:pt modelId="{409AD556-DFCD-854A-B0A8-F83EFAA79C16}" type="pres">
      <dgm:prSet presAssocID="{96A771EA-CDF9-2049-8E24-37EE69A9A924}" presName="childText" presStyleLbl="revTx" presStyleIdx="0" presStyleCnt="2" custLinFactNeighborX="-1002" custLinFactNeighborY="-11115">
        <dgm:presLayoutVars>
          <dgm:bulletEnabled val="1"/>
        </dgm:presLayoutVars>
      </dgm:prSet>
      <dgm:spPr/>
    </dgm:pt>
    <dgm:pt modelId="{77D370AA-F6F0-6344-AE8F-B7CE9F450EC7}" type="pres">
      <dgm:prSet presAssocID="{38227C31-72F8-1B4B-9D12-03E89ECA900A}" presName="parentText" presStyleLbl="node1" presStyleIdx="1" presStyleCnt="3" custScaleY="92925">
        <dgm:presLayoutVars>
          <dgm:chMax val="0"/>
          <dgm:bulletEnabled val="1"/>
        </dgm:presLayoutVars>
      </dgm:prSet>
      <dgm:spPr/>
    </dgm:pt>
    <dgm:pt modelId="{F7353279-B1A7-004A-BD7F-F395C2DFB21E}" type="pres">
      <dgm:prSet presAssocID="{38227C31-72F8-1B4B-9D12-03E89ECA900A}" presName="childText" presStyleLbl="revTx" presStyleIdx="1" presStyleCnt="2" custLinFactNeighborX="-1002" custLinFactNeighborY="55">
        <dgm:presLayoutVars>
          <dgm:bulletEnabled val="1"/>
        </dgm:presLayoutVars>
      </dgm:prSet>
      <dgm:spPr/>
    </dgm:pt>
    <dgm:pt modelId="{94C02D8A-0850-CB47-9BF3-6BABA8C59EE0}" type="pres">
      <dgm:prSet presAssocID="{FDFAF958-1111-4E49-9D3C-DF058D392142}" presName="parentText" presStyleLbl="node1" presStyleIdx="2" presStyleCnt="3" custScaleY="69419" custLinFactNeighborY="19095">
        <dgm:presLayoutVars>
          <dgm:chMax val="0"/>
          <dgm:bulletEnabled val="1"/>
        </dgm:presLayoutVars>
      </dgm:prSet>
      <dgm:spPr/>
    </dgm:pt>
  </dgm:ptLst>
  <dgm:cxnLst>
    <dgm:cxn modelId="{03B80605-288E-E94E-9C89-04680D74B23B}" srcId="{4631B359-11D2-894A-9BD3-750FA40B91CD}" destId="{FDFAF958-1111-4E49-9D3C-DF058D392142}" srcOrd="2" destOrd="0" parTransId="{C8DB2A52-1290-804E-BEBD-4F982B1CB724}" sibTransId="{C6B19967-91B8-5249-80D7-D88D82682E85}"/>
    <dgm:cxn modelId="{EB8A3619-B39A-5E4E-B23A-5DC4044144C6}" type="presOf" srcId="{0D291307-F97A-DB40-BFDF-38CD32DA9DAA}" destId="{F7353279-B1A7-004A-BD7F-F395C2DFB21E}" srcOrd="0" destOrd="0" presId="urn:microsoft.com/office/officeart/2005/8/layout/vList2"/>
    <dgm:cxn modelId="{B755C02F-5658-8049-9C88-D68BAB1EF8CC}" srcId="{38227C31-72F8-1B4B-9D12-03E89ECA900A}" destId="{0D291307-F97A-DB40-BFDF-38CD32DA9DAA}" srcOrd="0" destOrd="0" parTransId="{8FECD4DD-C33E-124E-87EE-5F4437A4E699}" sibTransId="{2B6AE556-4D8E-9B48-9A9F-7898866A321E}"/>
    <dgm:cxn modelId="{E632F030-EA0D-1B4A-8E5E-126B057F262A}" type="presOf" srcId="{96A771EA-CDF9-2049-8E24-37EE69A9A924}" destId="{C1CF4D0E-FC49-2549-87B7-3753FF24C86A}" srcOrd="0" destOrd="0" presId="urn:microsoft.com/office/officeart/2005/8/layout/vList2"/>
    <dgm:cxn modelId="{93234D5F-73EA-7D48-B621-F2BA1AFEC7AF}" srcId="{38227C31-72F8-1B4B-9D12-03E89ECA900A}" destId="{A07CF14D-6BB5-A54B-BA96-E18953A7796C}" srcOrd="3" destOrd="0" parTransId="{704D49A9-9634-0042-A8E4-B49E2357A3C5}" sibTransId="{952CEE4B-67D7-4049-8DE6-AE06E767DD22}"/>
    <dgm:cxn modelId="{66304F63-33AE-3048-8673-89C79C9EDA26}" srcId="{4631B359-11D2-894A-9BD3-750FA40B91CD}" destId="{38227C31-72F8-1B4B-9D12-03E89ECA900A}" srcOrd="1" destOrd="0" parTransId="{44CB4F8F-D831-0C49-8CC4-7FB98F903E5C}" sibTransId="{FF0C9828-C33E-554C-AF26-099FB331CE0F}"/>
    <dgm:cxn modelId="{DF8E7751-7668-E04A-A861-1757DF2BC5FD}" type="presOf" srcId="{38227C31-72F8-1B4B-9D12-03E89ECA900A}" destId="{77D370AA-F6F0-6344-AE8F-B7CE9F450EC7}" srcOrd="0" destOrd="0" presId="urn:microsoft.com/office/officeart/2005/8/layout/vList2"/>
    <dgm:cxn modelId="{20056480-7ADF-A847-B843-A3E91D4A7792}" srcId="{96A771EA-CDF9-2049-8E24-37EE69A9A924}" destId="{AC3E2BA8-DAB7-AB41-83E0-50B88F93BD82}" srcOrd="0" destOrd="0" parTransId="{B285740B-E38E-2247-8E92-F811A9A1AA9D}" sibTransId="{A9329628-78E1-2748-94D2-324868F281AD}"/>
    <dgm:cxn modelId="{CCA1D88B-D96F-8649-A6F6-0F4E5DB659CE}" type="presOf" srcId="{FDFAF958-1111-4E49-9D3C-DF058D392142}" destId="{94C02D8A-0850-CB47-9BF3-6BABA8C59EE0}" srcOrd="0" destOrd="0" presId="urn:microsoft.com/office/officeart/2005/8/layout/vList2"/>
    <dgm:cxn modelId="{F634F58E-9258-694F-86C0-96A86D2B2171}" srcId="{38227C31-72F8-1B4B-9D12-03E89ECA900A}" destId="{E51DAB67-60A3-7E42-90CB-A5FBE317E8B6}" srcOrd="2" destOrd="0" parTransId="{CDDDBD9F-4553-AE49-A694-EA613DE41D76}" sibTransId="{E8B21C46-06A9-A14D-AD71-C8C7997D8557}"/>
    <dgm:cxn modelId="{A5D42994-A4EF-6B45-9D37-ED98C142DD85}" type="presOf" srcId="{FB3F5FC0-A4E4-5545-8A50-52AA13020526}" destId="{F7353279-B1A7-004A-BD7F-F395C2DFB21E}" srcOrd="0" destOrd="1" presId="urn:microsoft.com/office/officeart/2005/8/layout/vList2"/>
    <dgm:cxn modelId="{3BFC5C98-B3F4-C343-874F-527F61D56211}" srcId="{4631B359-11D2-894A-9BD3-750FA40B91CD}" destId="{96A771EA-CDF9-2049-8E24-37EE69A9A924}" srcOrd="0" destOrd="0" parTransId="{830A648E-19B6-0D49-998B-D2A11A999521}" sibTransId="{E97EB04D-88AA-FF4D-A95D-8BAAE937274B}"/>
    <dgm:cxn modelId="{E645ACAA-9FF4-6945-A010-6AF936AEB52D}" type="presOf" srcId="{E51DAB67-60A3-7E42-90CB-A5FBE317E8B6}" destId="{F7353279-B1A7-004A-BD7F-F395C2DFB21E}" srcOrd="0" destOrd="2" presId="urn:microsoft.com/office/officeart/2005/8/layout/vList2"/>
    <dgm:cxn modelId="{7F5C50AE-5428-104A-A0FD-C2E96F34D98A}" srcId="{38227C31-72F8-1B4B-9D12-03E89ECA900A}" destId="{FB3F5FC0-A4E4-5545-8A50-52AA13020526}" srcOrd="1" destOrd="0" parTransId="{8247B7F7-D109-6C44-93A5-51065EE40D67}" sibTransId="{3A1987EE-932E-EA45-9F78-47E5A2ACD202}"/>
    <dgm:cxn modelId="{E8338FAF-F906-6640-90AF-FC0C7EA8C47A}" type="presOf" srcId="{4631B359-11D2-894A-9BD3-750FA40B91CD}" destId="{5F8A887B-C2F3-8342-B93F-DF950BA0CC5D}" srcOrd="0" destOrd="0" presId="urn:microsoft.com/office/officeart/2005/8/layout/vList2"/>
    <dgm:cxn modelId="{8E7196B8-E199-8B45-A058-DFE8A0712E65}" type="presOf" srcId="{A07CF14D-6BB5-A54B-BA96-E18953A7796C}" destId="{F7353279-B1A7-004A-BD7F-F395C2DFB21E}" srcOrd="0" destOrd="3" presId="urn:microsoft.com/office/officeart/2005/8/layout/vList2"/>
    <dgm:cxn modelId="{6077CDE8-A09F-4A48-8CE7-A21165C7B7F5}" type="presOf" srcId="{AC3E2BA8-DAB7-AB41-83E0-50B88F93BD82}" destId="{409AD556-DFCD-854A-B0A8-F83EFAA79C16}" srcOrd="0" destOrd="0" presId="urn:microsoft.com/office/officeart/2005/8/layout/vList2"/>
    <dgm:cxn modelId="{DA4F6D65-E473-DC44-8AB9-D3F969F674D0}" type="presParOf" srcId="{5F8A887B-C2F3-8342-B93F-DF950BA0CC5D}" destId="{C1CF4D0E-FC49-2549-87B7-3753FF24C86A}" srcOrd="0" destOrd="0" presId="urn:microsoft.com/office/officeart/2005/8/layout/vList2"/>
    <dgm:cxn modelId="{2116F456-392C-6C49-9563-1EFEEAF5050A}" type="presParOf" srcId="{5F8A887B-C2F3-8342-B93F-DF950BA0CC5D}" destId="{409AD556-DFCD-854A-B0A8-F83EFAA79C16}" srcOrd="1" destOrd="0" presId="urn:microsoft.com/office/officeart/2005/8/layout/vList2"/>
    <dgm:cxn modelId="{9BF5157C-F50F-F24C-A0F1-2F57E04859AB}" type="presParOf" srcId="{5F8A887B-C2F3-8342-B93F-DF950BA0CC5D}" destId="{77D370AA-F6F0-6344-AE8F-B7CE9F450EC7}" srcOrd="2" destOrd="0" presId="urn:microsoft.com/office/officeart/2005/8/layout/vList2"/>
    <dgm:cxn modelId="{B3DAE3D1-4ADD-BE4C-A67A-A72EA735E2E5}" type="presParOf" srcId="{5F8A887B-C2F3-8342-B93F-DF950BA0CC5D}" destId="{F7353279-B1A7-004A-BD7F-F395C2DFB21E}" srcOrd="3" destOrd="0" presId="urn:microsoft.com/office/officeart/2005/8/layout/vList2"/>
    <dgm:cxn modelId="{33FF2F39-02C7-2E47-ACDD-CB62FE9F9AFA}" type="presParOf" srcId="{5F8A887B-C2F3-8342-B93F-DF950BA0CC5D}" destId="{94C02D8A-0850-CB47-9BF3-6BABA8C59EE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2ABC62E-2B6F-2D46-A3A3-02E50EA11465}" type="doc">
      <dgm:prSet loTypeId="urn:microsoft.com/office/officeart/2005/8/layout/vProcess5" loCatId="" qsTypeId="urn:microsoft.com/office/officeart/2005/8/quickstyle/simple4" qsCatId="simple" csTypeId="urn:microsoft.com/office/officeart/2005/8/colors/accent1_5" csCatId="accent1" phldr="1"/>
      <dgm:spPr/>
      <dgm:t>
        <a:bodyPr/>
        <a:lstStyle/>
        <a:p>
          <a:endParaRPr lang="en-US"/>
        </a:p>
      </dgm:t>
    </dgm:pt>
    <dgm:pt modelId="{A717046B-4E72-744E-8476-753B96EF573A}">
      <dgm:prSet custT="1"/>
      <dgm:spPr>
        <a:solidFill>
          <a:srgbClr val="FFFF00">
            <a:alpha val="50000"/>
          </a:srgbClr>
        </a:solidFill>
      </dgm:spPr>
      <dgm:t>
        <a:bodyPr/>
        <a:lstStyle/>
        <a:p>
          <a:pPr rtl="0"/>
          <a:r>
            <a:rPr lang="en-US" sz="2200" b="1" dirty="0">
              <a:solidFill>
                <a:srgbClr val="000000"/>
              </a:solidFill>
            </a:rPr>
            <a:t>See that threat is resolved through explanation, apology, making amends</a:t>
          </a:r>
        </a:p>
      </dgm:t>
    </dgm:pt>
    <dgm:pt modelId="{6EC81810-5028-9F4D-B490-69F09EEE8614}" type="parTrans" cxnId="{0039EA9B-6385-3B46-A0B7-0947267D28A2}">
      <dgm:prSet/>
      <dgm:spPr/>
      <dgm:t>
        <a:bodyPr/>
        <a:lstStyle/>
        <a:p>
          <a:endParaRPr lang="en-US"/>
        </a:p>
      </dgm:t>
    </dgm:pt>
    <dgm:pt modelId="{F92C3111-1BED-684E-99B3-334B370CF67E}" type="sibTrans" cxnId="{0039EA9B-6385-3B46-A0B7-0947267D28A2}">
      <dgm:prSet/>
      <dgm:spPr/>
      <dgm:t>
        <a:bodyPr/>
        <a:lstStyle/>
        <a:p>
          <a:endParaRPr lang="en-US"/>
        </a:p>
      </dgm:t>
    </dgm:pt>
    <dgm:pt modelId="{E3E1F566-CBC9-EE4C-922F-AC72AD151F49}">
      <dgm:prSet custT="1"/>
      <dgm:spPr>
        <a:solidFill>
          <a:srgbClr val="FFFF00">
            <a:alpha val="30000"/>
          </a:srgbClr>
        </a:solidFill>
      </dgm:spPr>
      <dgm:t>
        <a:bodyPr/>
        <a:lstStyle/>
        <a:p>
          <a:pPr rtl="0"/>
          <a:r>
            <a:rPr lang="en-US" sz="2200" b="1" dirty="0">
              <a:solidFill>
                <a:srgbClr val="000000"/>
              </a:solidFill>
            </a:rPr>
            <a:t>Provide counseling and education                      where appropriate</a:t>
          </a:r>
        </a:p>
      </dgm:t>
    </dgm:pt>
    <dgm:pt modelId="{3C6F504D-DC86-284F-B41E-7090D2A6F771}" type="parTrans" cxnId="{D6425F19-941B-2B47-9F99-A11CD772CE0D}">
      <dgm:prSet/>
      <dgm:spPr/>
      <dgm:t>
        <a:bodyPr/>
        <a:lstStyle/>
        <a:p>
          <a:endParaRPr lang="en-US"/>
        </a:p>
      </dgm:t>
    </dgm:pt>
    <dgm:pt modelId="{CFEA5949-551A-4544-A36F-3F7B856C122C}" type="sibTrans" cxnId="{D6425F19-941B-2B47-9F99-A11CD772CE0D}">
      <dgm:prSet/>
      <dgm:spPr/>
      <dgm:t>
        <a:bodyPr/>
        <a:lstStyle/>
        <a:p>
          <a:endParaRPr lang="en-US"/>
        </a:p>
      </dgm:t>
    </dgm:pt>
    <dgm:pt modelId="{7B2EE348-1945-6546-B5E6-742981571D4A}">
      <dgm:prSet custT="1"/>
      <dgm:spPr>
        <a:solidFill>
          <a:srgbClr val="FFFF00">
            <a:alpha val="15000"/>
          </a:srgbClr>
        </a:solidFill>
      </dgm:spPr>
      <dgm:t>
        <a:bodyPr/>
        <a:lstStyle/>
        <a:p>
          <a:pPr rtl="0"/>
          <a:r>
            <a:rPr lang="en-US" sz="2200" b="1" dirty="0">
              <a:solidFill>
                <a:srgbClr val="000000"/>
              </a:solidFill>
            </a:rPr>
            <a:t>Administer discipline if appropriate</a:t>
          </a:r>
        </a:p>
      </dgm:t>
    </dgm:pt>
    <dgm:pt modelId="{92616A0F-5A68-7E45-9DF4-F408AC4CCE74}" type="parTrans" cxnId="{534A9698-9581-C040-BF82-BCBE5B059F4A}">
      <dgm:prSet/>
      <dgm:spPr/>
      <dgm:t>
        <a:bodyPr/>
        <a:lstStyle/>
        <a:p>
          <a:endParaRPr lang="en-US"/>
        </a:p>
      </dgm:t>
    </dgm:pt>
    <dgm:pt modelId="{FAE23995-98A6-FB4D-9ABF-FAD2853B23AB}" type="sibTrans" cxnId="{534A9698-9581-C040-BF82-BCBE5B059F4A}">
      <dgm:prSet/>
      <dgm:spPr/>
      <dgm:t>
        <a:bodyPr/>
        <a:lstStyle/>
        <a:p>
          <a:endParaRPr lang="en-US"/>
        </a:p>
      </dgm:t>
    </dgm:pt>
    <dgm:pt modelId="{E913F525-1852-AF43-A757-B52FC3A13DF7}" type="pres">
      <dgm:prSet presAssocID="{42ABC62E-2B6F-2D46-A3A3-02E50EA11465}" presName="outerComposite" presStyleCnt="0">
        <dgm:presLayoutVars>
          <dgm:chMax val="5"/>
          <dgm:dir/>
          <dgm:resizeHandles val="exact"/>
        </dgm:presLayoutVars>
      </dgm:prSet>
      <dgm:spPr/>
    </dgm:pt>
    <dgm:pt modelId="{59A6ACCF-1841-B74A-BB41-1762ABA21BC2}" type="pres">
      <dgm:prSet presAssocID="{42ABC62E-2B6F-2D46-A3A3-02E50EA11465}" presName="dummyMaxCanvas" presStyleCnt="0">
        <dgm:presLayoutVars/>
      </dgm:prSet>
      <dgm:spPr/>
    </dgm:pt>
    <dgm:pt modelId="{923EDC78-04F9-2248-928D-DED7C36657DF}" type="pres">
      <dgm:prSet presAssocID="{42ABC62E-2B6F-2D46-A3A3-02E50EA11465}" presName="ThreeNodes_1" presStyleLbl="node1" presStyleIdx="0" presStyleCnt="3">
        <dgm:presLayoutVars>
          <dgm:bulletEnabled val="1"/>
        </dgm:presLayoutVars>
      </dgm:prSet>
      <dgm:spPr/>
    </dgm:pt>
    <dgm:pt modelId="{35FFF0BA-1029-FD44-9F2D-5A4DF2DED033}" type="pres">
      <dgm:prSet presAssocID="{42ABC62E-2B6F-2D46-A3A3-02E50EA11465}" presName="ThreeNodes_2" presStyleLbl="node1" presStyleIdx="1" presStyleCnt="3">
        <dgm:presLayoutVars>
          <dgm:bulletEnabled val="1"/>
        </dgm:presLayoutVars>
      </dgm:prSet>
      <dgm:spPr/>
    </dgm:pt>
    <dgm:pt modelId="{558FE479-BD4D-6045-ABD7-55F1F2D37C92}" type="pres">
      <dgm:prSet presAssocID="{42ABC62E-2B6F-2D46-A3A3-02E50EA11465}" presName="ThreeNodes_3" presStyleLbl="node1" presStyleIdx="2" presStyleCnt="3">
        <dgm:presLayoutVars>
          <dgm:bulletEnabled val="1"/>
        </dgm:presLayoutVars>
      </dgm:prSet>
      <dgm:spPr/>
    </dgm:pt>
    <dgm:pt modelId="{A707428F-1930-B74A-94FD-23404CA2454B}" type="pres">
      <dgm:prSet presAssocID="{42ABC62E-2B6F-2D46-A3A3-02E50EA11465}" presName="ThreeConn_1-2" presStyleLbl="fgAccFollowNode1" presStyleIdx="0" presStyleCnt="2">
        <dgm:presLayoutVars>
          <dgm:bulletEnabled val="1"/>
        </dgm:presLayoutVars>
      </dgm:prSet>
      <dgm:spPr/>
    </dgm:pt>
    <dgm:pt modelId="{A668716D-8E0C-D44F-8FFD-BC1FF0D106BB}" type="pres">
      <dgm:prSet presAssocID="{42ABC62E-2B6F-2D46-A3A3-02E50EA11465}" presName="ThreeConn_2-3" presStyleLbl="fgAccFollowNode1" presStyleIdx="1" presStyleCnt="2">
        <dgm:presLayoutVars>
          <dgm:bulletEnabled val="1"/>
        </dgm:presLayoutVars>
      </dgm:prSet>
      <dgm:spPr/>
    </dgm:pt>
    <dgm:pt modelId="{9B85B831-70ED-7148-A1A5-D4CA7600574A}" type="pres">
      <dgm:prSet presAssocID="{42ABC62E-2B6F-2D46-A3A3-02E50EA11465}" presName="ThreeNodes_1_text" presStyleLbl="node1" presStyleIdx="2" presStyleCnt="3">
        <dgm:presLayoutVars>
          <dgm:bulletEnabled val="1"/>
        </dgm:presLayoutVars>
      </dgm:prSet>
      <dgm:spPr/>
    </dgm:pt>
    <dgm:pt modelId="{7BFB3653-A6A4-734A-B5DF-5EDE6FDAC26A}" type="pres">
      <dgm:prSet presAssocID="{42ABC62E-2B6F-2D46-A3A3-02E50EA11465}" presName="ThreeNodes_2_text" presStyleLbl="node1" presStyleIdx="2" presStyleCnt="3">
        <dgm:presLayoutVars>
          <dgm:bulletEnabled val="1"/>
        </dgm:presLayoutVars>
      </dgm:prSet>
      <dgm:spPr/>
    </dgm:pt>
    <dgm:pt modelId="{2C269615-4CF6-DF4C-AE2A-3AAF78F43848}" type="pres">
      <dgm:prSet presAssocID="{42ABC62E-2B6F-2D46-A3A3-02E50EA11465}" presName="ThreeNodes_3_text" presStyleLbl="node1" presStyleIdx="2" presStyleCnt="3">
        <dgm:presLayoutVars>
          <dgm:bulletEnabled val="1"/>
        </dgm:presLayoutVars>
      </dgm:prSet>
      <dgm:spPr/>
    </dgm:pt>
  </dgm:ptLst>
  <dgm:cxnLst>
    <dgm:cxn modelId="{D6425F19-941B-2B47-9F99-A11CD772CE0D}" srcId="{42ABC62E-2B6F-2D46-A3A3-02E50EA11465}" destId="{E3E1F566-CBC9-EE4C-922F-AC72AD151F49}" srcOrd="1" destOrd="0" parTransId="{3C6F504D-DC86-284F-B41E-7090D2A6F771}" sibTransId="{CFEA5949-551A-4544-A36F-3F7B856C122C}"/>
    <dgm:cxn modelId="{96B3D431-FADA-EF4D-8AA5-E50646B4DD75}" type="presOf" srcId="{A717046B-4E72-744E-8476-753B96EF573A}" destId="{9B85B831-70ED-7148-A1A5-D4CA7600574A}" srcOrd="1" destOrd="0" presId="urn:microsoft.com/office/officeart/2005/8/layout/vProcess5"/>
    <dgm:cxn modelId="{6782FC36-00B6-D64E-8FD6-564EC25EB597}" type="presOf" srcId="{E3E1F566-CBC9-EE4C-922F-AC72AD151F49}" destId="{35FFF0BA-1029-FD44-9F2D-5A4DF2DED033}" srcOrd="0" destOrd="0" presId="urn:microsoft.com/office/officeart/2005/8/layout/vProcess5"/>
    <dgm:cxn modelId="{7952683A-CB41-BA44-AC32-B56396A74A6E}" type="presOf" srcId="{A717046B-4E72-744E-8476-753B96EF573A}" destId="{923EDC78-04F9-2248-928D-DED7C36657DF}" srcOrd="0" destOrd="0" presId="urn:microsoft.com/office/officeart/2005/8/layout/vProcess5"/>
    <dgm:cxn modelId="{2965CB65-801B-B04A-9669-1C90601B2F6A}" type="presOf" srcId="{CFEA5949-551A-4544-A36F-3F7B856C122C}" destId="{A668716D-8E0C-D44F-8FFD-BC1FF0D106BB}" srcOrd="0" destOrd="0" presId="urn:microsoft.com/office/officeart/2005/8/layout/vProcess5"/>
    <dgm:cxn modelId="{D8350D8D-D1CB-C543-8160-3CC16BAE0B56}" type="presOf" srcId="{F92C3111-1BED-684E-99B3-334B370CF67E}" destId="{A707428F-1930-B74A-94FD-23404CA2454B}" srcOrd="0" destOrd="0" presId="urn:microsoft.com/office/officeart/2005/8/layout/vProcess5"/>
    <dgm:cxn modelId="{C3574398-F050-D641-92E2-5947E480D5DD}" type="presOf" srcId="{7B2EE348-1945-6546-B5E6-742981571D4A}" destId="{558FE479-BD4D-6045-ABD7-55F1F2D37C92}" srcOrd="0" destOrd="0" presId="urn:microsoft.com/office/officeart/2005/8/layout/vProcess5"/>
    <dgm:cxn modelId="{534A9698-9581-C040-BF82-BCBE5B059F4A}" srcId="{42ABC62E-2B6F-2D46-A3A3-02E50EA11465}" destId="{7B2EE348-1945-6546-B5E6-742981571D4A}" srcOrd="2" destOrd="0" parTransId="{92616A0F-5A68-7E45-9DF4-F408AC4CCE74}" sibTransId="{FAE23995-98A6-FB4D-9ABF-FAD2853B23AB}"/>
    <dgm:cxn modelId="{0039EA9B-6385-3B46-A0B7-0947267D28A2}" srcId="{42ABC62E-2B6F-2D46-A3A3-02E50EA11465}" destId="{A717046B-4E72-744E-8476-753B96EF573A}" srcOrd="0" destOrd="0" parTransId="{6EC81810-5028-9F4D-B490-69F09EEE8614}" sibTransId="{F92C3111-1BED-684E-99B3-334B370CF67E}"/>
    <dgm:cxn modelId="{49D3F6BB-493A-8E4E-8F6B-C3E9E18BE8FF}" type="presOf" srcId="{7B2EE348-1945-6546-B5E6-742981571D4A}" destId="{2C269615-4CF6-DF4C-AE2A-3AAF78F43848}" srcOrd="1" destOrd="0" presId="urn:microsoft.com/office/officeart/2005/8/layout/vProcess5"/>
    <dgm:cxn modelId="{016053C8-102C-4044-B178-7CB0E808B13E}" type="presOf" srcId="{E3E1F566-CBC9-EE4C-922F-AC72AD151F49}" destId="{7BFB3653-A6A4-734A-B5DF-5EDE6FDAC26A}" srcOrd="1" destOrd="0" presId="urn:microsoft.com/office/officeart/2005/8/layout/vProcess5"/>
    <dgm:cxn modelId="{5E5F2BF8-E334-414E-9D78-0E12D37A2DCC}" type="presOf" srcId="{42ABC62E-2B6F-2D46-A3A3-02E50EA11465}" destId="{E913F525-1852-AF43-A757-B52FC3A13DF7}" srcOrd="0" destOrd="0" presId="urn:microsoft.com/office/officeart/2005/8/layout/vProcess5"/>
    <dgm:cxn modelId="{E4D5142F-6FE8-5C44-BE12-D29E65CEC0BD}" type="presParOf" srcId="{E913F525-1852-AF43-A757-B52FC3A13DF7}" destId="{59A6ACCF-1841-B74A-BB41-1762ABA21BC2}" srcOrd="0" destOrd="0" presId="urn:microsoft.com/office/officeart/2005/8/layout/vProcess5"/>
    <dgm:cxn modelId="{DDA8E91C-BEEE-7D44-8F6A-A940DF71E564}" type="presParOf" srcId="{E913F525-1852-AF43-A757-B52FC3A13DF7}" destId="{923EDC78-04F9-2248-928D-DED7C36657DF}" srcOrd="1" destOrd="0" presId="urn:microsoft.com/office/officeart/2005/8/layout/vProcess5"/>
    <dgm:cxn modelId="{58AB0688-0C89-5041-ADD5-38C8D1920DBC}" type="presParOf" srcId="{E913F525-1852-AF43-A757-B52FC3A13DF7}" destId="{35FFF0BA-1029-FD44-9F2D-5A4DF2DED033}" srcOrd="2" destOrd="0" presId="urn:microsoft.com/office/officeart/2005/8/layout/vProcess5"/>
    <dgm:cxn modelId="{8D578FE8-E257-A44D-BA66-6F891FAC358E}" type="presParOf" srcId="{E913F525-1852-AF43-A757-B52FC3A13DF7}" destId="{558FE479-BD4D-6045-ABD7-55F1F2D37C92}" srcOrd="3" destOrd="0" presId="urn:microsoft.com/office/officeart/2005/8/layout/vProcess5"/>
    <dgm:cxn modelId="{9EF2490D-D117-8547-AB30-4BF551BDF29F}" type="presParOf" srcId="{E913F525-1852-AF43-A757-B52FC3A13DF7}" destId="{A707428F-1930-B74A-94FD-23404CA2454B}" srcOrd="4" destOrd="0" presId="urn:microsoft.com/office/officeart/2005/8/layout/vProcess5"/>
    <dgm:cxn modelId="{AA1C5B65-E5E2-D44E-98B8-2596D1B1872D}" type="presParOf" srcId="{E913F525-1852-AF43-A757-B52FC3A13DF7}" destId="{A668716D-8E0C-D44F-8FFD-BC1FF0D106BB}" srcOrd="5" destOrd="0" presId="urn:microsoft.com/office/officeart/2005/8/layout/vProcess5"/>
    <dgm:cxn modelId="{7AD2F06A-65A3-AE4C-B2D4-8241F696F570}" type="presParOf" srcId="{E913F525-1852-AF43-A757-B52FC3A13DF7}" destId="{9B85B831-70ED-7148-A1A5-D4CA7600574A}" srcOrd="6" destOrd="0" presId="urn:microsoft.com/office/officeart/2005/8/layout/vProcess5"/>
    <dgm:cxn modelId="{D93BF002-FEB1-8344-8707-02F54799D3AF}" type="presParOf" srcId="{E913F525-1852-AF43-A757-B52FC3A13DF7}" destId="{7BFB3653-A6A4-734A-B5DF-5EDE6FDAC26A}" srcOrd="7" destOrd="0" presId="urn:microsoft.com/office/officeart/2005/8/layout/vProcess5"/>
    <dgm:cxn modelId="{85A3029B-E20F-2949-907A-EE05E1012440}" type="presParOf" srcId="{E913F525-1852-AF43-A757-B52FC3A13DF7}" destId="{2C269615-4CF6-DF4C-AE2A-3AAF78F43848}"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8F2431D-C3E0-AA4B-8DA3-86E80511C316}" type="doc">
      <dgm:prSet loTypeId="urn:microsoft.com/office/officeart/2005/8/layout/vProcess5" loCatId="" qsTypeId="urn:microsoft.com/office/officeart/2005/8/quickstyle/simple1" qsCatId="simple" csTypeId="urn:microsoft.com/office/officeart/2005/8/colors/accent2_5" csCatId="accent2" phldr="1"/>
      <dgm:spPr/>
      <dgm:t>
        <a:bodyPr/>
        <a:lstStyle/>
        <a:p>
          <a:endParaRPr lang="en-US"/>
        </a:p>
      </dgm:t>
    </dgm:pt>
    <dgm:pt modelId="{8C9B2A43-39C7-3D43-9F46-7097FB233B2A}">
      <dgm:prSet/>
      <dgm:spPr/>
      <dgm:t>
        <a:bodyPr/>
        <a:lstStyle/>
        <a:p>
          <a:pPr rtl="0"/>
          <a:r>
            <a:rPr lang="en-US" b="1" dirty="0">
              <a:solidFill>
                <a:srgbClr val="000000"/>
              </a:solidFill>
            </a:rPr>
            <a:t>Teach appropriate behavior and social problem-solving skills in the classroom or in a small group setting</a:t>
          </a:r>
        </a:p>
      </dgm:t>
    </dgm:pt>
    <dgm:pt modelId="{67E58C81-9DC0-5A48-806E-DB458625F9BB}" type="parTrans" cxnId="{4E064A07-AB7D-4F47-9518-F2EA4EDE97AA}">
      <dgm:prSet/>
      <dgm:spPr/>
      <dgm:t>
        <a:bodyPr/>
        <a:lstStyle/>
        <a:p>
          <a:endParaRPr lang="en-US"/>
        </a:p>
      </dgm:t>
    </dgm:pt>
    <dgm:pt modelId="{3B555C4C-90E0-2247-9A1C-E83AE10FA9D3}" type="sibTrans" cxnId="{4E064A07-AB7D-4F47-9518-F2EA4EDE97AA}">
      <dgm:prSet/>
      <dgm:spPr/>
      <dgm:t>
        <a:bodyPr/>
        <a:lstStyle/>
        <a:p>
          <a:endParaRPr lang="en-US"/>
        </a:p>
      </dgm:t>
    </dgm:pt>
    <dgm:pt modelId="{ADAC4E47-55E6-1F45-8DF2-DA2987C8B615}">
      <dgm:prSet/>
      <dgm:spPr/>
      <dgm:t>
        <a:bodyPr/>
        <a:lstStyle/>
        <a:p>
          <a:pPr rtl="0"/>
          <a:r>
            <a:rPr lang="en-US" b="1" dirty="0">
              <a:solidFill>
                <a:srgbClr val="000000"/>
              </a:solidFill>
            </a:rPr>
            <a:t>Determine student and family needs regarding additional problems or risk factors</a:t>
          </a:r>
        </a:p>
      </dgm:t>
    </dgm:pt>
    <dgm:pt modelId="{E0136E6D-A7B3-554A-BEF8-F1C58DF67C74}" type="parTrans" cxnId="{B8CF486B-5223-FF49-A53E-797483B97598}">
      <dgm:prSet/>
      <dgm:spPr/>
      <dgm:t>
        <a:bodyPr/>
        <a:lstStyle/>
        <a:p>
          <a:endParaRPr lang="en-US"/>
        </a:p>
      </dgm:t>
    </dgm:pt>
    <dgm:pt modelId="{2FBEC779-DE7C-0244-BC5F-456D82619C63}" type="sibTrans" cxnId="{B8CF486B-5223-FF49-A53E-797483B97598}">
      <dgm:prSet/>
      <dgm:spPr/>
      <dgm:t>
        <a:bodyPr/>
        <a:lstStyle/>
        <a:p>
          <a:endParaRPr lang="en-US"/>
        </a:p>
      </dgm:t>
    </dgm:pt>
    <dgm:pt modelId="{16B9A142-2DEE-B841-ACD9-D37DED7AE365}">
      <dgm:prSet/>
      <dgm:spPr/>
      <dgm:t>
        <a:bodyPr/>
        <a:lstStyle/>
        <a:p>
          <a:pPr rtl="0"/>
          <a:r>
            <a:rPr lang="en-US" dirty="0">
              <a:solidFill>
                <a:srgbClr val="000000"/>
              </a:solidFill>
            </a:rPr>
            <a:t>Make referrals to appropriate support systems</a:t>
          </a:r>
        </a:p>
      </dgm:t>
    </dgm:pt>
    <dgm:pt modelId="{D1086705-74F4-6242-B6D2-202AD5B04A76}" type="parTrans" cxnId="{D5D85BA0-BF99-8B47-95A0-81B2D6F636FF}">
      <dgm:prSet/>
      <dgm:spPr/>
      <dgm:t>
        <a:bodyPr/>
        <a:lstStyle/>
        <a:p>
          <a:endParaRPr lang="en-US"/>
        </a:p>
      </dgm:t>
    </dgm:pt>
    <dgm:pt modelId="{4FB683BC-FD73-B642-B273-F32B819BFE82}" type="sibTrans" cxnId="{D5D85BA0-BF99-8B47-95A0-81B2D6F636FF}">
      <dgm:prSet/>
      <dgm:spPr/>
      <dgm:t>
        <a:bodyPr/>
        <a:lstStyle/>
        <a:p>
          <a:endParaRPr lang="en-US"/>
        </a:p>
      </dgm:t>
    </dgm:pt>
    <dgm:pt modelId="{B88FD6F7-4C0A-004C-86BE-2B44C963DAFF}">
      <dgm:prSet/>
      <dgm:spPr/>
      <dgm:t>
        <a:bodyPr/>
        <a:lstStyle/>
        <a:p>
          <a:pPr rtl="0"/>
          <a:r>
            <a:rPr lang="en-US" b="1" dirty="0">
              <a:solidFill>
                <a:srgbClr val="000000"/>
              </a:solidFill>
            </a:rPr>
            <a:t>Make provisions to continue or to add to protective factors, which provide support for the at-risk student</a:t>
          </a:r>
          <a:r>
            <a:rPr lang="en-US" dirty="0">
              <a:solidFill>
                <a:srgbClr val="000000"/>
              </a:solidFill>
            </a:rPr>
            <a:t> (e.g., provide adult mentor to meet with student)</a:t>
          </a:r>
        </a:p>
      </dgm:t>
    </dgm:pt>
    <dgm:pt modelId="{8BC6EB3A-DF1D-3D4B-ABEF-4F61BC2E8DFD}" type="parTrans" cxnId="{85F1C872-0F2F-F24C-85CF-D49AF71FA5D5}">
      <dgm:prSet/>
      <dgm:spPr/>
      <dgm:t>
        <a:bodyPr/>
        <a:lstStyle/>
        <a:p>
          <a:endParaRPr lang="en-US"/>
        </a:p>
      </dgm:t>
    </dgm:pt>
    <dgm:pt modelId="{A8F137EC-EDB4-274A-82B3-5B4FD90B0C41}" type="sibTrans" cxnId="{85F1C872-0F2F-F24C-85CF-D49AF71FA5D5}">
      <dgm:prSet/>
      <dgm:spPr/>
      <dgm:t>
        <a:bodyPr/>
        <a:lstStyle/>
        <a:p>
          <a:endParaRPr lang="en-US"/>
        </a:p>
      </dgm:t>
    </dgm:pt>
    <dgm:pt modelId="{3F714A22-079F-7144-A225-28B9808170B7}" type="pres">
      <dgm:prSet presAssocID="{68F2431D-C3E0-AA4B-8DA3-86E80511C316}" presName="outerComposite" presStyleCnt="0">
        <dgm:presLayoutVars>
          <dgm:chMax val="5"/>
          <dgm:dir/>
          <dgm:resizeHandles val="exact"/>
        </dgm:presLayoutVars>
      </dgm:prSet>
      <dgm:spPr/>
    </dgm:pt>
    <dgm:pt modelId="{491CAF8C-718D-D142-9207-BF975D0950E0}" type="pres">
      <dgm:prSet presAssocID="{68F2431D-C3E0-AA4B-8DA3-86E80511C316}" presName="dummyMaxCanvas" presStyleCnt="0">
        <dgm:presLayoutVars/>
      </dgm:prSet>
      <dgm:spPr/>
    </dgm:pt>
    <dgm:pt modelId="{8BC8C022-B001-1642-9C5E-19A944E58042}" type="pres">
      <dgm:prSet presAssocID="{68F2431D-C3E0-AA4B-8DA3-86E80511C316}" presName="ThreeNodes_1" presStyleLbl="node1" presStyleIdx="0" presStyleCnt="3">
        <dgm:presLayoutVars>
          <dgm:bulletEnabled val="1"/>
        </dgm:presLayoutVars>
      </dgm:prSet>
      <dgm:spPr/>
    </dgm:pt>
    <dgm:pt modelId="{EA06AE1F-ED3B-DD48-A614-5F1FE583C3B6}" type="pres">
      <dgm:prSet presAssocID="{68F2431D-C3E0-AA4B-8DA3-86E80511C316}" presName="ThreeNodes_2" presStyleLbl="node1" presStyleIdx="1" presStyleCnt="3">
        <dgm:presLayoutVars>
          <dgm:bulletEnabled val="1"/>
        </dgm:presLayoutVars>
      </dgm:prSet>
      <dgm:spPr/>
    </dgm:pt>
    <dgm:pt modelId="{9B421517-1887-F146-BA67-1AF27C806C9D}" type="pres">
      <dgm:prSet presAssocID="{68F2431D-C3E0-AA4B-8DA3-86E80511C316}" presName="ThreeNodes_3" presStyleLbl="node1" presStyleIdx="2" presStyleCnt="3">
        <dgm:presLayoutVars>
          <dgm:bulletEnabled val="1"/>
        </dgm:presLayoutVars>
      </dgm:prSet>
      <dgm:spPr/>
    </dgm:pt>
    <dgm:pt modelId="{AF5E892C-081F-9F42-BF87-CE05526110BE}" type="pres">
      <dgm:prSet presAssocID="{68F2431D-C3E0-AA4B-8DA3-86E80511C316}" presName="ThreeConn_1-2" presStyleLbl="fgAccFollowNode1" presStyleIdx="0" presStyleCnt="2">
        <dgm:presLayoutVars>
          <dgm:bulletEnabled val="1"/>
        </dgm:presLayoutVars>
      </dgm:prSet>
      <dgm:spPr/>
    </dgm:pt>
    <dgm:pt modelId="{1C7DB9E9-1517-F64B-94E6-61C32B96450E}" type="pres">
      <dgm:prSet presAssocID="{68F2431D-C3E0-AA4B-8DA3-86E80511C316}" presName="ThreeConn_2-3" presStyleLbl="fgAccFollowNode1" presStyleIdx="1" presStyleCnt="2">
        <dgm:presLayoutVars>
          <dgm:bulletEnabled val="1"/>
        </dgm:presLayoutVars>
      </dgm:prSet>
      <dgm:spPr/>
    </dgm:pt>
    <dgm:pt modelId="{80CB816B-740D-CC42-8C61-79C975BA4AFB}" type="pres">
      <dgm:prSet presAssocID="{68F2431D-C3E0-AA4B-8DA3-86E80511C316}" presName="ThreeNodes_1_text" presStyleLbl="node1" presStyleIdx="2" presStyleCnt="3">
        <dgm:presLayoutVars>
          <dgm:bulletEnabled val="1"/>
        </dgm:presLayoutVars>
      </dgm:prSet>
      <dgm:spPr/>
    </dgm:pt>
    <dgm:pt modelId="{6F06B723-A805-C646-A0A7-CA1790F5FEA3}" type="pres">
      <dgm:prSet presAssocID="{68F2431D-C3E0-AA4B-8DA3-86E80511C316}" presName="ThreeNodes_2_text" presStyleLbl="node1" presStyleIdx="2" presStyleCnt="3">
        <dgm:presLayoutVars>
          <dgm:bulletEnabled val="1"/>
        </dgm:presLayoutVars>
      </dgm:prSet>
      <dgm:spPr/>
    </dgm:pt>
    <dgm:pt modelId="{1FBD8789-2117-B149-8053-16E8D42D83CC}" type="pres">
      <dgm:prSet presAssocID="{68F2431D-C3E0-AA4B-8DA3-86E80511C316}" presName="ThreeNodes_3_text" presStyleLbl="node1" presStyleIdx="2" presStyleCnt="3">
        <dgm:presLayoutVars>
          <dgm:bulletEnabled val="1"/>
        </dgm:presLayoutVars>
      </dgm:prSet>
      <dgm:spPr/>
    </dgm:pt>
  </dgm:ptLst>
  <dgm:cxnLst>
    <dgm:cxn modelId="{4E064A07-AB7D-4F47-9518-F2EA4EDE97AA}" srcId="{68F2431D-C3E0-AA4B-8DA3-86E80511C316}" destId="{8C9B2A43-39C7-3D43-9F46-7097FB233B2A}" srcOrd="0" destOrd="0" parTransId="{67E58C81-9DC0-5A48-806E-DB458625F9BB}" sibTransId="{3B555C4C-90E0-2247-9A1C-E83AE10FA9D3}"/>
    <dgm:cxn modelId="{3BF7F30C-1828-9747-BEEC-B563B58F8B5E}" type="presOf" srcId="{8C9B2A43-39C7-3D43-9F46-7097FB233B2A}" destId="{8BC8C022-B001-1642-9C5E-19A944E58042}" srcOrd="0" destOrd="0" presId="urn:microsoft.com/office/officeart/2005/8/layout/vProcess5"/>
    <dgm:cxn modelId="{0EB61E19-A1D5-6F44-B018-3AB288228AD8}" type="presOf" srcId="{3B555C4C-90E0-2247-9A1C-E83AE10FA9D3}" destId="{AF5E892C-081F-9F42-BF87-CE05526110BE}" srcOrd="0" destOrd="0" presId="urn:microsoft.com/office/officeart/2005/8/layout/vProcess5"/>
    <dgm:cxn modelId="{8F3A632A-E02F-5349-872B-AF9BD72DDD9B}" type="presOf" srcId="{68F2431D-C3E0-AA4B-8DA3-86E80511C316}" destId="{3F714A22-079F-7144-A225-28B9808170B7}" srcOrd="0" destOrd="0" presId="urn:microsoft.com/office/officeart/2005/8/layout/vProcess5"/>
    <dgm:cxn modelId="{B8CF486B-5223-FF49-A53E-797483B97598}" srcId="{68F2431D-C3E0-AA4B-8DA3-86E80511C316}" destId="{ADAC4E47-55E6-1F45-8DF2-DA2987C8B615}" srcOrd="1" destOrd="0" parTransId="{E0136E6D-A7B3-554A-BEF8-F1C58DF67C74}" sibTransId="{2FBEC779-DE7C-0244-BC5F-456D82619C63}"/>
    <dgm:cxn modelId="{6B9DC570-8C40-8C4A-9C46-322B8DA70C28}" type="presOf" srcId="{B88FD6F7-4C0A-004C-86BE-2B44C963DAFF}" destId="{9B421517-1887-F146-BA67-1AF27C806C9D}" srcOrd="0" destOrd="0" presId="urn:microsoft.com/office/officeart/2005/8/layout/vProcess5"/>
    <dgm:cxn modelId="{85F1C872-0F2F-F24C-85CF-D49AF71FA5D5}" srcId="{68F2431D-C3E0-AA4B-8DA3-86E80511C316}" destId="{B88FD6F7-4C0A-004C-86BE-2B44C963DAFF}" srcOrd="2" destOrd="0" parTransId="{8BC6EB3A-DF1D-3D4B-ABEF-4F61BC2E8DFD}" sibTransId="{A8F137EC-EDB4-274A-82B3-5B4FD90B0C41}"/>
    <dgm:cxn modelId="{D5D85BA0-BF99-8B47-95A0-81B2D6F636FF}" srcId="{ADAC4E47-55E6-1F45-8DF2-DA2987C8B615}" destId="{16B9A142-2DEE-B841-ACD9-D37DED7AE365}" srcOrd="0" destOrd="0" parTransId="{D1086705-74F4-6242-B6D2-202AD5B04A76}" sibTransId="{4FB683BC-FD73-B642-B273-F32B819BFE82}"/>
    <dgm:cxn modelId="{A265BAC7-AB36-9544-9D6F-80A56AB82B52}" type="presOf" srcId="{2FBEC779-DE7C-0244-BC5F-456D82619C63}" destId="{1C7DB9E9-1517-F64B-94E6-61C32B96450E}" srcOrd="0" destOrd="0" presId="urn:microsoft.com/office/officeart/2005/8/layout/vProcess5"/>
    <dgm:cxn modelId="{978ED5D7-39D2-7D4C-B0FE-8D9DA39C5269}" type="presOf" srcId="{16B9A142-2DEE-B841-ACD9-D37DED7AE365}" destId="{EA06AE1F-ED3B-DD48-A614-5F1FE583C3B6}" srcOrd="0" destOrd="1" presId="urn:microsoft.com/office/officeart/2005/8/layout/vProcess5"/>
    <dgm:cxn modelId="{48B846DA-A514-BE4F-BFCC-A8BE6D43BB0B}" type="presOf" srcId="{8C9B2A43-39C7-3D43-9F46-7097FB233B2A}" destId="{80CB816B-740D-CC42-8C61-79C975BA4AFB}" srcOrd="1" destOrd="0" presId="urn:microsoft.com/office/officeart/2005/8/layout/vProcess5"/>
    <dgm:cxn modelId="{F41D70E0-A2FA-8640-B37B-BE737C3854DA}" type="presOf" srcId="{16B9A142-2DEE-B841-ACD9-D37DED7AE365}" destId="{6F06B723-A805-C646-A0A7-CA1790F5FEA3}" srcOrd="1" destOrd="1" presId="urn:microsoft.com/office/officeart/2005/8/layout/vProcess5"/>
    <dgm:cxn modelId="{0BACCBF0-44E7-7B48-9128-1BAD27058295}" type="presOf" srcId="{ADAC4E47-55E6-1F45-8DF2-DA2987C8B615}" destId="{EA06AE1F-ED3B-DD48-A614-5F1FE583C3B6}" srcOrd="0" destOrd="0" presId="urn:microsoft.com/office/officeart/2005/8/layout/vProcess5"/>
    <dgm:cxn modelId="{7E9E91F5-7F76-9B44-A374-87F163E1B7A6}" type="presOf" srcId="{ADAC4E47-55E6-1F45-8DF2-DA2987C8B615}" destId="{6F06B723-A805-C646-A0A7-CA1790F5FEA3}" srcOrd="1" destOrd="0" presId="urn:microsoft.com/office/officeart/2005/8/layout/vProcess5"/>
    <dgm:cxn modelId="{2D7910FE-0D65-064D-9E70-ED8E37D356C1}" type="presOf" srcId="{B88FD6F7-4C0A-004C-86BE-2B44C963DAFF}" destId="{1FBD8789-2117-B149-8053-16E8D42D83CC}" srcOrd="1" destOrd="0" presId="urn:microsoft.com/office/officeart/2005/8/layout/vProcess5"/>
    <dgm:cxn modelId="{95E3CC1E-D74C-9F4C-8BFC-D08AB99FE583}" type="presParOf" srcId="{3F714A22-079F-7144-A225-28B9808170B7}" destId="{491CAF8C-718D-D142-9207-BF975D0950E0}" srcOrd="0" destOrd="0" presId="urn:microsoft.com/office/officeart/2005/8/layout/vProcess5"/>
    <dgm:cxn modelId="{1BABDD20-0998-9646-A809-E16C71BA58E6}" type="presParOf" srcId="{3F714A22-079F-7144-A225-28B9808170B7}" destId="{8BC8C022-B001-1642-9C5E-19A944E58042}" srcOrd="1" destOrd="0" presId="urn:microsoft.com/office/officeart/2005/8/layout/vProcess5"/>
    <dgm:cxn modelId="{A40A7CB7-B181-9B4C-93BA-7BD22288391C}" type="presParOf" srcId="{3F714A22-079F-7144-A225-28B9808170B7}" destId="{EA06AE1F-ED3B-DD48-A614-5F1FE583C3B6}" srcOrd="2" destOrd="0" presId="urn:microsoft.com/office/officeart/2005/8/layout/vProcess5"/>
    <dgm:cxn modelId="{19DEB06E-E4EF-654C-9CEB-9D9F98BD4EBD}" type="presParOf" srcId="{3F714A22-079F-7144-A225-28B9808170B7}" destId="{9B421517-1887-F146-BA67-1AF27C806C9D}" srcOrd="3" destOrd="0" presId="urn:microsoft.com/office/officeart/2005/8/layout/vProcess5"/>
    <dgm:cxn modelId="{2D8EF95C-762D-8145-948A-6582BB3F9BE5}" type="presParOf" srcId="{3F714A22-079F-7144-A225-28B9808170B7}" destId="{AF5E892C-081F-9F42-BF87-CE05526110BE}" srcOrd="4" destOrd="0" presId="urn:microsoft.com/office/officeart/2005/8/layout/vProcess5"/>
    <dgm:cxn modelId="{E1769388-6FA5-3F47-9CF3-901D819724C8}" type="presParOf" srcId="{3F714A22-079F-7144-A225-28B9808170B7}" destId="{1C7DB9E9-1517-F64B-94E6-61C32B96450E}" srcOrd="5" destOrd="0" presId="urn:microsoft.com/office/officeart/2005/8/layout/vProcess5"/>
    <dgm:cxn modelId="{1DAE76B4-BB79-9D4A-AF3B-5E073F6F9ECC}" type="presParOf" srcId="{3F714A22-079F-7144-A225-28B9808170B7}" destId="{80CB816B-740D-CC42-8C61-79C975BA4AFB}" srcOrd="6" destOrd="0" presId="urn:microsoft.com/office/officeart/2005/8/layout/vProcess5"/>
    <dgm:cxn modelId="{A7D48333-9FB2-7A41-B4BA-2560A29F5C59}" type="presParOf" srcId="{3F714A22-079F-7144-A225-28B9808170B7}" destId="{6F06B723-A805-C646-A0A7-CA1790F5FEA3}" srcOrd="7" destOrd="0" presId="urn:microsoft.com/office/officeart/2005/8/layout/vProcess5"/>
    <dgm:cxn modelId="{9298DE06-99BA-8541-B95A-EB343749C4A0}" type="presParOf" srcId="{3F714A22-079F-7144-A225-28B9808170B7}" destId="{1FBD8789-2117-B149-8053-16E8D42D83CC}"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5AEBB01-FF9F-6149-BA7D-4A6A38BAEBA8}" type="doc">
      <dgm:prSet loTypeId="urn:microsoft.com/office/officeart/2005/8/layout/vProcess5" loCatId="" qsTypeId="urn:microsoft.com/office/officeart/2005/8/quickstyle/simple1" qsCatId="simple" csTypeId="urn:microsoft.com/office/officeart/2005/8/colors/accent1_5" csCatId="accent1" phldr="1"/>
      <dgm:spPr/>
      <dgm:t>
        <a:bodyPr/>
        <a:lstStyle/>
        <a:p>
          <a:endParaRPr lang="en-US"/>
        </a:p>
      </dgm:t>
    </dgm:pt>
    <dgm:pt modelId="{86FC39F4-8900-DD41-8A8F-A9E6C87AF309}">
      <dgm:prSet custT="1"/>
      <dgm:spPr/>
      <dgm:t>
        <a:bodyPr/>
        <a:lstStyle/>
        <a:p>
          <a:pPr rtl="0"/>
          <a:r>
            <a:rPr lang="en-US" sz="1600" b="1" dirty="0">
              <a:solidFill>
                <a:srgbClr val="000000"/>
              </a:solidFill>
            </a:rPr>
            <a:t>If there are imminent warning signs, refer student for suicide and/or homicide risk assessment</a:t>
          </a:r>
        </a:p>
      </dgm:t>
    </dgm:pt>
    <dgm:pt modelId="{22079364-470F-BC48-97F0-67CF9D71DB79}" type="parTrans" cxnId="{A8695A6A-1608-6A46-8744-CE083F2F8B5B}">
      <dgm:prSet/>
      <dgm:spPr/>
      <dgm:t>
        <a:bodyPr/>
        <a:lstStyle/>
        <a:p>
          <a:endParaRPr lang="en-US"/>
        </a:p>
      </dgm:t>
    </dgm:pt>
    <dgm:pt modelId="{58C9918D-2DF3-E74F-86A9-B4169F667893}" type="sibTrans" cxnId="{A8695A6A-1608-6A46-8744-CE083F2F8B5B}">
      <dgm:prSet/>
      <dgm:spPr/>
      <dgm:t>
        <a:bodyPr/>
        <a:lstStyle/>
        <a:p>
          <a:endParaRPr lang="en-US"/>
        </a:p>
      </dgm:t>
    </dgm:pt>
    <dgm:pt modelId="{7A770C74-0071-DF4F-B7CA-63A2B1CC9952}">
      <dgm:prSet custT="1"/>
      <dgm:spPr/>
      <dgm:t>
        <a:bodyPr/>
        <a:lstStyle/>
        <a:p>
          <a:pPr rtl="0"/>
          <a:r>
            <a:rPr lang="en-US" sz="1600" b="1" dirty="0">
              <a:solidFill>
                <a:srgbClr val="000000"/>
              </a:solidFill>
            </a:rPr>
            <a:t>Take protective action, including warning intended victims </a:t>
          </a:r>
        </a:p>
        <a:p>
          <a:pPr rtl="0"/>
          <a:r>
            <a:rPr lang="en-US" sz="1600" b="1" dirty="0">
              <a:solidFill>
                <a:srgbClr val="000000"/>
              </a:solidFill>
            </a:rPr>
            <a:t>and parents</a:t>
          </a:r>
        </a:p>
      </dgm:t>
    </dgm:pt>
    <dgm:pt modelId="{9767B8EA-8042-FF40-98EB-74C9F3619EE6}" type="parTrans" cxnId="{2D8FBFCB-3445-1242-9A20-DF2074B254F8}">
      <dgm:prSet/>
      <dgm:spPr/>
      <dgm:t>
        <a:bodyPr/>
        <a:lstStyle/>
        <a:p>
          <a:endParaRPr lang="en-US"/>
        </a:p>
      </dgm:t>
    </dgm:pt>
    <dgm:pt modelId="{DB7AE8D3-A315-2941-A08D-9B957C8B0702}" type="sibTrans" cxnId="{2D8FBFCB-3445-1242-9A20-DF2074B254F8}">
      <dgm:prSet/>
      <dgm:spPr/>
      <dgm:t>
        <a:bodyPr/>
        <a:lstStyle/>
        <a:p>
          <a:endParaRPr lang="en-US"/>
        </a:p>
      </dgm:t>
    </dgm:pt>
    <dgm:pt modelId="{EDE64679-9CFD-CC4F-8287-52B48DE89A73}">
      <dgm:prSet custT="1"/>
      <dgm:spPr/>
      <dgm:t>
        <a:bodyPr/>
        <a:lstStyle/>
        <a:p>
          <a:pPr rtl="0"/>
          <a:r>
            <a:rPr lang="en-US" sz="1600" b="1" dirty="0">
              <a:solidFill>
                <a:srgbClr val="000000"/>
              </a:solidFill>
            </a:rPr>
            <a:t>Consult with law enforcement</a:t>
          </a:r>
        </a:p>
      </dgm:t>
    </dgm:pt>
    <dgm:pt modelId="{3CB0C911-1DFB-8E4D-BBCD-0B11909FC3C0}" type="parTrans" cxnId="{50FF3613-42A7-4C48-98BB-A743748C245E}">
      <dgm:prSet/>
      <dgm:spPr/>
      <dgm:t>
        <a:bodyPr/>
        <a:lstStyle/>
        <a:p>
          <a:endParaRPr lang="en-US"/>
        </a:p>
      </dgm:t>
    </dgm:pt>
    <dgm:pt modelId="{D1227F2C-A65B-674A-B90E-339371A5A44B}" type="sibTrans" cxnId="{50FF3613-42A7-4C48-98BB-A743748C245E}">
      <dgm:prSet/>
      <dgm:spPr/>
      <dgm:t>
        <a:bodyPr/>
        <a:lstStyle/>
        <a:p>
          <a:endParaRPr lang="en-US"/>
        </a:p>
      </dgm:t>
    </dgm:pt>
    <dgm:pt modelId="{7FAB69A2-8743-9142-8A02-D2678F41395B}">
      <dgm:prSet custT="1"/>
      <dgm:spPr/>
      <dgm:t>
        <a:bodyPr/>
        <a:lstStyle/>
        <a:p>
          <a:pPr rtl="0"/>
          <a:r>
            <a:rPr lang="en-US" sz="1600" b="1" dirty="0">
              <a:solidFill>
                <a:srgbClr val="000000"/>
              </a:solidFill>
            </a:rPr>
            <a:t>Develop action plan for immediate interventions:</a:t>
          </a:r>
        </a:p>
      </dgm:t>
    </dgm:pt>
    <dgm:pt modelId="{DDE999EE-FCAF-7348-A18E-D1DBF0811E5A}" type="parTrans" cxnId="{218CB4E9-0D6B-A248-9EED-236DFBF2E6BB}">
      <dgm:prSet/>
      <dgm:spPr/>
      <dgm:t>
        <a:bodyPr/>
        <a:lstStyle/>
        <a:p>
          <a:endParaRPr lang="en-US"/>
        </a:p>
      </dgm:t>
    </dgm:pt>
    <dgm:pt modelId="{18EBBDAE-F6B9-854A-9A4F-283C8DD8FEF6}" type="sibTrans" cxnId="{218CB4E9-0D6B-A248-9EED-236DFBF2E6BB}">
      <dgm:prSet/>
      <dgm:spPr/>
      <dgm:t>
        <a:bodyPr/>
        <a:lstStyle/>
        <a:p>
          <a:endParaRPr lang="en-US"/>
        </a:p>
      </dgm:t>
    </dgm:pt>
    <dgm:pt modelId="{546F5E9B-83CF-CA49-BC80-EF1BA56F058F}">
      <dgm:prSet custT="1"/>
      <dgm:spPr/>
      <dgm:t>
        <a:bodyPr/>
        <a:lstStyle/>
        <a:p>
          <a:pPr rtl="0"/>
          <a:r>
            <a:rPr lang="en-US" sz="1200" dirty="0">
              <a:solidFill>
                <a:srgbClr val="000000"/>
              </a:solidFill>
            </a:rPr>
            <a:t>Increase supervision</a:t>
          </a:r>
        </a:p>
      </dgm:t>
    </dgm:pt>
    <dgm:pt modelId="{1CA15993-6F75-4747-89C6-EC12A70CCFF5}" type="parTrans" cxnId="{681FFDC3-2CB4-F74C-B0D1-43835D4628B6}">
      <dgm:prSet/>
      <dgm:spPr/>
      <dgm:t>
        <a:bodyPr/>
        <a:lstStyle/>
        <a:p>
          <a:endParaRPr lang="en-US"/>
        </a:p>
      </dgm:t>
    </dgm:pt>
    <dgm:pt modelId="{3103FD3C-F0E8-5240-BCB3-DA13D63EF5CB}" type="sibTrans" cxnId="{681FFDC3-2CB4-F74C-B0D1-43835D4628B6}">
      <dgm:prSet/>
      <dgm:spPr/>
      <dgm:t>
        <a:bodyPr/>
        <a:lstStyle/>
        <a:p>
          <a:endParaRPr lang="en-US"/>
        </a:p>
      </dgm:t>
    </dgm:pt>
    <dgm:pt modelId="{DAAD6097-9583-644F-839F-C7CFE8809DC6}">
      <dgm:prSet custT="1"/>
      <dgm:spPr/>
      <dgm:t>
        <a:bodyPr/>
        <a:lstStyle/>
        <a:p>
          <a:pPr rtl="0"/>
          <a:r>
            <a:rPr lang="en-US" sz="1200" dirty="0">
              <a:solidFill>
                <a:srgbClr val="000000"/>
              </a:solidFill>
            </a:rPr>
            <a:t>Remove access to weapons</a:t>
          </a:r>
        </a:p>
      </dgm:t>
    </dgm:pt>
    <dgm:pt modelId="{FF529925-B014-3B42-9566-9422B1EC1250}" type="parTrans" cxnId="{016A5894-560C-A54B-A80F-B91F33944FF1}">
      <dgm:prSet/>
      <dgm:spPr/>
      <dgm:t>
        <a:bodyPr/>
        <a:lstStyle/>
        <a:p>
          <a:endParaRPr lang="en-US"/>
        </a:p>
      </dgm:t>
    </dgm:pt>
    <dgm:pt modelId="{409DC3FE-5846-A742-9ED9-3448F5042CBF}" type="sibTrans" cxnId="{016A5894-560C-A54B-A80F-B91F33944FF1}">
      <dgm:prSet/>
      <dgm:spPr/>
      <dgm:t>
        <a:bodyPr/>
        <a:lstStyle/>
        <a:p>
          <a:endParaRPr lang="en-US"/>
        </a:p>
      </dgm:t>
    </dgm:pt>
    <dgm:pt modelId="{E79F5D78-AD13-8F4A-9EFA-953BC6048849}">
      <dgm:prSet custT="1"/>
      <dgm:spPr/>
      <dgm:t>
        <a:bodyPr/>
        <a:lstStyle/>
        <a:p>
          <a:pPr rtl="0"/>
          <a:r>
            <a:rPr lang="en-US" sz="1200" dirty="0">
              <a:solidFill>
                <a:srgbClr val="000000"/>
              </a:solidFill>
            </a:rPr>
            <a:t>Initiate necessary interventions (wraparound, mental health interventions for anger/aggression)</a:t>
          </a:r>
        </a:p>
      </dgm:t>
    </dgm:pt>
    <dgm:pt modelId="{A257CCC3-26D8-9B41-83C2-53C4CBEB1EE3}" type="parTrans" cxnId="{A649C842-E8A4-CD4B-ADD7-5C943A7063FA}">
      <dgm:prSet/>
      <dgm:spPr/>
      <dgm:t>
        <a:bodyPr/>
        <a:lstStyle/>
        <a:p>
          <a:endParaRPr lang="en-US"/>
        </a:p>
      </dgm:t>
    </dgm:pt>
    <dgm:pt modelId="{2B944730-29DA-B84C-B377-E1F2F4BFD4E9}" type="sibTrans" cxnId="{A649C842-E8A4-CD4B-ADD7-5C943A7063FA}">
      <dgm:prSet/>
      <dgm:spPr/>
      <dgm:t>
        <a:bodyPr/>
        <a:lstStyle/>
        <a:p>
          <a:endParaRPr lang="en-US"/>
        </a:p>
      </dgm:t>
    </dgm:pt>
    <dgm:pt modelId="{7509759D-4815-F74A-9772-3E27C4240F65}">
      <dgm:prSet custT="1"/>
      <dgm:spPr/>
      <dgm:t>
        <a:bodyPr/>
        <a:lstStyle/>
        <a:p>
          <a:pPr rtl="0"/>
          <a:r>
            <a:rPr lang="en-US" sz="1200" dirty="0">
              <a:solidFill>
                <a:srgbClr val="000000"/>
              </a:solidFill>
            </a:rPr>
            <a:t>Issue appropriate discipline (remembering that when youth are out of school they are far more likely to engage in high risk behavior and less likely to receive professional assistance)</a:t>
          </a:r>
        </a:p>
      </dgm:t>
    </dgm:pt>
    <dgm:pt modelId="{A77A46B3-3BF3-6541-B0C2-2F751D45BB1F}" type="parTrans" cxnId="{1325CB15-7AB6-DE4D-9FE7-EAF80415E442}">
      <dgm:prSet/>
      <dgm:spPr/>
      <dgm:t>
        <a:bodyPr/>
        <a:lstStyle/>
        <a:p>
          <a:endParaRPr lang="en-US"/>
        </a:p>
      </dgm:t>
    </dgm:pt>
    <dgm:pt modelId="{2FE704FD-52B4-624C-9C3A-796F0643FAA9}" type="sibTrans" cxnId="{1325CB15-7AB6-DE4D-9FE7-EAF80415E442}">
      <dgm:prSet/>
      <dgm:spPr/>
      <dgm:t>
        <a:bodyPr/>
        <a:lstStyle/>
        <a:p>
          <a:endParaRPr lang="en-US"/>
        </a:p>
      </dgm:t>
    </dgm:pt>
    <dgm:pt modelId="{37470C1B-3163-734E-8892-5719FC836D45}" type="pres">
      <dgm:prSet presAssocID="{D5AEBB01-FF9F-6149-BA7D-4A6A38BAEBA8}" presName="outerComposite" presStyleCnt="0">
        <dgm:presLayoutVars>
          <dgm:chMax val="5"/>
          <dgm:dir/>
          <dgm:resizeHandles val="exact"/>
        </dgm:presLayoutVars>
      </dgm:prSet>
      <dgm:spPr/>
    </dgm:pt>
    <dgm:pt modelId="{219502E5-0965-694F-AA53-842CCC287609}" type="pres">
      <dgm:prSet presAssocID="{D5AEBB01-FF9F-6149-BA7D-4A6A38BAEBA8}" presName="dummyMaxCanvas" presStyleCnt="0">
        <dgm:presLayoutVars/>
      </dgm:prSet>
      <dgm:spPr/>
    </dgm:pt>
    <dgm:pt modelId="{245ED407-B54F-854D-AB5F-A1EF1C97F808}" type="pres">
      <dgm:prSet presAssocID="{D5AEBB01-FF9F-6149-BA7D-4A6A38BAEBA8}" presName="FourNodes_1" presStyleLbl="node1" presStyleIdx="0" presStyleCnt="4" custScaleY="70455">
        <dgm:presLayoutVars>
          <dgm:bulletEnabled val="1"/>
        </dgm:presLayoutVars>
      </dgm:prSet>
      <dgm:spPr/>
    </dgm:pt>
    <dgm:pt modelId="{7C19853B-404D-9D41-A04C-64395792787F}" type="pres">
      <dgm:prSet presAssocID="{D5AEBB01-FF9F-6149-BA7D-4A6A38BAEBA8}" presName="FourNodes_2" presStyleLbl="node1" presStyleIdx="1" presStyleCnt="4" custScaleY="75568" custLinFactNeighborX="186" custLinFactNeighborY="-28409">
        <dgm:presLayoutVars>
          <dgm:bulletEnabled val="1"/>
        </dgm:presLayoutVars>
      </dgm:prSet>
      <dgm:spPr/>
    </dgm:pt>
    <dgm:pt modelId="{7F1437F1-25C1-FD4C-AA7F-8189645A21EE}" type="pres">
      <dgm:prSet presAssocID="{D5AEBB01-FF9F-6149-BA7D-4A6A38BAEBA8}" presName="FourNodes_3" presStyleLbl="node1" presStyleIdx="2" presStyleCnt="4" custLinFactNeighborX="566" custLinFactNeighborY="-44602">
        <dgm:presLayoutVars>
          <dgm:bulletEnabled val="1"/>
        </dgm:presLayoutVars>
      </dgm:prSet>
      <dgm:spPr/>
    </dgm:pt>
    <dgm:pt modelId="{865F5D8F-0513-9B41-BD93-521A05BA1E3B}" type="pres">
      <dgm:prSet presAssocID="{D5AEBB01-FF9F-6149-BA7D-4A6A38BAEBA8}" presName="FourNodes_4" presStyleLbl="node1" presStyleIdx="3" presStyleCnt="4" custScaleY="155681" custLinFactNeighborX="-258" custLinFactNeighborY="-21591">
        <dgm:presLayoutVars>
          <dgm:bulletEnabled val="1"/>
        </dgm:presLayoutVars>
      </dgm:prSet>
      <dgm:spPr/>
    </dgm:pt>
    <dgm:pt modelId="{364247F4-0D09-2043-A882-DD9F1EB71769}" type="pres">
      <dgm:prSet presAssocID="{D5AEBB01-FF9F-6149-BA7D-4A6A38BAEBA8}" presName="FourConn_1-2" presStyleLbl="fgAccFollowNode1" presStyleIdx="0" presStyleCnt="3" custLinFactNeighborX="10967" custLinFactNeighborY="-9004">
        <dgm:presLayoutVars>
          <dgm:bulletEnabled val="1"/>
        </dgm:presLayoutVars>
      </dgm:prSet>
      <dgm:spPr/>
    </dgm:pt>
    <dgm:pt modelId="{7124670C-A3FF-CA42-A6FB-10AB6A6132B5}" type="pres">
      <dgm:prSet presAssocID="{D5AEBB01-FF9F-6149-BA7D-4A6A38BAEBA8}" presName="FourConn_2-3" presStyleLbl="fgAccFollowNode1" presStyleIdx="1" presStyleCnt="3" custLinFactNeighborX="14970" custLinFactNeighborY="-37850">
        <dgm:presLayoutVars>
          <dgm:bulletEnabled val="1"/>
        </dgm:presLayoutVars>
      </dgm:prSet>
      <dgm:spPr/>
    </dgm:pt>
    <dgm:pt modelId="{8DD2829A-45F5-4F42-B7B3-5AF6997FF6DA}" type="pres">
      <dgm:prSet presAssocID="{D5AEBB01-FF9F-6149-BA7D-4A6A38BAEBA8}" presName="FourConn_3-4" presStyleLbl="fgAccFollowNode1" presStyleIdx="2" presStyleCnt="3" custLinFactNeighborX="20218" custLinFactNeighborY="-55769">
        <dgm:presLayoutVars>
          <dgm:bulletEnabled val="1"/>
        </dgm:presLayoutVars>
      </dgm:prSet>
      <dgm:spPr/>
    </dgm:pt>
    <dgm:pt modelId="{8A5A4B59-93C1-F643-8224-6764F2254D76}" type="pres">
      <dgm:prSet presAssocID="{D5AEBB01-FF9F-6149-BA7D-4A6A38BAEBA8}" presName="FourNodes_1_text" presStyleLbl="node1" presStyleIdx="3" presStyleCnt="4">
        <dgm:presLayoutVars>
          <dgm:bulletEnabled val="1"/>
        </dgm:presLayoutVars>
      </dgm:prSet>
      <dgm:spPr/>
    </dgm:pt>
    <dgm:pt modelId="{A90129AE-8049-C34C-8CC4-7B1154D046A9}" type="pres">
      <dgm:prSet presAssocID="{D5AEBB01-FF9F-6149-BA7D-4A6A38BAEBA8}" presName="FourNodes_2_text" presStyleLbl="node1" presStyleIdx="3" presStyleCnt="4">
        <dgm:presLayoutVars>
          <dgm:bulletEnabled val="1"/>
        </dgm:presLayoutVars>
      </dgm:prSet>
      <dgm:spPr/>
    </dgm:pt>
    <dgm:pt modelId="{5EC3743B-633E-234C-B581-2B1FBA2EC2CC}" type="pres">
      <dgm:prSet presAssocID="{D5AEBB01-FF9F-6149-BA7D-4A6A38BAEBA8}" presName="FourNodes_3_text" presStyleLbl="node1" presStyleIdx="3" presStyleCnt="4">
        <dgm:presLayoutVars>
          <dgm:bulletEnabled val="1"/>
        </dgm:presLayoutVars>
      </dgm:prSet>
      <dgm:spPr/>
    </dgm:pt>
    <dgm:pt modelId="{F22D0C5E-91F0-9343-8F80-4FEA1FF7775D}" type="pres">
      <dgm:prSet presAssocID="{D5AEBB01-FF9F-6149-BA7D-4A6A38BAEBA8}" presName="FourNodes_4_text" presStyleLbl="node1" presStyleIdx="3" presStyleCnt="4">
        <dgm:presLayoutVars>
          <dgm:bulletEnabled val="1"/>
        </dgm:presLayoutVars>
      </dgm:prSet>
      <dgm:spPr/>
    </dgm:pt>
  </dgm:ptLst>
  <dgm:cxnLst>
    <dgm:cxn modelId="{50FF3613-42A7-4C48-98BB-A743748C245E}" srcId="{D5AEBB01-FF9F-6149-BA7D-4A6A38BAEBA8}" destId="{EDE64679-9CFD-CC4F-8287-52B48DE89A73}" srcOrd="2" destOrd="0" parTransId="{3CB0C911-1DFB-8E4D-BBCD-0B11909FC3C0}" sibTransId="{D1227F2C-A65B-674A-B90E-339371A5A44B}"/>
    <dgm:cxn modelId="{1325CB15-7AB6-DE4D-9FE7-EAF80415E442}" srcId="{7FAB69A2-8743-9142-8A02-D2678F41395B}" destId="{7509759D-4815-F74A-9772-3E27C4240F65}" srcOrd="3" destOrd="0" parTransId="{A77A46B3-3BF3-6541-B0C2-2F751D45BB1F}" sibTransId="{2FE704FD-52B4-624C-9C3A-796F0643FAA9}"/>
    <dgm:cxn modelId="{AC58661C-2E12-7940-B6E9-CD6BE365AA87}" type="presOf" srcId="{DAAD6097-9583-644F-839F-C7CFE8809DC6}" destId="{865F5D8F-0513-9B41-BD93-521A05BA1E3B}" srcOrd="0" destOrd="2" presId="urn:microsoft.com/office/officeart/2005/8/layout/vProcess5"/>
    <dgm:cxn modelId="{1C9CD020-68E3-2C4B-83BA-4AD3ABD330DC}" type="presOf" srcId="{DAAD6097-9583-644F-839F-C7CFE8809DC6}" destId="{F22D0C5E-91F0-9343-8F80-4FEA1FF7775D}" srcOrd="1" destOrd="2" presId="urn:microsoft.com/office/officeart/2005/8/layout/vProcess5"/>
    <dgm:cxn modelId="{E3D51238-34F1-DB47-A923-EC055A652EA6}" type="presOf" srcId="{D5AEBB01-FF9F-6149-BA7D-4A6A38BAEBA8}" destId="{37470C1B-3163-734E-8892-5719FC836D45}" srcOrd="0" destOrd="0" presId="urn:microsoft.com/office/officeart/2005/8/layout/vProcess5"/>
    <dgm:cxn modelId="{A649C842-E8A4-CD4B-ADD7-5C943A7063FA}" srcId="{7FAB69A2-8743-9142-8A02-D2678F41395B}" destId="{E79F5D78-AD13-8F4A-9EFA-953BC6048849}" srcOrd="2" destOrd="0" parTransId="{A257CCC3-26D8-9B41-83C2-53C4CBEB1EE3}" sibTransId="{2B944730-29DA-B84C-B377-E1F2F4BFD4E9}"/>
    <dgm:cxn modelId="{72C69363-5555-DB4D-96AE-DF42148B2024}" type="presOf" srcId="{86FC39F4-8900-DD41-8A8F-A9E6C87AF309}" destId="{245ED407-B54F-854D-AB5F-A1EF1C97F808}" srcOrd="0" destOrd="0" presId="urn:microsoft.com/office/officeart/2005/8/layout/vProcess5"/>
    <dgm:cxn modelId="{6D74CD66-E7F1-CF4F-8C45-24370B4282FC}" type="presOf" srcId="{E79F5D78-AD13-8F4A-9EFA-953BC6048849}" destId="{865F5D8F-0513-9B41-BD93-521A05BA1E3B}" srcOrd="0" destOrd="3" presId="urn:microsoft.com/office/officeart/2005/8/layout/vProcess5"/>
    <dgm:cxn modelId="{036ADA66-10EF-7B46-AFF6-DCA471127C89}" type="presOf" srcId="{7A770C74-0071-DF4F-B7CA-63A2B1CC9952}" destId="{A90129AE-8049-C34C-8CC4-7B1154D046A9}" srcOrd="1" destOrd="0" presId="urn:microsoft.com/office/officeart/2005/8/layout/vProcess5"/>
    <dgm:cxn modelId="{A8695A6A-1608-6A46-8744-CE083F2F8B5B}" srcId="{D5AEBB01-FF9F-6149-BA7D-4A6A38BAEBA8}" destId="{86FC39F4-8900-DD41-8A8F-A9E6C87AF309}" srcOrd="0" destOrd="0" parTransId="{22079364-470F-BC48-97F0-67CF9D71DB79}" sibTransId="{58C9918D-2DF3-E74F-86A9-B4169F667893}"/>
    <dgm:cxn modelId="{ACA1CC75-74F9-4D49-A705-5142E0ACA546}" type="presOf" srcId="{7FAB69A2-8743-9142-8A02-D2678F41395B}" destId="{865F5D8F-0513-9B41-BD93-521A05BA1E3B}" srcOrd="0" destOrd="0" presId="urn:microsoft.com/office/officeart/2005/8/layout/vProcess5"/>
    <dgm:cxn modelId="{96CE287B-BE75-9647-AF36-5619BABAA01C}" type="presOf" srcId="{DB7AE8D3-A315-2941-A08D-9B957C8B0702}" destId="{7124670C-A3FF-CA42-A6FB-10AB6A6132B5}" srcOrd="0" destOrd="0" presId="urn:microsoft.com/office/officeart/2005/8/layout/vProcess5"/>
    <dgm:cxn modelId="{9A426082-4781-7041-B2A8-96BB51613065}" type="presOf" srcId="{7A770C74-0071-DF4F-B7CA-63A2B1CC9952}" destId="{7C19853B-404D-9D41-A04C-64395792787F}" srcOrd="0" destOrd="0" presId="urn:microsoft.com/office/officeart/2005/8/layout/vProcess5"/>
    <dgm:cxn modelId="{E3E91384-86EC-F14F-B553-ECAB27F237DC}" type="presOf" srcId="{D1227F2C-A65B-674A-B90E-339371A5A44B}" destId="{8DD2829A-45F5-4F42-B7B3-5AF6997FF6DA}" srcOrd="0" destOrd="0" presId="urn:microsoft.com/office/officeart/2005/8/layout/vProcess5"/>
    <dgm:cxn modelId="{37C11D88-FC04-B24E-A82F-1B3F6A62AB40}" type="presOf" srcId="{546F5E9B-83CF-CA49-BC80-EF1BA56F058F}" destId="{F22D0C5E-91F0-9343-8F80-4FEA1FF7775D}" srcOrd="1" destOrd="1" presId="urn:microsoft.com/office/officeart/2005/8/layout/vProcess5"/>
    <dgm:cxn modelId="{016A5894-560C-A54B-A80F-B91F33944FF1}" srcId="{7FAB69A2-8743-9142-8A02-D2678F41395B}" destId="{DAAD6097-9583-644F-839F-C7CFE8809DC6}" srcOrd="1" destOrd="0" parTransId="{FF529925-B014-3B42-9566-9422B1EC1250}" sibTransId="{409DC3FE-5846-A742-9ED9-3448F5042CBF}"/>
    <dgm:cxn modelId="{7F50A3AC-73F3-AD4F-A31E-BF90D23059D7}" type="presOf" srcId="{EDE64679-9CFD-CC4F-8287-52B48DE89A73}" destId="{7F1437F1-25C1-FD4C-AA7F-8189645A21EE}" srcOrd="0" destOrd="0" presId="urn:microsoft.com/office/officeart/2005/8/layout/vProcess5"/>
    <dgm:cxn modelId="{BEA20DB8-A44E-EB4A-B2B1-5710E4D61585}" type="presOf" srcId="{7509759D-4815-F74A-9772-3E27C4240F65}" destId="{865F5D8F-0513-9B41-BD93-521A05BA1E3B}" srcOrd="0" destOrd="4" presId="urn:microsoft.com/office/officeart/2005/8/layout/vProcess5"/>
    <dgm:cxn modelId="{681FFDC3-2CB4-F74C-B0D1-43835D4628B6}" srcId="{7FAB69A2-8743-9142-8A02-D2678F41395B}" destId="{546F5E9B-83CF-CA49-BC80-EF1BA56F058F}" srcOrd="0" destOrd="0" parTransId="{1CA15993-6F75-4747-89C6-EC12A70CCFF5}" sibTransId="{3103FD3C-F0E8-5240-BCB3-DA13D63EF5CB}"/>
    <dgm:cxn modelId="{2D8FBFCB-3445-1242-9A20-DF2074B254F8}" srcId="{D5AEBB01-FF9F-6149-BA7D-4A6A38BAEBA8}" destId="{7A770C74-0071-DF4F-B7CA-63A2B1CC9952}" srcOrd="1" destOrd="0" parTransId="{9767B8EA-8042-FF40-98EB-74C9F3619EE6}" sibTransId="{DB7AE8D3-A315-2941-A08D-9B957C8B0702}"/>
    <dgm:cxn modelId="{6205B4D0-54FD-094D-9575-09E8F31509C7}" type="presOf" srcId="{E79F5D78-AD13-8F4A-9EFA-953BC6048849}" destId="{F22D0C5E-91F0-9343-8F80-4FEA1FF7775D}" srcOrd="1" destOrd="3" presId="urn:microsoft.com/office/officeart/2005/8/layout/vProcess5"/>
    <dgm:cxn modelId="{35971ED2-A5AA-5947-90AF-880408C4AC62}" type="presOf" srcId="{86FC39F4-8900-DD41-8A8F-A9E6C87AF309}" destId="{8A5A4B59-93C1-F643-8224-6764F2254D76}" srcOrd="1" destOrd="0" presId="urn:microsoft.com/office/officeart/2005/8/layout/vProcess5"/>
    <dgm:cxn modelId="{4274A6D9-FDEE-1D4B-A613-A9FD995BDBD7}" type="presOf" srcId="{58C9918D-2DF3-E74F-86A9-B4169F667893}" destId="{364247F4-0D09-2043-A882-DD9F1EB71769}" srcOrd="0" destOrd="0" presId="urn:microsoft.com/office/officeart/2005/8/layout/vProcess5"/>
    <dgm:cxn modelId="{509A9DDE-50AD-214E-A4EA-6D16E6FD0F5D}" type="presOf" srcId="{7FAB69A2-8743-9142-8A02-D2678F41395B}" destId="{F22D0C5E-91F0-9343-8F80-4FEA1FF7775D}" srcOrd="1" destOrd="0" presId="urn:microsoft.com/office/officeart/2005/8/layout/vProcess5"/>
    <dgm:cxn modelId="{218CB4E9-0D6B-A248-9EED-236DFBF2E6BB}" srcId="{D5AEBB01-FF9F-6149-BA7D-4A6A38BAEBA8}" destId="{7FAB69A2-8743-9142-8A02-D2678F41395B}" srcOrd="3" destOrd="0" parTransId="{DDE999EE-FCAF-7348-A18E-D1DBF0811E5A}" sibTransId="{18EBBDAE-F6B9-854A-9A4F-283C8DD8FEF6}"/>
    <dgm:cxn modelId="{8159CFF2-A1AC-1045-9AA9-56ABCDB00FB5}" type="presOf" srcId="{546F5E9B-83CF-CA49-BC80-EF1BA56F058F}" destId="{865F5D8F-0513-9B41-BD93-521A05BA1E3B}" srcOrd="0" destOrd="1" presId="urn:microsoft.com/office/officeart/2005/8/layout/vProcess5"/>
    <dgm:cxn modelId="{C6345EFA-5533-CF4E-9664-8FEF36B1184C}" type="presOf" srcId="{EDE64679-9CFD-CC4F-8287-52B48DE89A73}" destId="{5EC3743B-633E-234C-B581-2B1FBA2EC2CC}" srcOrd="1" destOrd="0" presId="urn:microsoft.com/office/officeart/2005/8/layout/vProcess5"/>
    <dgm:cxn modelId="{5AAC4FFC-7DB9-014D-932F-22111AE76608}" type="presOf" srcId="{7509759D-4815-F74A-9772-3E27C4240F65}" destId="{F22D0C5E-91F0-9343-8F80-4FEA1FF7775D}" srcOrd="1" destOrd="4" presId="urn:microsoft.com/office/officeart/2005/8/layout/vProcess5"/>
    <dgm:cxn modelId="{6AA237AE-CC43-F446-994F-7205D258F80B}" type="presParOf" srcId="{37470C1B-3163-734E-8892-5719FC836D45}" destId="{219502E5-0965-694F-AA53-842CCC287609}" srcOrd="0" destOrd="0" presId="urn:microsoft.com/office/officeart/2005/8/layout/vProcess5"/>
    <dgm:cxn modelId="{4ECF8A83-88EF-434A-912A-FE2B627597C1}" type="presParOf" srcId="{37470C1B-3163-734E-8892-5719FC836D45}" destId="{245ED407-B54F-854D-AB5F-A1EF1C97F808}" srcOrd="1" destOrd="0" presId="urn:microsoft.com/office/officeart/2005/8/layout/vProcess5"/>
    <dgm:cxn modelId="{98CF7B0B-CF54-6B45-8C6A-B6D7936F5A52}" type="presParOf" srcId="{37470C1B-3163-734E-8892-5719FC836D45}" destId="{7C19853B-404D-9D41-A04C-64395792787F}" srcOrd="2" destOrd="0" presId="urn:microsoft.com/office/officeart/2005/8/layout/vProcess5"/>
    <dgm:cxn modelId="{B5C6E551-8A33-E541-96DD-233EA5D09B76}" type="presParOf" srcId="{37470C1B-3163-734E-8892-5719FC836D45}" destId="{7F1437F1-25C1-FD4C-AA7F-8189645A21EE}" srcOrd="3" destOrd="0" presId="urn:microsoft.com/office/officeart/2005/8/layout/vProcess5"/>
    <dgm:cxn modelId="{D7E392D4-5993-914E-B727-70C512E34C52}" type="presParOf" srcId="{37470C1B-3163-734E-8892-5719FC836D45}" destId="{865F5D8F-0513-9B41-BD93-521A05BA1E3B}" srcOrd="4" destOrd="0" presId="urn:microsoft.com/office/officeart/2005/8/layout/vProcess5"/>
    <dgm:cxn modelId="{30F25FA3-EB0F-C349-A8A7-87E009D59BF4}" type="presParOf" srcId="{37470C1B-3163-734E-8892-5719FC836D45}" destId="{364247F4-0D09-2043-A882-DD9F1EB71769}" srcOrd="5" destOrd="0" presId="urn:microsoft.com/office/officeart/2005/8/layout/vProcess5"/>
    <dgm:cxn modelId="{6CCF08C5-204C-6648-933D-DFF52A53AF75}" type="presParOf" srcId="{37470C1B-3163-734E-8892-5719FC836D45}" destId="{7124670C-A3FF-CA42-A6FB-10AB6A6132B5}" srcOrd="6" destOrd="0" presId="urn:microsoft.com/office/officeart/2005/8/layout/vProcess5"/>
    <dgm:cxn modelId="{9E09F68D-91D4-8043-95DF-1B93F9788CE8}" type="presParOf" srcId="{37470C1B-3163-734E-8892-5719FC836D45}" destId="{8DD2829A-45F5-4F42-B7B3-5AF6997FF6DA}" srcOrd="7" destOrd="0" presId="urn:microsoft.com/office/officeart/2005/8/layout/vProcess5"/>
    <dgm:cxn modelId="{2AB4365A-3ED9-804A-9B8C-B059412B1F12}" type="presParOf" srcId="{37470C1B-3163-734E-8892-5719FC836D45}" destId="{8A5A4B59-93C1-F643-8224-6764F2254D76}" srcOrd="8" destOrd="0" presId="urn:microsoft.com/office/officeart/2005/8/layout/vProcess5"/>
    <dgm:cxn modelId="{99D3F237-D456-4C4F-ACDB-284D27A85973}" type="presParOf" srcId="{37470C1B-3163-734E-8892-5719FC836D45}" destId="{A90129AE-8049-C34C-8CC4-7B1154D046A9}" srcOrd="9" destOrd="0" presId="urn:microsoft.com/office/officeart/2005/8/layout/vProcess5"/>
    <dgm:cxn modelId="{D8010F67-2862-4D40-84A4-CA80A4F98D0B}" type="presParOf" srcId="{37470C1B-3163-734E-8892-5719FC836D45}" destId="{5EC3743B-633E-234C-B581-2B1FBA2EC2CC}" srcOrd="10" destOrd="0" presId="urn:microsoft.com/office/officeart/2005/8/layout/vProcess5"/>
    <dgm:cxn modelId="{872C78EB-B549-7249-84FB-E20A24899B6B}" type="presParOf" srcId="{37470C1B-3163-734E-8892-5719FC836D45}" destId="{F22D0C5E-91F0-9343-8F80-4FEA1FF7775D}"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083C7AB-E198-5E45-A49A-89CF720FB136}" type="doc">
      <dgm:prSet loTypeId="urn:microsoft.com/office/officeart/2005/8/layout/vProcess5" loCatId="" qsTypeId="urn:microsoft.com/office/officeart/2005/8/quickstyle/simple1" qsCatId="simple" csTypeId="urn:microsoft.com/office/officeart/2005/8/colors/accent3_5" csCatId="accent3" phldr="1"/>
      <dgm:spPr/>
      <dgm:t>
        <a:bodyPr/>
        <a:lstStyle/>
        <a:p>
          <a:endParaRPr lang="en-US"/>
        </a:p>
      </dgm:t>
    </dgm:pt>
    <dgm:pt modelId="{430F53B5-ACDC-7847-BC7D-77F96F58B403}">
      <dgm:prSet custT="1"/>
      <dgm:spPr/>
      <dgm:t>
        <a:bodyPr/>
        <a:lstStyle/>
        <a:p>
          <a:pPr rtl="0"/>
          <a:r>
            <a:rPr lang="en-US" sz="2000" b="1" dirty="0">
              <a:solidFill>
                <a:srgbClr val="000000"/>
              </a:solidFill>
            </a:rPr>
            <a:t>Consider the need to revise student’s behavior contract and/or to conduct a more in-depth behavioral analysis</a:t>
          </a:r>
        </a:p>
      </dgm:t>
    </dgm:pt>
    <dgm:pt modelId="{043F18D1-7814-1C4F-96F1-405DC5A05D94}" type="parTrans" cxnId="{B3673E6C-A342-7443-A190-9E5AA0F1779B}">
      <dgm:prSet/>
      <dgm:spPr/>
      <dgm:t>
        <a:bodyPr/>
        <a:lstStyle/>
        <a:p>
          <a:endParaRPr lang="en-US"/>
        </a:p>
      </dgm:t>
    </dgm:pt>
    <dgm:pt modelId="{7204451E-1B1B-6B46-BCC3-2E029AF9B644}" type="sibTrans" cxnId="{B3673E6C-A342-7443-A190-9E5AA0F1779B}">
      <dgm:prSet/>
      <dgm:spPr/>
      <dgm:t>
        <a:bodyPr/>
        <a:lstStyle/>
        <a:p>
          <a:endParaRPr lang="en-US"/>
        </a:p>
      </dgm:t>
    </dgm:pt>
    <dgm:pt modelId="{211CFBFC-8B68-2B47-963D-31ACAE2DF938}">
      <dgm:prSet custT="1"/>
      <dgm:spPr/>
      <dgm:t>
        <a:bodyPr/>
        <a:lstStyle/>
        <a:p>
          <a:pPr rtl="0"/>
          <a:r>
            <a:rPr lang="en-US" sz="1800" b="1" dirty="0">
              <a:solidFill>
                <a:srgbClr val="000000"/>
              </a:solidFill>
            </a:rPr>
            <a:t>Obtain parental permission to exchange information with the appropriate community agencies to determine if student is eligible for additional service</a:t>
          </a:r>
        </a:p>
      </dgm:t>
    </dgm:pt>
    <dgm:pt modelId="{7EE18273-A803-124F-842C-F2998A049C15}" type="parTrans" cxnId="{1871B907-C2F3-A349-8190-5D953526E078}">
      <dgm:prSet/>
      <dgm:spPr/>
      <dgm:t>
        <a:bodyPr/>
        <a:lstStyle/>
        <a:p>
          <a:endParaRPr lang="en-US"/>
        </a:p>
      </dgm:t>
    </dgm:pt>
    <dgm:pt modelId="{B4848100-11C9-B14E-83D5-4D299353F939}" type="sibTrans" cxnId="{1871B907-C2F3-A349-8190-5D953526E078}">
      <dgm:prSet/>
      <dgm:spPr/>
      <dgm:t>
        <a:bodyPr/>
        <a:lstStyle/>
        <a:p>
          <a:endParaRPr lang="en-US"/>
        </a:p>
      </dgm:t>
    </dgm:pt>
    <dgm:pt modelId="{8DD17EE5-8007-C44B-8D4E-8A622A0B2BDB}">
      <dgm:prSet custT="1"/>
      <dgm:spPr/>
      <dgm:t>
        <a:bodyPr/>
        <a:lstStyle/>
        <a:p>
          <a:pPr rtl="0"/>
          <a:r>
            <a:rPr lang="en-US" sz="1400" b="0" dirty="0">
              <a:solidFill>
                <a:srgbClr val="000000"/>
              </a:solidFill>
            </a:rPr>
            <a:t>If available, call a meeting with other agency personnel to focus on provisions for wrap-around intervention and support for the student and family</a:t>
          </a:r>
        </a:p>
      </dgm:t>
    </dgm:pt>
    <dgm:pt modelId="{7A8A699D-154D-B74D-909A-F25B3B995A1A}" type="parTrans" cxnId="{66044637-FD8F-5F40-9DFB-F3C0AC742953}">
      <dgm:prSet/>
      <dgm:spPr/>
      <dgm:t>
        <a:bodyPr/>
        <a:lstStyle/>
        <a:p>
          <a:endParaRPr lang="en-US"/>
        </a:p>
      </dgm:t>
    </dgm:pt>
    <dgm:pt modelId="{C85A023E-A95F-EF46-A1ED-A94873BF1DD3}" type="sibTrans" cxnId="{66044637-FD8F-5F40-9DFB-F3C0AC742953}">
      <dgm:prSet/>
      <dgm:spPr/>
      <dgm:t>
        <a:bodyPr/>
        <a:lstStyle/>
        <a:p>
          <a:endParaRPr lang="en-US"/>
        </a:p>
      </dgm:t>
    </dgm:pt>
    <dgm:pt modelId="{1DC73C8E-8283-7C46-BC07-98FA5BDDB8EF}" type="pres">
      <dgm:prSet presAssocID="{9083C7AB-E198-5E45-A49A-89CF720FB136}" presName="outerComposite" presStyleCnt="0">
        <dgm:presLayoutVars>
          <dgm:chMax val="5"/>
          <dgm:dir/>
          <dgm:resizeHandles val="exact"/>
        </dgm:presLayoutVars>
      </dgm:prSet>
      <dgm:spPr/>
    </dgm:pt>
    <dgm:pt modelId="{F1D32894-8381-5248-A7C9-848A8515AF25}" type="pres">
      <dgm:prSet presAssocID="{9083C7AB-E198-5E45-A49A-89CF720FB136}" presName="dummyMaxCanvas" presStyleCnt="0">
        <dgm:presLayoutVars/>
      </dgm:prSet>
      <dgm:spPr/>
    </dgm:pt>
    <dgm:pt modelId="{F70F46EE-D90F-B644-8FCA-B00B2BF07AFE}" type="pres">
      <dgm:prSet presAssocID="{9083C7AB-E198-5E45-A49A-89CF720FB136}" presName="TwoNodes_1" presStyleLbl="node1" presStyleIdx="0" presStyleCnt="2">
        <dgm:presLayoutVars>
          <dgm:bulletEnabled val="1"/>
        </dgm:presLayoutVars>
      </dgm:prSet>
      <dgm:spPr/>
    </dgm:pt>
    <dgm:pt modelId="{AFACA0A2-8659-A441-BC2F-065114645248}" type="pres">
      <dgm:prSet presAssocID="{9083C7AB-E198-5E45-A49A-89CF720FB136}" presName="TwoNodes_2" presStyleLbl="node1" presStyleIdx="1" presStyleCnt="2" custLinFactNeighborX="252" custLinFactNeighborY="-12554">
        <dgm:presLayoutVars>
          <dgm:bulletEnabled val="1"/>
        </dgm:presLayoutVars>
      </dgm:prSet>
      <dgm:spPr/>
    </dgm:pt>
    <dgm:pt modelId="{4BEA3FF3-18F6-214F-BC17-882B5E9C8DF9}" type="pres">
      <dgm:prSet presAssocID="{9083C7AB-E198-5E45-A49A-89CF720FB136}" presName="TwoConn_1-2" presStyleLbl="fgAccFollowNode1" presStyleIdx="0" presStyleCnt="1">
        <dgm:presLayoutVars>
          <dgm:bulletEnabled val="1"/>
        </dgm:presLayoutVars>
      </dgm:prSet>
      <dgm:spPr/>
    </dgm:pt>
    <dgm:pt modelId="{60719DC1-FDA6-7749-BE4D-0A2FA48E1EFD}" type="pres">
      <dgm:prSet presAssocID="{9083C7AB-E198-5E45-A49A-89CF720FB136}" presName="TwoNodes_1_text" presStyleLbl="node1" presStyleIdx="1" presStyleCnt="2">
        <dgm:presLayoutVars>
          <dgm:bulletEnabled val="1"/>
        </dgm:presLayoutVars>
      </dgm:prSet>
      <dgm:spPr/>
    </dgm:pt>
    <dgm:pt modelId="{6DE2B116-9DCB-F043-B15B-FBE4F903542D}" type="pres">
      <dgm:prSet presAssocID="{9083C7AB-E198-5E45-A49A-89CF720FB136}" presName="TwoNodes_2_text" presStyleLbl="node1" presStyleIdx="1" presStyleCnt="2">
        <dgm:presLayoutVars>
          <dgm:bulletEnabled val="1"/>
        </dgm:presLayoutVars>
      </dgm:prSet>
      <dgm:spPr/>
    </dgm:pt>
  </dgm:ptLst>
  <dgm:cxnLst>
    <dgm:cxn modelId="{6237C300-9C12-C849-BE11-B50A947839FE}" type="presOf" srcId="{8DD17EE5-8007-C44B-8D4E-8A622A0B2BDB}" destId="{6DE2B116-9DCB-F043-B15B-FBE4F903542D}" srcOrd="1" destOrd="1" presId="urn:microsoft.com/office/officeart/2005/8/layout/vProcess5"/>
    <dgm:cxn modelId="{1871B907-C2F3-A349-8190-5D953526E078}" srcId="{9083C7AB-E198-5E45-A49A-89CF720FB136}" destId="{211CFBFC-8B68-2B47-963D-31ACAE2DF938}" srcOrd="1" destOrd="0" parTransId="{7EE18273-A803-124F-842C-F2998A049C15}" sibTransId="{B4848100-11C9-B14E-83D5-4D299353F939}"/>
    <dgm:cxn modelId="{E0DF3E0C-9D5D-7B49-ACB9-C6CA246C4943}" type="presOf" srcId="{211CFBFC-8B68-2B47-963D-31ACAE2DF938}" destId="{AFACA0A2-8659-A441-BC2F-065114645248}" srcOrd="0" destOrd="0" presId="urn:microsoft.com/office/officeart/2005/8/layout/vProcess5"/>
    <dgm:cxn modelId="{60D0C412-D662-114C-990B-0FF9060B0168}" type="presOf" srcId="{430F53B5-ACDC-7847-BC7D-77F96F58B403}" destId="{F70F46EE-D90F-B644-8FCA-B00B2BF07AFE}" srcOrd="0" destOrd="0" presId="urn:microsoft.com/office/officeart/2005/8/layout/vProcess5"/>
    <dgm:cxn modelId="{66044637-FD8F-5F40-9DFB-F3C0AC742953}" srcId="{211CFBFC-8B68-2B47-963D-31ACAE2DF938}" destId="{8DD17EE5-8007-C44B-8D4E-8A622A0B2BDB}" srcOrd="0" destOrd="0" parTransId="{7A8A699D-154D-B74D-909A-F25B3B995A1A}" sibTransId="{C85A023E-A95F-EF46-A1ED-A94873BF1DD3}"/>
    <dgm:cxn modelId="{AD11A967-D53F-4D46-BEF3-67EBB23B0732}" type="presOf" srcId="{211CFBFC-8B68-2B47-963D-31ACAE2DF938}" destId="{6DE2B116-9DCB-F043-B15B-FBE4F903542D}" srcOrd="1" destOrd="0" presId="urn:microsoft.com/office/officeart/2005/8/layout/vProcess5"/>
    <dgm:cxn modelId="{B3673E6C-A342-7443-A190-9E5AA0F1779B}" srcId="{9083C7AB-E198-5E45-A49A-89CF720FB136}" destId="{430F53B5-ACDC-7847-BC7D-77F96F58B403}" srcOrd="0" destOrd="0" parTransId="{043F18D1-7814-1C4F-96F1-405DC5A05D94}" sibTransId="{7204451E-1B1B-6B46-BCC3-2E029AF9B644}"/>
    <dgm:cxn modelId="{7CC3D157-46AA-FB4B-9557-48ECBF95415B}" type="presOf" srcId="{8DD17EE5-8007-C44B-8D4E-8A622A0B2BDB}" destId="{AFACA0A2-8659-A441-BC2F-065114645248}" srcOrd="0" destOrd="1" presId="urn:microsoft.com/office/officeart/2005/8/layout/vProcess5"/>
    <dgm:cxn modelId="{47D487A0-EC83-D64D-87D4-47E14E49BB37}" type="presOf" srcId="{7204451E-1B1B-6B46-BCC3-2E029AF9B644}" destId="{4BEA3FF3-18F6-214F-BC17-882B5E9C8DF9}" srcOrd="0" destOrd="0" presId="urn:microsoft.com/office/officeart/2005/8/layout/vProcess5"/>
    <dgm:cxn modelId="{2FE299DD-EEA0-C845-8A44-46576CB4377C}" type="presOf" srcId="{430F53B5-ACDC-7847-BC7D-77F96F58B403}" destId="{60719DC1-FDA6-7749-BE4D-0A2FA48E1EFD}" srcOrd="1" destOrd="0" presId="urn:microsoft.com/office/officeart/2005/8/layout/vProcess5"/>
    <dgm:cxn modelId="{92442CDF-F8D9-6E4E-8EF5-D3784EA83786}" type="presOf" srcId="{9083C7AB-E198-5E45-A49A-89CF720FB136}" destId="{1DC73C8E-8283-7C46-BC07-98FA5BDDB8EF}" srcOrd="0" destOrd="0" presId="urn:microsoft.com/office/officeart/2005/8/layout/vProcess5"/>
    <dgm:cxn modelId="{F5197430-7C0E-CC47-B60D-364C70A41707}" type="presParOf" srcId="{1DC73C8E-8283-7C46-BC07-98FA5BDDB8EF}" destId="{F1D32894-8381-5248-A7C9-848A8515AF25}" srcOrd="0" destOrd="0" presId="urn:microsoft.com/office/officeart/2005/8/layout/vProcess5"/>
    <dgm:cxn modelId="{878DF337-D73F-AC47-AB78-FD50FA23A8E2}" type="presParOf" srcId="{1DC73C8E-8283-7C46-BC07-98FA5BDDB8EF}" destId="{F70F46EE-D90F-B644-8FCA-B00B2BF07AFE}" srcOrd="1" destOrd="0" presId="urn:microsoft.com/office/officeart/2005/8/layout/vProcess5"/>
    <dgm:cxn modelId="{365977E8-63A8-5245-9870-C5CB1EAC64D1}" type="presParOf" srcId="{1DC73C8E-8283-7C46-BC07-98FA5BDDB8EF}" destId="{AFACA0A2-8659-A441-BC2F-065114645248}" srcOrd="2" destOrd="0" presId="urn:microsoft.com/office/officeart/2005/8/layout/vProcess5"/>
    <dgm:cxn modelId="{0B44DA0C-A4FA-6044-B5FC-CAF658FCF604}" type="presParOf" srcId="{1DC73C8E-8283-7C46-BC07-98FA5BDDB8EF}" destId="{4BEA3FF3-18F6-214F-BC17-882B5E9C8DF9}" srcOrd="3" destOrd="0" presId="urn:microsoft.com/office/officeart/2005/8/layout/vProcess5"/>
    <dgm:cxn modelId="{B04AC33D-4E67-E842-BE86-F9DAF3189FDA}" type="presParOf" srcId="{1DC73C8E-8283-7C46-BC07-98FA5BDDB8EF}" destId="{60719DC1-FDA6-7749-BE4D-0A2FA48E1EFD}" srcOrd="4" destOrd="0" presId="urn:microsoft.com/office/officeart/2005/8/layout/vProcess5"/>
    <dgm:cxn modelId="{BA1E7A9C-746B-2F45-86F0-D12180655171}" type="presParOf" srcId="{1DC73C8E-8283-7C46-BC07-98FA5BDDB8EF}" destId="{6DE2B116-9DCB-F043-B15B-FBE4F903542D}"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F5BBE2A-C3D4-3F4C-860A-FA3227449359}" type="doc">
      <dgm:prSet loTypeId="urn:microsoft.com/office/officeart/2008/layout/LinedList" loCatId="" qsTypeId="urn:microsoft.com/office/officeart/2005/8/quickstyle/simple4" qsCatId="simple" csTypeId="urn:microsoft.com/office/officeart/2005/8/colors/accent2_3" csCatId="accent2" phldr="1"/>
      <dgm:spPr/>
      <dgm:t>
        <a:bodyPr/>
        <a:lstStyle/>
        <a:p>
          <a:endParaRPr lang="en-US"/>
        </a:p>
      </dgm:t>
    </dgm:pt>
    <dgm:pt modelId="{8705A478-87B1-B744-A0A7-2BABEF07BA21}">
      <dgm:prSet custT="1"/>
      <dgm:spPr/>
      <dgm:t>
        <a:bodyPr/>
        <a:lstStyle/>
        <a:p>
          <a:pPr rtl="0"/>
          <a:endParaRPr lang="en-US" sz="2000" b="1" dirty="0">
            <a:solidFill>
              <a:srgbClr val="E59317"/>
            </a:solidFill>
          </a:endParaRPr>
        </a:p>
        <a:p>
          <a:pPr rtl="0"/>
          <a:r>
            <a:rPr lang="en-US" sz="2000" b="1" dirty="0">
              <a:solidFill>
                <a:srgbClr val="E59317"/>
              </a:solidFill>
            </a:rPr>
            <a:t>Scenario 1:</a:t>
          </a:r>
          <a:r>
            <a:rPr lang="en-US" sz="2000" dirty="0"/>
            <a:t> Mrs. Jones, the ELA teacher, called the front office to report that </a:t>
          </a:r>
          <a:r>
            <a:rPr lang="en-US" sz="2000" dirty="0" err="1"/>
            <a:t>Marly</a:t>
          </a:r>
          <a:r>
            <a:rPr lang="en-US" sz="2000" dirty="0"/>
            <a:t> (8</a:t>
          </a:r>
          <a:r>
            <a:rPr lang="en-US" sz="2000" baseline="30000" dirty="0"/>
            <a:t>th</a:t>
          </a:r>
          <a:r>
            <a:rPr lang="en-US" sz="2000" dirty="0"/>
            <a:t> grade student) picked up a pair of scissors and threatened Krista by saying, “I am sick and tired of you getting into everyone’s business and spreading rumors. The next time you try that I am going to cut you up.” Krista is a popular student who excels in school but who uses her social prestige to exclude others and gossip. </a:t>
          </a:r>
        </a:p>
      </dgm:t>
    </dgm:pt>
    <dgm:pt modelId="{4AFAC202-61C0-A445-9858-2BFDD87BA156}" type="parTrans" cxnId="{ABD71FED-8F3D-2347-85B4-BB7D04C2CFF6}">
      <dgm:prSet/>
      <dgm:spPr/>
      <dgm:t>
        <a:bodyPr/>
        <a:lstStyle/>
        <a:p>
          <a:endParaRPr lang="en-US"/>
        </a:p>
      </dgm:t>
    </dgm:pt>
    <dgm:pt modelId="{668AC00E-9572-5D40-80BD-8526E9800509}" type="sibTrans" cxnId="{ABD71FED-8F3D-2347-85B4-BB7D04C2CFF6}">
      <dgm:prSet/>
      <dgm:spPr/>
      <dgm:t>
        <a:bodyPr/>
        <a:lstStyle/>
        <a:p>
          <a:endParaRPr lang="en-US"/>
        </a:p>
      </dgm:t>
    </dgm:pt>
    <dgm:pt modelId="{783915CE-E239-7E44-9553-2CC0645A6B17}">
      <dgm:prSet custT="1"/>
      <dgm:spPr/>
      <dgm:t>
        <a:bodyPr/>
        <a:lstStyle/>
        <a:p>
          <a:pPr rtl="0"/>
          <a:endParaRPr lang="en-US" sz="800" b="1" dirty="0">
            <a:solidFill>
              <a:srgbClr val="E59317"/>
            </a:solidFill>
          </a:endParaRPr>
        </a:p>
        <a:p>
          <a:pPr rtl="0"/>
          <a:r>
            <a:rPr lang="en-US" sz="2000" b="1" dirty="0">
              <a:solidFill>
                <a:srgbClr val="E59317"/>
              </a:solidFill>
            </a:rPr>
            <a:t>Practice with the Threat Assessment and Response Protocol:</a:t>
          </a:r>
        </a:p>
        <a:p>
          <a:pPr rtl="0"/>
          <a:r>
            <a:rPr lang="en-US" sz="2000" b="1" dirty="0">
              <a:solidFill>
                <a:srgbClr val="E59317"/>
              </a:solidFill>
            </a:rPr>
            <a:t>- One person (or team of 2) is interviewer and other plays role of </a:t>
          </a:r>
          <a:r>
            <a:rPr lang="en-US" sz="2000" b="1" dirty="0" err="1">
              <a:solidFill>
                <a:srgbClr val="E59317"/>
              </a:solidFill>
            </a:rPr>
            <a:t>Marly</a:t>
          </a:r>
          <a:r>
            <a:rPr lang="en-US" sz="2000" b="1" dirty="0">
              <a:solidFill>
                <a:srgbClr val="E59317"/>
              </a:solidFill>
            </a:rPr>
            <a:t> [page 3]</a:t>
          </a:r>
        </a:p>
        <a:p>
          <a:pPr rtl="0"/>
          <a:r>
            <a:rPr lang="en-US" sz="2000" b="1" dirty="0">
              <a:solidFill>
                <a:srgbClr val="E59317"/>
              </a:solidFill>
            </a:rPr>
            <a:t>- Switch roles –conduct interview with target or witness (teacher, other student)  [page 4]</a:t>
          </a:r>
        </a:p>
        <a:p>
          <a:pPr rtl="0"/>
          <a:r>
            <a:rPr lang="en-US" sz="2000" b="1" dirty="0">
              <a:solidFill>
                <a:srgbClr val="E59317"/>
              </a:solidFill>
            </a:rPr>
            <a:t>- Together complete threat response (p. 7) and/or other resources (supervision/intervention plan, safety plan)</a:t>
          </a:r>
        </a:p>
      </dgm:t>
    </dgm:pt>
    <dgm:pt modelId="{AED54A8E-17E1-4040-80D2-81443918162B}" type="parTrans" cxnId="{148CEF35-390D-9041-B85D-85BD54EFFC2C}">
      <dgm:prSet/>
      <dgm:spPr/>
      <dgm:t>
        <a:bodyPr/>
        <a:lstStyle/>
        <a:p>
          <a:endParaRPr lang="en-US"/>
        </a:p>
      </dgm:t>
    </dgm:pt>
    <dgm:pt modelId="{F5FACE35-610F-DE4B-A494-E93431097222}" type="sibTrans" cxnId="{148CEF35-390D-9041-B85D-85BD54EFFC2C}">
      <dgm:prSet/>
      <dgm:spPr/>
      <dgm:t>
        <a:bodyPr/>
        <a:lstStyle/>
        <a:p>
          <a:endParaRPr lang="en-US"/>
        </a:p>
      </dgm:t>
    </dgm:pt>
    <dgm:pt modelId="{6A7AEEEC-57D2-7C45-95F5-D5ABD815E3A8}" type="pres">
      <dgm:prSet presAssocID="{5F5BBE2A-C3D4-3F4C-860A-FA3227449359}" presName="vert0" presStyleCnt="0">
        <dgm:presLayoutVars>
          <dgm:dir/>
          <dgm:animOne val="branch"/>
          <dgm:animLvl val="lvl"/>
        </dgm:presLayoutVars>
      </dgm:prSet>
      <dgm:spPr/>
    </dgm:pt>
    <dgm:pt modelId="{9E6B8217-EEB6-0C43-9E5B-B5A8614740A2}" type="pres">
      <dgm:prSet presAssocID="{8705A478-87B1-B744-A0A7-2BABEF07BA21}" presName="thickLine" presStyleLbl="alignNode1" presStyleIdx="0" presStyleCnt="2" custLinFactNeighborY="6290"/>
      <dgm:spPr/>
    </dgm:pt>
    <dgm:pt modelId="{DD0969BE-F52D-2946-919B-FDAA9BC5B7BF}" type="pres">
      <dgm:prSet presAssocID="{8705A478-87B1-B744-A0A7-2BABEF07BA21}" presName="horz1" presStyleCnt="0"/>
      <dgm:spPr/>
    </dgm:pt>
    <dgm:pt modelId="{62A5F006-C28B-E941-A366-C201308D558B}" type="pres">
      <dgm:prSet presAssocID="{8705A478-87B1-B744-A0A7-2BABEF07BA21}" presName="tx1" presStyleLbl="revTx" presStyleIdx="0" presStyleCnt="2" custScaleY="71190" custLinFactNeighborY="-13039"/>
      <dgm:spPr/>
    </dgm:pt>
    <dgm:pt modelId="{4468F617-1802-414A-9355-A0195B3CAE16}" type="pres">
      <dgm:prSet presAssocID="{8705A478-87B1-B744-A0A7-2BABEF07BA21}" presName="vert1" presStyleCnt="0"/>
      <dgm:spPr/>
    </dgm:pt>
    <dgm:pt modelId="{386830FA-C7F5-CF4B-BD27-1959CF7DF7A2}" type="pres">
      <dgm:prSet presAssocID="{783915CE-E239-7E44-9553-2CC0645A6B17}" presName="thickLine" presStyleLbl="alignNode1" presStyleIdx="1" presStyleCnt="2" custLinFactNeighborX="0" custLinFactNeighborY="3125"/>
      <dgm:spPr/>
    </dgm:pt>
    <dgm:pt modelId="{B7226C3E-3BF4-B74E-862F-605BD0055BD6}" type="pres">
      <dgm:prSet presAssocID="{783915CE-E239-7E44-9553-2CC0645A6B17}" presName="horz1" presStyleCnt="0"/>
      <dgm:spPr/>
    </dgm:pt>
    <dgm:pt modelId="{B5A54A27-6C26-3148-AD8B-6643BE40F330}" type="pres">
      <dgm:prSet presAssocID="{783915CE-E239-7E44-9553-2CC0645A6B17}" presName="tx1" presStyleLbl="revTx" presStyleIdx="1" presStyleCnt="2" custScaleY="102403"/>
      <dgm:spPr/>
    </dgm:pt>
    <dgm:pt modelId="{186169BB-5882-2F48-82F4-CE6A2256DDD4}" type="pres">
      <dgm:prSet presAssocID="{783915CE-E239-7E44-9553-2CC0645A6B17}" presName="vert1" presStyleCnt="0"/>
      <dgm:spPr/>
    </dgm:pt>
  </dgm:ptLst>
  <dgm:cxnLst>
    <dgm:cxn modelId="{148CEF35-390D-9041-B85D-85BD54EFFC2C}" srcId="{5F5BBE2A-C3D4-3F4C-860A-FA3227449359}" destId="{783915CE-E239-7E44-9553-2CC0645A6B17}" srcOrd="1" destOrd="0" parTransId="{AED54A8E-17E1-4040-80D2-81443918162B}" sibTransId="{F5FACE35-610F-DE4B-A494-E93431097222}"/>
    <dgm:cxn modelId="{9F83B13D-CF07-F841-8F2E-FA4169DF518C}" type="presOf" srcId="{5F5BBE2A-C3D4-3F4C-860A-FA3227449359}" destId="{6A7AEEEC-57D2-7C45-95F5-D5ABD815E3A8}" srcOrd="0" destOrd="0" presId="urn:microsoft.com/office/officeart/2008/layout/LinedList"/>
    <dgm:cxn modelId="{2BD93B5E-8FD7-E24F-AED4-EABCB1EE4821}" type="presOf" srcId="{783915CE-E239-7E44-9553-2CC0645A6B17}" destId="{B5A54A27-6C26-3148-AD8B-6643BE40F330}" srcOrd="0" destOrd="0" presId="urn:microsoft.com/office/officeart/2008/layout/LinedList"/>
    <dgm:cxn modelId="{F1AB3B7A-C4A9-4948-90F5-187EE059A0D2}" type="presOf" srcId="{8705A478-87B1-B744-A0A7-2BABEF07BA21}" destId="{62A5F006-C28B-E941-A366-C201308D558B}" srcOrd="0" destOrd="0" presId="urn:microsoft.com/office/officeart/2008/layout/LinedList"/>
    <dgm:cxn modelId="{ABD71FED-8F3D-2347-85B4-BB7D04C2CFF6}" srcId="{5F5BBE2A-C3D4-3F4C-860A-FA3227449359}" destId="{8705A478-87B1-B744-A0A7-2BABEF07BA21}" srcOrd="0" destOrd="0" parTransId="{4AFAC202-61C0-A445-9858-2BFDD87BA156}" sibTransId="{668AC00E-9572-5D40-80BD-8526E9800509}"/>
    <dgm:cxn modelId="{621F2077-A6DD-2F4A-980F-D883A018E744}" type="presParOf" srcId="{6A7AEEEC-57D2-7C45-95F5-D5ABD815E3A8}" destId="{9E6B8217-EEB6-0C43-9E5B-B5A8614740A2}" srcOrd="0" destOrd="0" presId="urn:microsoft.com/office/officeart/2008/layout/LinedList"/>
    <dgm:cxn modelId="{375D39B2-9D02-5748-9631-0C340AB1481B}" type="presParOf" srcId="{6A7AEEEC-57D2-7C45-95F5-D5ABD815E3A8}" destId="{DD0969BE-F52D-2946-919B-FDAA9BC5B7BF}" srcOrd="1" destOrd="0" presId="urn:microsoft.com/office/officeart/2008/layout/LinedList"/>
    <dgm:cxn modelId="{6DF53C10-12BA-E44B-93FF-C6E8C37C8722}" type="presParOf" srcId="{DD0969BE-F52D-2946-919B-FDAA9BC5B7BF}" destId="{62A5F006-C28B-E941-A366-C201308D558B}" srcOrd="0" destOrd="0" presId="urn:microsoft.com/office/officeart/2008/layout/LinedList"/>
    <dgm:cxn modelId="{A961869A-F1AD-CF4A-82E3-121ECD8E028B}" type="presParOf" srcId="{DD0969BE-F52D-2946-919B-FDAA9BC5B7BF}" destId="{4468F617-1802-414A-9355-A0195B3CAE16}" srcOrd="1" destOrd="0" presId="urn:microsoft.com/office/officeart/2008/layout/LinedList"/>
    <dgm:cxn modelId="{B9C1BBF8-5B5C-4B47-ADC1-6F55CA539981}" type="presParOf" srcId="{6A7AEEEC-57D2-7C45-95F5-D5ABD815E3A8}" destId="{386830FA-C7F5-CF4B-BD27-1959CF7DF7A2}" srcOrd="2" destOrd="0" presId="urn:microsoft.com/office/officeart/2008/layout/LinedList"/>
    <dgm:cxn modelId="{2C4F4EEF-78D4-9D49-A91C-F60047B98580}" type="presParOf" srcId="{6A7AEEEC-57D2-7C45-95F5-D5ABD815E3A8}" destId="{B7226C3E-3BF4-B74E-862F-605BD0055BD6}" srcOrd="3" destOrd="0" presId="urn:microsoft.com/office/officeart/2008/layout/LinedList"/>
    <dgm:cxn modelId="{B1D64E1E-20D3-4048-85F3-D41E8E6AB1F4}" type="presParOf" srcId="{B7226C3E-3BF4-B74E-862F-605BD0055BD6}" destId="{B5A54A27-6C26-3148-AD8B-6643BE40F330}" srcOrd="0" destOrd="0" presId="urn:microsoft.com/office/officeart/2008/layout/LinedList"/>
    <dgm:cxn modelId="{8EA1B0FB-5CDB-D249-A97B-A8BDC3959C35}" type="presParOf" srcId="{B7226C3E-3BF4-B74E-862F-605BD0055BD6}" destId="{186169BB-5882-2F48-82F4-CE6A2256DDD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F5BBE2A-C3D4-3F4C-860A-FA3227449359}" type="doc">
      <dgm:prSet loTypeId="urn:microsoft.com/office/officeart/2008/layout/LinedList" loCatId="" qsTypeId="urn:microsoft.com/office/officeart/2005/8/quickstyle/simple4" qsCatId="simple" csTypeId="urn:microsoft.com/office/officeart/2005/8/colors/accent2_3" csCatId="accent2" phldr="1"/>
      <dgm:spPr/>
      <dgm:t>
        <a:bodyPr/>
        <a:lstStyle/>
        <a:p>
          <a:endParaRPr lang="en-US"/>
        </a:p>
      </dgm:t>
    </dgm:pt>
    <dgm:pt modelId="{8705A478-87B1-B744-A0A7-2BABEF07BA21}">
      <dgm:prSet custT="1"/>
      <dgm:spPr/>
      <dgm:t>
        <a:bodyPr/>
        <a:lstStyle/>
        <a:p>
          <a:pPr rtl="0"/>
          <a:endParaRPr lang="en-US" sz="2000" b="1" dirty="0">
            <a:solidFill>
              <a:srgbClr val="E59317"/>
            </a:solidFill>
          </a:endParaRPr>
        </a:p>
        <a:p>
          <a:pPr rtl="0"/>
          <a:r>
            <a:rPr lang="en-US" sz="2000" b="1" dirty="0">
              <a:solidFill>
                <a:schemeClr val="accent3"/>
              </a:solidFill>
            </a:rPr>
            <a:t>Scenario 2: </a:t>
          </a:r>
          <a:r>
            <a:rPr lang="en-US" sz="2000" dirty="0"/>
            <a:t>Two students reported to the school resource officer that Jerry said that anyone who wanted to be spared shouldn’t plan to come to school Thursday during the 9</a:t>
          </a:r>
          <a:r>
            <a:rPr lang="en-US" sz="2000" baseline="30000" dirty="0"/>
            <a:t>th</a:t>
          </a:r>
          <a:r>
            <a:rPr lang="en-US" sz="2000" dirty="0"/>
            <a:t> grade assembly. The students explained that Jerry was bragging about the website he created called “Jerry’s picks,” which includes comparisons of different types of weapons, their level of destructive force, and the best uses for them (e.g., killing a single victim, destroying a group in a public place).. </a:t>
          </a:r>
        </a:p>
      </dgm:t>
    </dgm:pt>
    <dgm:pt modelId="{4AFAC202-61C0-A445-9858-2BFDD87BA156}" type="parTrans" cxnId="{ABD71FED-8F3D-2347-85B4-BB7D04C2CFF6}">
      <dgm:prSet/>
      <dgm:spPr/>
      <dgm:t>
        <a:bodyPr/>
        <a:lstStyle/>
        <a:p>
          <a:endParaRPr lang="en-US"/>
        </a:p>
      </dgm:t>
    </dgm:pt>
    <dgm:pt modelId="{668AC00E-9572-5D40-80BD-8526E9800509}" type="sibTrans" cxnId="{ABD71FED-8F3D-2347-85B4-BB7D04C2CFF6}">
      <dgm:prSet/>
      <dgm:spPr/>
      <dgm:t>
        <a:bodyPr/>
        <a:lstStyle/>
        <a:p>
          <a:endParaRPr lang="en-US"/>
        </a:p>
      </dgm:t>
    </dgm:pt>
    <dgm:pt modelId="{783915CE-E239-7E44-9553-2CC0645A6B17}">
      <dgm:prSet custT="1"/>
      <dgm:spPr/>
      <dgm:t>
        <a:bodyPr/>
        <a:lstStyle/>
        <a:p>
          <a:pPr rtl="0"/>
          <a:endParaRPr lang="en-US" sz="800" b="1" dirty="0">
            <a:solidFill>
              <a:srgbClr val="E59317"/>
            </a:solidFill>
          </a:endParaRPr>
        </a:p>
        <a:p>
          <a:pPr rtl="0"/>
          <a:r>
            <a:rPr lang="en-US" sz="2000" b="1" dirty="0">
              <a:solidFill>
                <a:schemeClr val="accent3"/>
              </a:solidFill>
            </a:rPr>
            <a:t>Practice with the Threat Assessment and Response Protocol:</a:t>
          </a:r>
        </a:p>
        <a:p>
          <a:pPr rtl="0"/>
          <a:r>
            <a:rPr lang="en-US" sz="2000" b="1" dirty="0">
              <a:solidFill>
                <a:schemeClr val="accent3"/>
              </a:solidFill>
            </a:rPr>
            <a:t>- One person (or team of 2) is interviewer and other plays role of Jerry [page 3]</a:t>
          </a:r>
        </a:p>
        <a:p>
          <a:pPr rtl="0"/>
          <a:r>
            <a:rPr lang="en-US" sz="2000" b="1" dirty="0">
              <a:solidFill>
                <a:schemeClr val="accent3"/>
              </a:solidFill>
            </a:rPr>
            <a:t>- Switch roles –conduct interview with target or witness (teacher, other student)  [page 4]</a:t>
          </a:r>
        </a:p>
        <a:p>
          <a:pPr rtl="0"/>
          <a:r>
            <a:rPr lang="en-US" sz="2000" b="1" dirty="0">
              <a:solidFill>
                <a:schemeClr val="accent3"/>
              </a:solidFill>
            </a:rPr>
            <a:t>- Together complete threat response (p. 7) and/or other resources (supervision/intervention plan, safety plan)</a:t>
          </a:r>
        </a:p>
      </dgm:t>
    </dgm:pt>
    <dgm:pt modelId="{AED54A8E-17E1-4040-80D2-81443918162B}" type="parTrans" cxnId="{148CEF35-390D-9041-B85D-85BD54EFFC2C}">
      <dgm:prSet/>
      <dgm:spPr/>
      <dgm:t>
        <a:bodyPr/>
        <a:lstStyle/>
        <a:p>
          <a:endParaRPr lang="en-US"/>
        </a:p>
      </dgm:t>
    </dgm:pt>
    <dgm:pt modelId="{F5FACE35-610F-DE4B-A494-E93431097222}" type="sibTrans" cxnId="{148CEF35-390D-9041-B85D-85BD54EFFC2C}">
      <dgm:prSet/>
      <dgm:spPr/>
      <dgm:t>
        <a:bodyPr/>
        <a:lstStyle/>
        <a:p>
          <a:endParaRPr lang="en-US"/>
        </a:p>
      </dgm:t>
    </dgm:pt>
    <dgm:pt modelId="{6A7AEEEC-57D2-7C45-95F5-D5ABD815E3A8}" type="pres">
      <dgm:prSet presAssocID="{5F5BBE2A-C3D4-3F4C-860A-FA3227449359}" presName="vert0" presStyleCnt="0">
        <dgm:presLayoutVars>
          <dgm:dir/>
          <dgm:animOne val="branch"/>
          <dgm:animLvl val="lvl"/>
        </dgm:presLayoutVars>
      </dgm:prSet>
      <dgm:spPr/>
    </dgm:pt>
    <dgm:pt modelId="{9E6B8217-EEB6-0C43-9E5B-B5A8614740A2}" type="pres">
      <dgm:prSet presAssocID="{8705A478-87B1-B744-A0A7-2BABEF07BA21}" presName="thickLine" presStyleLbl="alignNode1" presStyleIdx="0" presStyleCnt="2" custLinFactNeighborY="6290"/>
      <dgm:spPr/>
    </dgm:pt>
    <dgm:pt modelId="{DD0969BE-F52D-2946-919B-FDAA9BC5B7BF}" type="pres">
      <dgm:prSet presAssocID="{8705A478-87B1-B744-A0A7-2BABEF07BA21}" presName="horz1" presStyleCnt="0"/>
      <dgm:spPr/>
    </dgm:pt>
    <dgm:pt modelId="{62A5F006-C28B-E941-A366-C201308D558B}" type="pres">
      <dgm:prSet presAssocID="{8705A478-87B1-B744-A0A7-2BABEF07BA21}" presName="tx1" presStyleLbl="revTx" presStyleIdx="0" presStyleCnt="2" custScaleY="71190" custLinFactNeighborY="-13039"/>
      <dgm:spPr/>
    </dgm:pt>
    <dgm:pt modelId="{4468F617-1802-414A-9355-A0195B3CAE16}" type="pres">
      <dgm:prSet presAssocID="{8705A478-87B1-B744-A0A7-2BABEF07BA21}" presName="vert1" presStyleCnt="0"/>
      <dgm:spPr/>
    </dgm:pt>
    <dgm:pt modelId="{386830FA-C7F5-CF4B-BD27-1959CF7DF7A2}" type="pres">
      <dgm:prSet presAssocID="{783915CE-E239-7E44-9553-2CC0645A6B17}" presName="thickLine" presStyleLbl="alignNode1" presStyleIdx="1" presStyleCnt="2" custLinFactNeighborX="0" custLinFactNeighborY="3125"/>
      <dgm:spPr/>
    </dgm:pt>
    <dgm:pt modelId="{B7226C3E-3BF4-B74E-862F-605BD0055BD6}" type="pres">
      <dgm:prSet presAssocID="{783915CE-E239-7E44-9553-2CC0645A6B17}" presName="horz1" presStyleCnt="0"/>
      <dgm:spPr/>
    </dgm:pt>
    <dgm:pt modelId="{B5A54A27-6C26-3148-AD8B-6643BE40F330}" type="pres">
      <dgm:prSet presAssocID="{783915CE-E239-7E44-9553-2CC0645A6B17}" presName="tx1" presStyleLbl="revTx" presStyleIdx="1" presStyleCnt="2" custScaleY="102403"/>
      <dgm:spPr/>
    </dgm:pt>
    <dgm:pt modelId="{186169BB-5882-2F48-82F4-CE6A2256DDD4}" type="pres">
      <dgm:prSet presAssocID="{783915CE-E239-7E44-9553-2CC0645A6B17}" presName="vert1" presStyleCnt="0"/>
      <dgm:spPr/>
    </dgm:pt>
  </dgm:ptLst>
  <dgm:cxnLst>
    <dgm:cxn modelId="{148CEF35-390D-9041-B85D-85BD54EFFC2C}" srcId="{5F5BBE2A-C3D4-3F4C-860A-FA3227449359}" destId="{783915CE-E239-7E44-9553-2CC0645A6B17}" srcOrd="1" destOrd="0" parTransId="{AED54A8E-17E1-4040-80D2-81443918162B}" sibTransId="{F5FACE35-610F-DE4B-A494-E93431097222}"/>
    <dgm:cxn modelId="{9F83B13D-CF07-F841-8F2E-FA4169DF518C}" type="presOf" srcId="{5F5BBE2A-C3D4-3F4C-860A-FA3227449359}" destId="{6A7AEEEC-57D2-7C45-95F5-D5ABD815E3A8}" srcOrd="0" destOrd="0" presId="urn:microsoft.com/office/officeart/2008/layout/LinedList"/>
    <dgm:cxn modelId="{2BD93B5E-8FD7-E24F-AED4-EABCB1EE4821}" type="presOf" srcId="{783915CE-E239-7E44-9553-2CC0645A6B17}" destId="{B5A54A27-6C26-3148-AD8B-6643BE40F330}" srcOrd="0" destOrd="0" presId="urn:microsoft.com/office/officeart/2008/layout/LinedList"/>
    <dgm:cxn modelId="{F1AB3B7A-C4A9-4948-90F5-187EE059A0D2}" type="presOf" srcId="{8705A478-87B1-B744-A0A7-2BABEF07BA21}" destId="{62A5F006-C28B-E941-A366-C201308D558B}" srcOrd="0" destOrd="0" presId="urn:microsoft.com/office/officeart/2008/layout/LinedList"/>
    <dgm:cxn modelId="{ABD71FED-8F3D-2347-85B4-BB7D04C2CFF6}" srcId="{5F5BBE2A-C3D4-3F4C-860A-FA3227449359}" destId="{8705A478-87B1-B744-A0A7-2BABEF07BA21}" srcOrd="0" destOrd="0" parTransId="{4AFAC202-61C0-A445-9858-2BFDD87BA156}" sibTransId="{668AC00E-9572-5D40-80BD-8526E9800509}"/>
    <dgm:cxn modelId="{621F2077-A6DD-2F4A-980F-D883A018E744}" type="presParOf" srcId="{6A7AEEEC-57D2-7C45-95F5-D5ABD815E3A8}" destId="{9E6B8217-EEB6-0C43-9E5B-B5A8614740A2}" srcOrd="0" destOrd="0" presId="urn:microsoft.com/office/officeart/2008/layout/LinedList"/>
    <dgm:cxn modelId="{375D39B2-9D02-5748-9631-0C340AB1481B}" type="presParOf" srcId="{6A7AEEEC-57D2-7C45-95F5-D5ABD815E3A8}" destId="{DD0969BE-F52D-2946-919B-FDAA9BC5B7BF}" srcOrd="1" destOrd="0" presId="urn:microsoft.com/office/officeart/2008/layout/LinedList"/>
    <dgm:cxn modelId="{6DF53C10-12BA-E44B-93FF-C6E8C37C8722}" type="presParOf" srcId="{DD0969BE-F52D-2946-919B-FDAA9BC5B7BF}" destId="{62A5F006-C28B-E941-A366-C201308D558B}" srcOrd="0" destOrd="0" presId="urn:microsoft.com/office/officeart/2008/layout/LinedList"/>
    <dgm:cxn modelId="{A961869A-F1AD-CF4A-82E3-121ECD8E028B}" type="presParOf" srcId="{DD0969BE-F52D-2946-919B-FDAA9BC5B7BF}" destId="{4468F617-1802-414A-9355-A0195B3CAE16}" srcOrd="1" destOrd="0" presId="urn:microsoft.com/office/officeart/2008/layout/LinedList"/>
    <dgm:cxn modelId="{B9C1BBF8-5B5C-4B47-ADC1-6F55CA539981}" type="presParOf" srcId="{6A7AEEEC-57D2-7C45-95F5-D5ABD815E3A8}" destId="{386830FA-C7F5-CF4B-BD27-1959CF7DF7A2}" srcOrd="2" destOrd="0" presId="urn:microsoft.com/office/officeart/2008/layout/LinedList"/>
    <dgm:cxn modelId="{2C4F4EEF-78D4-9D49-A91C-F60047B98580}" type="presParOf" srcId="{6A7AEEEC-57D2-7C45-95F5-D5ABD815E3A8}" destId="{B7226C3E-3BF4-B74E-862F-605BD0055BD6}" srcOrd="3" destOrd="0" presId="urn:microsoft.com/office/officeart/2008/layout/LinedList"/>
    <dgm:cxn modelId="{B1D64E1E-20D3-4048-85F3-D41E8E6AB1F4}" type="presParOf" srcId="{B7226C3E-3BF4-B74E-862F-605BD0055BD6}" destId="{B5A54A27-6C26-3148-AD8B-6643BE40F330}" srcOrd="0" destOrd="0" presId="urn:microsoft.com/office/officeart/2008/layout/LinedList"/>
    <dgm:cxn modelId="{8EA1B0FB-5CDB-D249-A97B-A8BDC3959C35}" type="presParOf" srcId="{B7226C3E-3BF4-B74E-862F-605BD0055BD6}" destId="{186169BB-5882-2F48-82F4-CE6A2256DDD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CF8C6E-35B6-C344-848B-8C01E655BE56}" type="doc">
      <dgm:prSet loTypeId="urn:microsoft.com/office/officeart/2005/8/layout/vList2" loCatId="" qsTypeId="urn:microsoft.com/office/officeart/2005/8/quickstyle/simple4" qsCatId="simple" csTypeId="urn:microsoft.com/office/officeart/2005/8/colors/accent3_2" csCatId="accent3" phldr="1"/>
      <dgm:spPr/>
      <dgm:t>
        <a:bodyPr/>
        <a:lstStyle/>
        <a:p>
          <a:endParaRPr lang="en-US"/>
        </a:p>
      </dgm:t>
    </dgm:pt>
    <dgm:pt modelId="{0DD46751-E580-334E-9B75-769CE1EA480A}">
      <dgm:prSet/>
      <dgm:spPr/>
      <dgm:t>
        <a:bodyPr/>
        <a:lstStyle/>
        <a:p>
          <a:pPr rtl="0"/>
          <a:r>
            <a:rPr lang="en-US" dirty="0">
              <a:solidFill>
                <a:schemeClr val="tx1"/>
              </a:solidFill>
            </a:rPr>
            <a:t>Process of evaluating the risk of violence posed by someone who has communicated an intent to harm </a:t>
          </a:r>
        </a:p>
      </dgm:t>
    </dgm:pt>
    <dgm:pt modelId="{E169F3C3-67D7-B34B-BAD5-59C44500C362}" type="parTrans" cxnId="{F910444A-02F8-8D4A-949C-BB37A2CFA244}">
      <dgm:prSet/>
      <dgm:spPr/>
      <dgm:t>
        <a:bodyPr/>
        <a:lstStyle/>
        <a:p>
          <a:endParaRPr lang="en-US"/>
        </a:p>
      </dgm:t>
    </dgm:pt>
    <dgm:pt modelId="{DC1F1F63-7D78-524C-B95B-88CD5717EC19}" type="sibTrans" cxnId="{F910444A-02F8-8D4A-949C-BB37A2CFA244}">
      <dgm:prSet/>
      <dgm:spPr/>
      <dgm:t>
        <a:bodyPr/>
        <a:lstStyle/>
        <a:p>
          <a:endParaRPr lang="en-US"/>
        </a:p>
      </dgm:t>
    </dgm:pt>
    <dgm:pt modelId="{DD83E912-5FC9-1D45-80F0-C86E1CB50E27}">
      <dgm:prSet custT="1"/>
      <dgm:spPr/>
      <dgm:t>
        <a:bodyPr/>
        <a:lstStyle/>
        <a:p>
          <a:pPr rtl="0"/>
          <a:r>
            <a:rPr lang="en-US" sz="2800" dirty="0"/>
            <a:t>Considers the context and circumstances surrounding a threat</a:t>
          </a:r>
        </a:p>
      </dgm:t>
    </dgm:pt>
    <dgm:pt modelId="{A8DE5B1C-3CDE-0F45-9404-1B6BD688A66F}" type="parTrans" cxnId="{FAB91AA5-C88D-C54B-92A8-19108A118285}">
      <dgm:prSet/>
      <dgm:spPr/>
      <dgm:t>
        <a:bodyPr/>
        <a:lstStyle/>
        <a:p>
          <a:endParaRPr lang="en-US"/>
        </a:p>
      </dgm:t>
    </dgm:pt>
    <dgm:pt modelId="{4950614E-F5BA-FE46-8908-69F1B519DDA2}" type="sibTrans" cxnId="{FAB91AA5-C88D-C54B-92A8-19108A118285}">
      <dgm:prSet/>
      <dgm:spPr/>
      <dgm:t>
        <a:bodyPr/>
        <a:lstStyle/>
        <a:p>
          <a:endParaRPr lang="en-US"/>
        </a:p>
      </dgm:t>
    </dgm:pt>
    <dgm:pt modelId="{E9081E21-974D-FB4E-8E98-1B982DCD74A4}">
      <dgm:prSet custT="1"/>
      <dgm:spPr/>
      <dgm:t>
        <a:bodyPr/>
        <a:lstStyle/>
        <a:p>
          <a:pPr rtl="0"/>
          <a:r>
            <a:rPr lang="en-US" sz="2800" dirty="0"/>
            <a:t>Includes interventions designed to manage and reduce the risk of violence</a:t>
          </a:r>
        </a:p>
      </dgm:t>
    </dgm:pt>
    <dgm:pt modelId="{8F8C28A3-7F69-384C-AA43-85720ADFDB33}" type="parTrans" cxnId="{23EAF437-D49B-554B-8B59-F7D620C1EB97}">
      <dgm:prSet/>
      <dgm:spPr/>
      <dgm:t>
        <a:bodyPr/>
        <a:lstStyle/>
        <a:p>
          <a:endParaRPr lang="en-US"/>
        </a:p>
      </dgm:t>
    </dgm:pt>
    <dgm:pt modelId="{2479664A-EB90-254F-B6AB-316B1109502E}" type="sibTrans" cxnId="{23EAF437-D49B-554B-8B59-F7D620C1EB97}">
      <dgm:prSet/>
      <dgm:spPr/>
      <dgm:t>
        <a:bodyPr/>
        <a:lstStyle/>
        <a:p>
          <a:endParaRPr lang="en-US"/>
        </a:p>
      </dgm:t>
    </dgm:pt>
    <dgm:pt modelId="{CF3E3B3C-8DC0-934F-A49E-8DAFA3D8A829}">
      <dgm:prSet custT="1"/>
      <dgm:spPr/>
      <dgm:t>
        <a:bodyPr/>
        <a:lstStyle/>
        <a:p>
          <a:pPr rtl="0"/>
          <a:r>
            <a:rPr lang="en-US" sz="2800" dirty="0"/>
            <a:t>Used to uncover any evidence that indicates the threat is likely to be carried out </a:t>
          </a:r>
        </a:p>
      </dgm:t>
    </dgm:pt>
    <dgm:pt modelId="{9BE78561-153B-7949-8D5E-CABBAC0467C3}" type="parTrans" cxnId="{7873FCE2-BFCD-1045-A461-D7D289698C47}">
      <dgm:prSet/>
      <dgm:spPr/>
      <dgm:t>
        <a:bodyPr/>
        <a:lstStyle/>
        <a:p>
          <a:endParaRPr lang="en-US"/>
        </a:p>
      </dgm:t>
    </dgm:pt>
    <dgm:pt modelId="{ADEED611-D179-6C47-A527-BE6C47A8E207}" type="sibTrans" cxnId="{7873FCE2-BFCD-1045-A461-D7D289698C47}">
      <dgm:prSet/>
      <dgm:spPr/>
      <dgm:t>
        <a:bodyPr/>
        <a:lstStyle/>
        <a:p>
          <a:endParaRPr lang="en-US"/>
        </a:p>
      </dgm:t>
    </dgm:pt>
    <dgm:pt modelId="{267C1F0D-886D-AB49-9B09-415B81CA01C4}" type="pres">
      <dgm:prSet presAssocID="{C5CF8C6E-35B6-C344-848B-8C01E655BE56}" presName="linear" presStyleCnt="0">
        <dgm:presLayoutVars>
          <dgm:animLvl val="lvl"/>
          <dgm:resizeHandles val="exact"/>
        </dgm:presLayoutVars>
      </dgm:prSet>
      <dgm:spPr/>
    </dgm:pt>
    <dgm:pt modelId="{E3995D04-969E-BE46-9758-5A344455C78C}" type="pres">
      <dgm:prSet presAssocID="{0DD46751-E580-334E-9B75-769CE1EA480A}" presName="parentText" presStyleLbl="node1" presStyleIdx="0" presStyleCnt="1" custScaleY="40113">
        <dgm:presLayoutVars>
          <dgm:chMax val="0"/>
          <dgm:bulletEnabled val="1"/>
        </dgm:presLayoutVars>
      </dgm:prSet>
      <dgm:spPr/>
    </dgm:pt>
    <dgm:pt modelId="{735C027F-424E-954D-8E39-9AC3FFACBA14}" type="pres">
      <dgm:prSet presAssocID="{0DD46751-E580-334E-9B75-769CE1EA480A}" presName="childText" presStyleLbl="revTx" presStyleIdx="0" presStyleCnt="1">
        <dgm:presLayoutVars>
          <dgm:bulletEnabled val="1"/>
        </dgm:presLayoutVars>
      </dgm:prSet>
      <dgm:spPr/>
    </dgm:pt>
  </dgm:ptLst>
  <dgm:cxnLst>
    <dgm:cxn modelId="{23EAF437-D49B-554B-8B59-F7D620C1EB97}" srcId="{0DD46751-E580-334E-9B75-769CE1EA480A}" destId="{E9081E21-974D-FB4E-8E98-1B982DCD74A4}" srcOrd="2" destOrd="0" parTransId="{8F8C28A3-7F69-384C-AA43-85720ADFDB33}" sibTransId="{2479664A-EB90-254F-B6AB-316B1109502E}"/>
    <dgm:cxn modelId="{C8F3CB38-B00F-D941-9EBF-FC348CC52A77}" type="presOf" srcId="{CF3E3B3C-8DC0-934F-A49E-8DAFA3D8A829}" destId="{735C027F-424E-954D-8E39-9AC3FFACBA14}" srcOrd="0" destOrd="1" presId="urn:microsoft.com/office/officeart/2005/8/layout/vList2"/>
    <dgm:cxn modelId="{F910444A-02F8-8D4A-949C-BB37A2CFA244}" srcId="{C5CF8C6E-35B6-C344-848B-8C01E655BE56}" destId="{0DD46751-E580-334E-9B75-769CE1EA480A}" srcOrd="0" destOrd="0" parTransId="{E169F3C3-67D7-B34B-BAD5-59C44500C362}" sibTransId="{DC1F1F63-7D78-524C-B95B-88CD5717EC19}"/>
    <dgm:cxn modelId="{E90B2776-1C76-BD4A-8B64-89940BBE0B05}" type="presOf" srcId="{C5CF8C6E-35B6-C344-848B-8C01E655BE56}" destId="{267C1F0D-886D-AB49-9B09-415B81CA01C4}" srcOrd="0" destOrd="0" presId="urn:microsoft.com/office/officeart/2005/8/layout/vList2"/>
    <dgm:cxn modelId="{FAB91AA5-C88D-C54B-92A8-19108A118285}" srcId="{0DD46751-E580-334E-9B75-769CE1EA480A}" destId="{DD83E912-5FC9-1D45-80F0-C86E1CB50E27}" srcOrd="0" destOrd="0" parTransId="{A8DE5B1C-3CDE-0F45-9404-1B6BD688A66F}" sibTransId="{4950614E-F5BA-FE46-8908-69F1B519DDA2}"/>
    <dgm:cxn modelId="{5FEC0CAB-84E0-7745-BEDD-B375648EFEE7}" type="presOf" srcId="{DD83E912-5FC9-1D45-80F0-C86E1CB50E27}" destId="{735C027F-424E-954D-8E39-9AC3FFACBA14}" srcOrd="0" destOrd="0" presId="urn:microsoft.com/office/officeart/2005/8/layout/vList2"/>
    <dgm:cxn modelId="{ECE91AB7-E162-3343-9B2B-10B39B28D72E}" type="presOf" srcId="{E9081E21-974D-FB4E-8E98-1B982DCD74A4}" destId="{735C027F-424E-954D-8E39-9AC3FFACBA14}" srcOrd="0" destOrd="2" presId="urn:microsoft.com/office/officeart/2005/8/layout/vList2"/>
    <dgm:cxn modelId="{ED433CC4-A157-1A4A-A596-2C87B0360B6F}" type="presOf" srcId="{0DD46751-E580-334E-9B75-769CE1EA480A}" destId="{E3995D04-969E-BE46-9758-5A344455C78C}" srcOrd="0" destOrd="0" presId="urn:microsoft.com/office/officeart/2005/8/layout/vList2"/>
    <dgm:cxn modelId="{7873FCE2-BFCD-1045-A461-D7D289698C47}" srcId="{0DD46751-E580-334E-9B75-769CE1EA480A}" destId="{CF3E3B3C-8DC0-934F-A49E-8DAFA3D8A829}" srcOrd="1" destOrd="0" parTransId="{9BE78561-153B-7949-8D5E-CABBAC0467C3}" sibTransId="{ADEED611-D179-6C47-A527-BE6C47A8E207}"/>
    <dgm:cxn modelId="{1B21D12D-9454-0242-AA25-435090DE0211}" type="presParOf" srcId="{267C1F0D-886D-AB49-9B09-415B81CA01C4}" destId="{E3995D04-969E-BE46-9758-5A344455C78C}" srcOrd="0" destOrd="0" presId="urn:microsoft.com/office/officeart/2005/8/layout/vList2"/>
    <dgm:cxn modelId="{BEE7B69A-FC86-BB4A-A38C-DE01C10E284C}" type="presParOf" srcId="{267C1F0D-886D-AB49-9B09-415B81CA01C4}" destId="{735C027F-424E-954D-8E39-9AC3FFACBA14}"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CCCDB7-FC40-7748-913E-55217751CB83}" type="doc">
      <dgm:prSet loTypeId="urn:microsoft.com/office/officeart/2009/3/layout/HorizontalOrganizationChart" loCatId="" qsTypeId="urn:microsoft.com/office/officeart/2005/8/quickstyle/simple4" qsCatId="simple" csTypeId="urn:microsoft.com/office/officeart/2005/8/colors/accent2_2" csCatId="accent2" phldr="1"/>
      <dgm:spPr/>
      <dgm:t>
        <a:bodyPr/>
        <a:lstStyle/>
        <a:p>
          <a:endParaRPr lang="en-US"/>
        </a:p>
      </dgm:t>
    </dgm:pt>
    <dgm:pt modelId="{41D618C7-1867-E941-A986-26B8B220E202}">
      <dgm:prSet/>
      <dgm:spPr/>
      <dgm:t>
        <a:bodyPr/>
        <a:lstStyle/>
        <a:p>
          <a:pPr rtl="0"/>
          <a:r>
            <a:rPr lang="en-US" dirty="0">
              <a:solidFill>
                <a:srgbClr val="000000"/>
              </a:solidFill>
            </a:rPr>
            <a:t>Administrator </a:t>
          </a:r>
        </a:p>
        <a:p>
          <a:pPr rtl="0"/>
          <a:r>
            <a:rPr lang="en-US" dirty="0">
              <a:solidFill>
                <a:srgbClr val="000000"/>
              </a:solidFill>
            </a:rPr>
            <a:t>(principal or assistant principal)</a:t>
          </a:r>
        </a:p>
      </dgm:t>
    </dgm:pt>
    <dgm:pt modelId="{F5E90D35-4404-9348-BE1A-E334DCAA0A62}" type="parTrans" cxnId="{049A5DB5-9E4A-7247-8FD7-1E37B4660CE3}">
      <dgm:prSet/>
      <dgm:spPr/>
      <dgm:t>
        <a:bodyPr/>
        <a:lstStyle/>
        <a:p>
          <a:endParaRPr lang="en-US"/>
        </a:p>
      </dgm:t>
    </dgm:pt>
    <dgm:pt modelId="{EBF051DC-4A25-C845-B9BF-EDEC124BABE9}" type="sibTrans" cxnId="{049A5DB5-9E4A-7247-8FD7-1E37B4660CE3}">
      <dgm:prSet/>
      <dgm:spPr/>
      <dgm:t>
        <a:bodyPr/>
        <a:lstStyle/>
        <a:p>
          <a:endParaRPr lang="en-US"/>
        </a:p>
      </dgm:t>
    </dgm:pt>
    <dgm:pt modelId="{8B6CE5F0-C00E-8C45-BB53-0AB7B33F5254}">
      <dgm:prSet/>
      <dgm:spPr/>
      <dgm:t>
        <a:bodyPr/>
        <a:lstStyle/>
        <a:p>
          <a:pPr rtl="0"/>
          <a:r>
            <a:rPr lang="en-US" dirty="0">
              <a:solidFill>
                <a:srgbClr val="000000"/>
              </a:solidFill>
            </a:rPr>
            <a:t>School resource officer</a:t>
          </a:r>
        </a:p>
        <a:p>
          <a:pPr rtl="0"/>
          <a:r>
            <a:rPr lang="en-US" dirty="0">
              <a:solidFill>
                <a:srgbClr val="000000"/>
              </a:solidFill>
            </a:rPr>
            <a:t>(if available)</a:t>
          </a:r>
        </a:p>
      </dgm:t>
    </dgm:pt>
    <dgm:pt modelId="{FF9F9C16-48BD-F94C-959A-2496DCCB4E14}" type="parTrans" cxnId="{619001A1-88DC-D64E-9470-1C6CE26DC7AB}">
      <dgm:prSet/>
      <dgm:spPr/>
      <dgm:t>
        <a:bodyPr/>
        <a:lstStyle/>
        <a:p>
          <a:endParaRPr lang="en-US"/>
        </a:p>
      </dgm:t>
    </dgm:pt>
    <dgm:pt modelId="{E3F840D9-A67A-FA4D-915E-4C45BFCD0895}" type="sibTrans" cxnId="{619001A1-88DC-D64E-9470-1C6CE26DC7AB}">
      <dgm:prSet/>
      <dgm:spPr/>
      <dgm:t>
        <a:bodyPr/>
        <a:lstStyle/>
        <a:p>
          <a:endParaRPr lang="en-US"/>
        </a:p>
      </dgm:t>
    </dgm:pt>
    <dgm:pt modelId="{A556E36B-1766-FD48-AF68-F754027FF0FD}">
      <dgm:prSet/>
      <dgm:spPr/>
      <dgm:t>
        <a:bodyPr/>
        <a:lstStyle/>
        <a:p>
          <a:pPr rtl="0"/>
          <a:r>
            <a:rPr lang="en-US" dirty="0">
              <a:solidFill>
                <a:srgbClr val="000000"/>
              </a:solidFill>
            </a:rPr>
            <a:t>Mental health professionals </a:t>
          </a:r>
        </a:p>
      </dgm:t>
    </dgm:pt>
    <dgm:pt modelId="{6778A627-792E-9E44-9AB3-D56EC03F4F16}" type="parTrans" cxnId="{74BF1055-84C6-BE46-9C19-DE76CAD24178}">
      <dgm:prSet/>
      <dgm:spPr/>
      <dgm:t>
        <a:bodyPr/>
        <a:lstStyle/>
        <a:p>
          <a:endParaRPr lang="en-US"/>
        </a:p>
      </dgm:t>
    </dgm:pt>
    <dgm:pt modelId="{EA37E561-0A77-6646-99E2-1969601D657B}" type="sibTrans" cxnId="{74BF1055-84C6-BE46-9C19-DE76CAD24178}">
      <dgm:prSet/>
      <dgm:spPr/>
      <dgm:t>
        <a:bodyPr/>
        <a:lstStyle/>
        <a:p>
          <a:endParaRPr lang="en-US"/>
        </a:p>
      </dgm:t>
    </dgm:pt>
    <dgm:pt modelId="{2902DAEB-0047-A44F-BC1F-3FDA627A17DD}">
      <dgm:prSet/>
      <dgm:spPr/>
      <dgm:t>
        <a:bodyPr/>
        <a:lstStyle/>
        <a:p>
          <a:pPr rtl="0"/>
          <a:r>
            <a:rPr lang="en-US" dirty="0">
              <a:solidFill>
                <a:srgbClr val="000000"/>
              </a:solidFill>
            </a:rPr>
            <a:t>School psychologist to conduct assessment </a:t>
          </a:r>
        </a:p>
      </dgm:t>
    </dgm:pt>
    <dgm:pt modelId="{9A4AFCF6-B89C-C941-A1CD-F94738910193}" type="parTrans" cxnId="{EC8BE258-3A15-2844-A4A3-706064B2CBB7}">
      <dgm:prSet/>
      <dgm:spPr/>
      <dgm:t>
        <a:bodyPr/>
        <a:lstStyle/>
        <a:p>
          <a:endParaRPr lang="en-US"/>
        </a:p>
      </dgm:t>
    </dgm:pt>
    <dgm:pt modelId="{90569D39-326F-9D4F-95B8-6778AD6C6159}" type="sibTrans" cxnId="{EC8BE258-3A15-2844-A4A3-706064B2CBB7}">
      <dgm:prSet/>
      <dgm:spPr/>
      <dgm:t>
        <a:bodyPr/>
        <a:lstStyle/>
        <a:p>
          <a:endParaRPr lang="en-US"/>
        </a:p>
      </dgm:t>
    </dgm:pt>
    <dgm:pt modelId="{C3E04706-F98E-6345-B119-4B7E729320E2}">
      <dgm:prSet/>
      <dgm:spPr/>
      <dgm:t>
        <a:bodyPr/>
        <a:lstStyle/>
        <a:p>
          <a:pPr rtl="0"/>
          <a:r>
            <a:rPr lang="en-US" dirty="0">
              <a:solidFill>
                <a:srgbClr val="000000"/>
              </a:solidFill>
            </a:rPr>
            <a:t>School counselor or social worker to do follow-up intervention </a:t>
          </a:r>
        </a:p>
      </dgm:t>
    </dgm:pt>
    <dgm:pt modelId="{E42AC8A8-5D13-234C-9FE9-5CAEC588A24F}" type="parTrans" cxnId="{BDA37962-D75A-D945-AD3F-17B4BD8FA9DE}">
      <dgm:prSet/>
      <dgm:spPr/>
      <dgm:t>
        <a:bodyPr/>
        <a:lstStyle/>
        <a:p>
          <a:endParaRPr lang="en-US"/>
        </a:p>
      </dgm:t>
    </dgm:pt>
    <dgm:pt modelId="{80CD0AE0-996B-4345-B1BB-4927E339FF8D}" type="sibTrans" cxnId="{BDA37962-D75A-D945-AD3F-17B4BD8FA9DE}">
      <dgm:prSet/>
      <dgm:spPr/>
      <dgm:t>
        <a:bodyPr/>
        <a:lstStyle/>
        <a:p>
          <a:endParaRPr lang="en-US"/>
        </a:p>
      </dgm:t>
    </dgm:pt>
    <dgm:pt modelId="{0EDF5F53-9334-0D45-9FE1-4C2FD9E1AD4A}" type="pres">
      <dgm:prSet presAssocID="{82CCCDB7-FC40-7748-913E-55217751CB83}" presName="hierChild1" presStyleCnt="0">
        <dgm:presLayoutVars>
          <dgm:orgChart val="1"/>
          <dgm:chPref val="1"/>
          <dgm:dir/>
          <dgm:animOne val="branch"/>
          <dgm:animLvl val="lvl"/>
          <dgm:resizeHandles/>
        </dgm:presLayoutVars>
      </dgm:prSet>
      <dgm:spPr/>
    </dgm:pt>
    <dgm:pt modelId="{40674722-63BF-6542-9CB9-A5D17CE98EA0}" type="pres">
      <dgm:prSet presAssocID="{41D618C7-1867-E941-A986-26B8B220E202}" presName="hierRoot1" presStyleCnt="0">
        <dgm:presLayoutVars>
          <dgm:hierBranch val="init"/>
        </dgm:presLayoutVars>
      </dgm:prSet>
      <dgm:spPr/>
    </dgm:pt>
    <dgm:pt modelId="{12E091DE-5DA5-8A47-AE3C-FFD541C203AA}" type="pres">
      <dgm:prSet presAssocID="{41D618C7-1867-E941-A986-26B8B220E202}" presName="rootComposite1" presStyleCnt="0"/>
      <dgm:spPr/>
    </dgm:pt>
    <dgm:pt modelId="{CA6CB7AF-7EEA-2E40-A15E-496A2BA96597}" type="pres">
      <dgm:prSet presAssocID="{41D618C7-1867-E941-A986-26B8B220E202}" presName="rootText1" presStyleLbl="node0" presStyleIdx="0" presStyleCnt="3">
        <dgm:presLayoutVars>
          <dgm:chPref val="3"/>
        </dgm:presLayoutVars>
      </dgm:prSet>
      <dgm:spPr/>
    </dgm:pt>
    <dgm:pt modelId="{03808746-EC6F-6042-9DAC-70611172D396}" type="pres">
      <dgm:prSet presAssocID="{41D618C7-1867-E941-A986-26B8B220E202}" presName="rootConnector1" presStyleLbl="node1" presStyleIdx="0" presStyleCnt="0"/>
      <dgm:spPr/>
    </dgm:pt>
    <dgm:pt modelId="{7098C2CB-43BD-584C-8C9B-A08EADD00D4A}" type="pres">
      <dgm:prSet presAssocID="{41D618C7-1867-E941-A986-26B8B220E202}" presName="hierChild2" presStyleCnt="0"/>
      <dgm:spPr/>
    </dgm:pt>
    <dgm:pt modelId="{15874FDF-7201-4E4C-9278-81EC5D8D2F02}" type="pres">
      <dgm:prSet presAssocID="{41D618C7-1867-E941-A986-26B8B220E202}" presName="hierChild3" presStyleCnt="0"/>
      <dgm:spPr/>
    </dgm:pt>
    <dgm:pt modelId="{F485B4D0-732B-2646-9862-8C752076C92C}" type="pres">
      <dgm:prSet presAssocID="{8B6CE5F0-C00E-8C45-BB53-0AB7B33F5254}" presName="hierRoot1" presStyleCnt="0">
        <dgm:presLayoutVars>
          <dgm:hierBranch val="init"/>
        </dgm:presLayoutVars>
      </dgm:prSet>
      <dgm:spPr/>
    </dgm:pt>
    <dgm:pt modelId="{B570E26E-D998-2048-90AA-85ACA6A86A62}" type="pres">
      <dgm:prSet presAssocID="{8B6CE5F0-C00E-8C45-BB53-0AB7B33F5254}" presName="rootComposite1" presStyleCnt="0"/>
      <dgm:spPr/>
    </dgm:pt>
    <dgm:pt modelId="{DA165E0C-A322-8144-86D3-C53EEA0F2BE8}" type="pres">
      <dgm:prSet presAssocID="{8B6CE5F0-C00E-8C45-BB53-0AB7B33F5254}" presName="rootText1" presStyleLbl="node0" presStyleIdx="1" presStyleCnt="3">
        <dgm:presLayoutVars>
          <dgm:chPref val="3"/>
        </dgm:presLayoutVars>
      </dgm:prSet>
      <dgm:spPr/>
    </dgm:pt>
    <dgm:pt modelId="{A24F5591-9455-B24E-A472-2313A358AAE2}" type="pres">
      <dgm:prSet presAssocID="{8B6CE5F0-C00E-8C45-BB53-0AB7B33F5254}" presName="rootConnector1" presStyleLbl="node1" presStyleIdx="0" presStyleCnt="0"/>
      <dgm:spPr/>
    </dgm:pt>
    <dgm:pt modelId="{2A18A670-68E5-E44E-9DD9-C94F1B0B84B4}" type="pres">
      <dgm:prSet presAssocID="{8B6CE5F0-C00E-8C45-BB53-0AB7B33F5254}" presName="hierChild2" presStyleCnt="0"/>
      <dgm:spPr/>
    </dgm:pt>
    <dgm:pt modelId="{727B56AB-B385-4746-9C70-725A7A036A8C}" type="pres">
      <dgm:prSet presAssocID="{8B6CE5F0-C00E-8C45-BB53-0AB7B33F5254}" presName="hierChild3" presStyleCnt="0"/>
      <dgm:spPr/>
    </dgm:pt>
    <dgm:pt modelId="{9AED96DE-0756-D145-A37C-30B2D8B23B34}" type="pres">
      <dgm:prSet presAssocID="{A556E36B-1766-FD48-AF68-F754027FF0FD}" presName="hierRoot1" presStyleCnt="0">
        <dgm:presLayoutVars>
          <dgm:hierBranch val="init"/>
        </dgm:presLayoutVars>
      </dgm:prSet>
      <dgm:spPr/>
    </dgm:pt>
    <dgm:pt modelId="{1C57B256-AFC9-5742-B364-A186240E57DA}" type="pres">
      <dgm:prSet presAssocID="{A556E36B-1766-FD48-AF68-F754027FF0FD}" presName="rootComposite1" presStyleCnt="0"/>
      <dgm:spPr/>
    </dgm:pt>
    <dgm:pt modelId="{9EC5031C-E88B-9D41-96FD-0206E5956299}" type="pres">
      <dgm:prSet presAssocID="{A556E36B-1766-FD48-AF68-F754027FF0FD}" presName="rootText1" presStyleLbl="node0" presStyleIdx="2" presStyleCnt="3">
        <dgm:presLayoutVars>
          <dgm:chPref val="3"/>
        </dgm:presLayoutVars>
      </dgm:prSet>
      <dgm:spPr/>
    </dgm:pt>
    <dgm:pt modelId="{1C2DF88C-919B-8646-BFC6-D4A60DABA7F7}" type="pres">
      <dgm:prSet presAssocID="{A556E36B-1766-FD48-AF68-F754027FF0FD}" presName="rootConnector1" presStyleLbl="node1" presStyleIdx="0" presStyleCnt="0"/>
      <dgm:spPr/>
    </dgm:pt>
    <dgm:pt modelId="{9E0E0EC9-A24D-3743-A62E-9115645DF0EB}" type="pres">
      <dgm:prSet presAssocID="{A556E36B-1766-FD48-AF68-F754027FF0FD}" presName="hierChild2" presStyleCnt="0"/>
      <dgm:spPr/>
    </dgm:pt>
    <dgm:pt modelId="{C80F8BD7-A43B-5E49-8D75-2D44F36B6686}" type="pres">
      <dgm:prSet presAssocID="{9A4AFCF6-B89C-C941-A1CD-F94738910193}" presName="Name64" presStyleLbl="parChTrans1D2" presStyleIdx="0" presStyleCnt="2"/>
      <dgm:spPr/>
    </dgm:pt>
    <dgm:pt modelId="{4521D6E5-7D67-1D4A-A79F-49B89ABDD68F}" type="pres">
      <dgm:prSet presAssocID="{2902DAEB-0047-A44F-BC1F-3FDA627A17DD}" presName="hierRoot2" presStyleCnt="0">
        <dgm:presLayoutVars>
          <dgm:hierBranch val="init"/>
        </dgm:presLayoutVars>
      </dgm:prSet>
      <dgm:spPr/>
    </dgm:pt>
    <dgm:pt modelId="{1B332B05-6E98-8E43-BB27-A6A55828C76A}" type="pres">
      <dgm:prSet presAssocID="{2902DAEB-0047-A44F-BC1F-3FDA627A17DD}" presName="rootComposite" presStyleCnt="0"/>
      <dgm:spPr/>
    </dgm:pt>
    <dgm:pt modelId="{CD590B93-59E8-A94A-B1E4-32D9397502FD}" type="pres">
      <dgm:prSet presAssocID="{2902DAEB-0047-A44F-BC1F-3FDA627A17DD}" presName="rootText" presStyleLbl="node2" presStyleIdx="0" presStyleCnt="2">
        <dgm:presLayoutVars>
          <dgm:chPref val="3"/>
        </dgm:presLayoutVars>
      </dgm:prSet>
      <dgm:spPr/>
    </dgm:pt>
    <dgm:pt modelId="{8CC6220B-4BD7-A142-9205-E3AFE66D6076}" type="pres">
      <dgm:prSet presAssocID="{2902DAEB-0047-A44F-BC1F-3FDA627A17DD}" presName="rootConnector" presStyleLbl="node2" presStyleIdx="0" presStyleCnt="2"/>
      <dgm:spPr/>
    </dgm:pt>
    <dgm:pt modelId="{97072036-96A1-784C-B61C-2A7C8686AA11}" type="pres">
      <dgm:prSet presAssocID="{2902DAEB-0047-A44F-BC1F-3FDA627A17DD}" presName="hierChild4" presStyleCnt="0"/>
      <dgm:spPr/>
    </dgm:pt>
    <dgm:pt modelId="{CBBBFAAB-6C73-484F-A880-F19EF8304051}" type="pres">
      <dgm:prSet presAssocID="{2902DAEB-0047-A44F-BC1F-3FDA627A17DD}" presName="hierChild5" presStyleCnt="0"/>
      <dgm:spPr/>
    </dgm:pt>
    <dgm:pt modelId="{7EED1C15-20C4-954D-8689-C7940BA23AF7}" type="pres">
      <dgm:prSet presAssocID="{E42AC8A8-5D13-234C-9FE9-5CAEC588A24F}" presName="Name64" presStyleLbl="parChTrans1D2" presStyleIdx="1" presStyleCnt="2"/>
      <dgm:spPr/>
    </dgm:pt>
    <dgm:pt modelId="{33C6D160-5501-124F-B22A-3D729B8983E3}" type="pres">
      <dgm:prSet presAssocID="{C3E04706-F98E-6345-B119-4B7E729320E2}" presName="hierRoot2" presStyleCnt="0">
        <dgm:presLayoutVars>
          <dgm:hierBranch val="init"/>
        </dgm:presLayoutVars>
      </dgm:prSet>
      <dgm:spPr/>
    </dgm:pt>
    <dgm:pt modelId="{1475540E-EA73-B54E-978D-200E95B199B3}" type="pres">
      <dgm:prSet presAssocID="{C3E04706-F98E-6345-B119-4B7E729320E2}" presName="rootComposite" presStyleCnt="0"/>
      <dgm:spPr/>
    </dgm:pt>
    <dgm:pt modelId="{C95DB0D1-B3F6-184B-85AB-D3F089C0E887}" type="pres">
      <dgm:prSet presAssocID="{C3E04706-F98E-6345-B119-4B7E729320E2}" presName="rootText" presStyleLbl="node2" presStyleIdx="1" presStyleCnt="2">
        <dgm:presLayoutVars>
          <dgm:chPref val="3"/>
        </dgm:presLayoutVars>
      </dgm:prSet>
      <dgm:spPr/>
    </dgm:pt>
    <dgm:pt modelId="{A656B973-B25C-4E4E-A800-E070B9C486E7}" type="pres">
      <dgm:prSet presAssocID="{C3E04706-F98E-6345-B119-4B7E729320E2}" presName="rootConnector" presStyleLbl="node2" presStyleIdx="1" presStyleCnt="2"/>
      <dgm:spPr/>
    </dgm:pt>
    <dgm:pt modelId="{83C1D0ED-E9DC-8744-9A37-F32FA9A1CA9B}" type="pres">
      <dgm:prSet presAssocID="{C3E04706-F98E-6345-B119-4B7E729320E2}" presName="hierChild4" presStyleCnt="0"/>
      <dgm:spPr/>
    </dgm:pt>
    <dgm:pt modelId="{80B16AC7-12F8-8C40-9C89-E3FBD2121CD8}" type="pres">
      <dgm:prSet presAssocID="{C3E04706-F98E-6345-B119-4B7E729320E2}" presName="hierChild5" presStyleCnt="0"/>
      <dgm:spPr/>
    </dgm:pt>
    <dgm:pt modelId="{9E5F4FEA-778F-7B4D-BAE3-C4E9C1550C0D}" type="pres">
      <dgm:prSet presAssocID="{A556E36B-1766-FD48-AF68-F754027FF0FD}" presName="hierChild3" presStyleCnt="0"/>
      <dgm:spPr/>
    </dgm:pt>
  </dgm:ptLst>
  <dgm:cxnLst>
    <dgm:cxn modelId="{C01F9717-CB7D-664B-A3F1-9CC3F83C66D8}" type="presOf" srcId="{C3E04706-F98E-6345-B119-4B7E729320E2}" destId="{A656B973-B25C-4E4E-A800-E070B9C486E7}" srcOrd="1" destOrd="0" presId="urn:microsoft.com/office/officeart/2009/3/layout/HorizontalOrganizationChart"/>
    <dgm:cxn modelId="{F1518F34-ABE2-EA43-BE39-AF7BCB2AB305}" type="presOf" srcId="{8B6CE5F0-C00E-8C45-BB53-0AB7B33F5254}" destId="{A24F5591-9455-B24E-A472-2313A358AAE2}" srcOrd="1" destOrd="0" presId="urn:microsoft.com/office/officeart/2009/3/layout/HorizontalOrganizationChart"/>
    <dgm:cxn modelId="{485FFF40-C047-7F4D-81AC-F13269C9DB2D}" type="presOf" srcId="{C3E04706-F98E-6345-B119-4B7E729320E2}" destId="{C95DB0D1-B3F6-184B-85AB-D3F089C0E887}" srcOrd="0" destOrd="0" presId="urn:microsoft.com/office/officeart/2009/3/layout/HorizontalOrganizationChart"/>
    <dgm:cxn modelId="{BDA37962-D75A-D945-AD3F-17B4BD8FA9DE}" srcId="{A556E36B-1766-FD48-AF68-F754027FF0FD}" destId="{C3E04706-F98E-6345-B119-4B7E729320E2}" srcOrd="1" destOrd="0" parTransId="{E42AC8A8-5D13-234C-9FE9-5CAEC588A24F}" sibTransId="{80CD0AE0-996B-4345-B1BB-4927E339FF8D}"/>
    <dgm:cxn modelId="{D1C7796A-B8F6-144E-89A3-1EA83F6CCAEF}" type="presOf" srcId="{E42AC8A8-5D13-234C-9FE9-5CAEC588A24F}" destId="{7EED1C15-20C4-954D-8689-C7940BA23AF7}" srcOrd="0" destOrd="0" presId="urn:microsoft.com/office/officeart/2009/3/layout/HorizontalOrganizationChart"/>
    <dgm:cxn modelId="{277EE16C-FB81-F941-8BC2-3DDF187559FA}" type="presOf" srcId="{A556E36B-1766-FD48-AF68-F754027FF0FD}" destId="{1C2DF88C-919B-8646-BFC6-D4A60DABA7F7}" srcOrd="1" destOrd="0" presId="urn:microsoft.com/office/officeart/2009/3/layout/HorizontalOrganizationChart"/>
    <dgm:cxn modelId="{02B2276E-6CA0-0C45-8450-7178C0994E79}" type="presOf" srcId="{41D618C7-1867-E941-A986-26B8B220E202}" destId="{03808746-EC6F-6042-9DAC-70611172D396}" srcOrd="1" destOrd="0" presId="urn:microsoft.com/office/officeart/2009/3/layout/HorizontalOrganizationChart"/>
    <dgm:cxn modelId="{74BF1055-84C6-BE46-9C19-DE76CAD24178}" srcId="{82CCCDB7-FC40-7748-913E-55217751CB83}" destId="{A556E36B-1766-FD48-AF68-F754027FF0FD}" srcOrd="2" destOrd="0" parTransId="{6778A627-792E-9E44-9AB3-D56EC03F4F16}" sibTransId="{EA37E561-0A77-6646-99E2-1969601D657B}"/>
    <dgm:cxn modelId="{EC8BE258-3A15-2844-A4A3-706064B2CBB7}" srcId="{A556E36B-1766-FD48-AF68-F754027FF0FD}" destId="{2902DAEB-0047-A44F-BC1F-3FDA627A17DD}" srcOrd="0" destOrd="0" parTransId="{9A4AFCF6-B89C-C941-A1CD-F94738910193}" sibTransId="{90569D39-326F-9D4F-95B8-6778AD6C6159}"/>
    <dgm:cxn modelId="{619001A1-88DC-D64E-9470-1C6CE26DC7AB}" srcId="{82CCCDB7-FC40-7748-913E-55217751CB83}" destId="{8B6CE5F0-C00E-8C45-BB53-0AB7B33F5254}" srcOrd="1" destOrd="0" parTransId="{FF9F9C16-48BD-F94C-959A-2496DCCB4E14}" sibTransId="{E3F840D9-A67A-FA4D-915E-4C45BFCD0895}"/>
    <dgm:cxn modelId="{424DB5A7-4185-424B-9C08-0E9C4DBD4F79}" type="presOf" srcId="{82CCCDB7-FC40-7748-913E-55217751CB83}" destId="{0EDF5F53-9334-0D45-9FE1-4C2FD9E1AD4A}" srcOrd="0" destOrd="0" presId="urn:microsoft.com/office/officeart/2009/3/layout/HorizontalOrganizationChart"/>
    <dgm:cxn modelId="{049A5DB5-9E4A-7247-8FD7-1E37B4660CE3}" srcId="{82CCCDB7-FC40-7748-913E-55217751CB83}" destId="{41D618C7-1867-E941-A986-26B8B220E202}" srcOrd="0" destOrd="0" parTransId="{F5E90D35-4404-9348-BE1A-E334DCAA0A62}" sibTransId="{EBF051DC-4A25-C845-B9BF-EDEC124BABE9}"/>
    <dgm:cxn modelId="{CBEC0EC0-F287-8F42-9FEF-C2C71AC456F9}" type="presOf" srcId="{9A4AFCF6-B89C-C941-A1CD-F94738910193}" destId="{C80F8BD7-A43B-5E49-8D75-2D44F36B6686}" srcOrd="0" destOrd="0" presId="urn:microsoft.com/office/officeart/2009/3/layout/HorizontalOrganizationChart"/>
    <dgm:cxn modelId="{102546C1-38D1-C24D-86CC-94C85F229ACF}" type="presOf" srcId="{2902DAEB-0047-A44F-BC1F-3FDA627A17DD}" destId="{8CC6220B-4BD7-A142-9205-E3AFE66D6076}" srcOrd="1" destOrd="0" presId="urn:microsoft.com/office/officeart/2009/3/layout/HorizontalOrganizationChart"/>
    <dgm:cxn modelId="{AC98D5D1-1AE7-3745-BCDD-3C62A1956AE9}" type="presOf" srcId="{8B6CE5F0-C00E-8C45-BB53-0AB7B33F5254}" destId="{DA165E0C-A322-8144-86D3-C53EEA0F2BE8}" srcOrd="0" destOrd="0" presId="urn:microsoft.com/office/officeart/2009/3/layout/HorizontalOrganizationChart"/>
    <dgm:cxn modelId="{BF284AD3-9B92-964A-92CE-BB3AF98DD47E}" type="presOf" srcId="{A556E36B-1766-FD48-AF68-F754027FF0FD}" destId="{9EC5031C-E88B-9D41-96FD-0206E5956299}" srcOrd="0" destOrd="0" presId="urn:microsoft.com/office/officeart/2009/3/layout/HorizontalOrganizationChart"/>
    <dgm:cxn modelId="{523068E7-8E9D-624F-9072-123E843D948D}" type="presOf" srcId="{2902DAEB-0047-A44F-BC1F-3FDA627A17DD}" destId="{CD590B93-59E8-A94A-B1E4-32D9397502FD}" srcOrd="0" destOrd="0" presId="urn:microsoft.com/office/officeart/2009/3/layout/HorizontalOrganizationChart"/>
    <dgm:cxn modelId="{8F5D1BF5-F9F0-FE45-86EC-604EA0DF2808}" type="presOf" srcId="{41D618C7-1867-E941-A986-26B8B220E202}" destId="{CA6CB7AF-7EEA-2E40-A15E-496A2BA96597}" srcOrd="0" destOrd="0" presId="urn:microsoft.com/office/officeart/2009/3/layout/HorizontalOrganizationChart"/>
    <dgm:cxn modelId="{840D4F96-C3D8-C34B-ABB5-50274F0E0FA9}" type="presParOf" srcId="{0EDF5F53-9334-0D45-9FE1-4C2FD9E1AD4A}" destId="{40674722-63BF-6542-9CB9-A5D17CE98EA0}" srcOrd="0" destOrd="0" presId="urn:microsoft.com/office/officeart/2009/3/layout/HorizontalOrganizationChart"/>
    <dgm:cxn modelId="{2269C50E-48E4-7C47-BBB1-73FB7D215ACA}" type="presParOf" srcId="{40674722-63BF-6542-9CB9-A5D17CE98EA0}" destId="{12E091DE-5DA5-8A47-AE3C-FFD541C203AA}" srcOrd="0" destOrd="0" presId="urn:microsoft.com/office/officeart/2009/3/layout/HorizontalOrganizationChart"/>
    <dgm:cxn modelId="{1815703F-5FCC-1043-9AE5-FE1177FB4622}" type="presParOf" srcId="{12E091DE-5DA5-8A47-AE3C-FFD541C203AA}" destId="{CA6CB7AF-7EEA-2E40-A15E-496A2BA96597}" srcOrd="0" destOrd="0" presId="urn:microsoft.com/office/officeart/2009/3/layout/HorizontalOrganizationChart"/>
    <dgm:cxn modelId="{4084A1AA-71DA-CF44-8F7D-17F6FA50623D}" type="presParOf" srcId="{12E091DE-5DA5-8A47-AE3C-FFD541C203AA}" destId="{03808746-EC6F-6042-9DAC-70611172D396}" srcOrd="1" destOrd="0" presId="urn:microsoft.com/office/officeart/2009/3/layout/HorizontalOrganizationChart"/>
    <dgm:cxn modelId="{C63F2580-5B79-0D4E-A6DB-C42B27FCD41B}" type="presParOf" srcId="{40674722-63BF-6542-9CB9-A5D17CE98EA0}" destId="{7098C2CB-43BD-584C-8C9B-A08EADD00D4A}" srcOrd="1" destOrd="0" presId="urn:microsoft.com/office/officeart/2009/3/layout/HorizontalOrganizationChart"/>
    <dgm:cxn modelId="{3D56B554-8917-9149-B4B1-DA459616198A}" type="presParOf" srcId="{40674722-63BF-6542-9CB9-A5D17CE98EA0}" destId="{15874FDF-7201-4E4C-9278-81EC5D8D2F02}" srcOrd="2" destOrd="0" presId="urn:microsoft.com/office/officeart/2009/3/layout/HorizontalOrganizationChart"/>
    <dgm:cxn modelId="{0A155849-6B22-6B44-A320-49E1B912A442}" type="presParOf" srcId="{0EDF5F53-9334-0D45-9FE1-4C2FD9E1AD4A}" destId="{F485B4D0-732B-2646-9862-8C752076C92C}" srcOrd="1" destOrd="0" presId="urn:microsoft.com/office/officeart/2009/3/layout/HorizontalOrganizationChart"/>
    <dgm:cxn modelId="{7BAA528F-5225-A741-9ECB-1782E2D1CC52}" type="presParOf" srcId="{F485B4D0-732B-2646-9862-8C752076C92C}" destId="{B570E26E-D998-2048-90AA-85ACA6A86A62}" srcOrd="0" destOrd="0" presId="urn:microsoft.com/office/officeart/2009/3/layout/HorizontalOrganizationChart"/>
    <dgm:cxn modelId="{65274D3B-9394-7C4B-95C0-4735751CC5DD}" type="presParOf" srcId="{B570E26E-D998-2048-90AA-85ACA6A86A62}" destId="{DA165E0C-A322-8144-86D3-C53EEA0F2BE8}" srcOrd="0" destOrd="0" presId="urn:microsoft.com/office/officeart/2009/3/layout/HorizontalOrganizationChart"/>
    <dgm:cxn modelId="{68C5B4FC-C5FF-9048-890D-6F4C3AC06105}" type="presParOf" srcId="{B570E26E-D998-2048-90AA-85ACA6A86A62}" destId="{A24F5591-9455-B24E-A472-2313A358AAE2}" srcOrd="1" destOrd="0" presId="urn:microsoft.com/office/officeart/2009/3/layout/HorizontalOrganizationChart"/>
    <dgm:cxn modelId="{93DB2C7B-A8D8-F946-B135-F357CBAA7AF4}" type="presParOf" srcId="{F485B4D0-732B-2646-9862-8C752076C92C}" destId="{2A18A670-68E5-E44E-9DD9-C94F1B0B84B4}" srcOrd="1" destOrd="0" presId="urn:microsoft.com/office/officeart/2009/3/layout/HorizontalOrganizationChart"/>
    <dgm:cxn modelId="{D1C32E38-BCB2-394B-9E3E-0433CA6C2E85}" type="presParOf" srcId="{F485B4D0-732B-2646-9862-8C752076C92C}" destId="{727B56AB-B385-4746-9C70-725A7A036A8C}" srcOrd="2" destOrd="0" presId="urn:microsoft.com/office/officeart/2009/3/layout/HorizontalOrganizationChart"/>
    <dgm:cxn modelId="{34874C1F-D9DC-2141-9840-F515C198A12D}" type="presParOf" srcId="{0EDF5F53-9334-0D45-9FE1-4C2FD9E1AD4A}" destId="{9AED96DE-0756-D145-A37C-30B2D8B23B34}" srcOrd="2" destOrd="0" presId="urn:microsoft.com/office/officeart/2009/3/layout/HorizontalOrganizationChart"/>
    <dgm:cxn modelId="{2DD52595-DC82-DA47-A86C-C6AFC5B3622A}" type="presParOf" srcId="{9AED96DE-0756-D145-A37C-30B2D8B23B34}" destId="{1C57B256-AFC9-5742-B364-A186240E57DA}" srcOrd="0" destOrd="0" presId="urn:microsoft.com/office/officeart/2009/3/layout/HorizontalOrganizationChart"/>
    <dgm:cxn modelId="{321C60BF-4F04-BE4A-AD59-A6E0D03BE165}" type="presParOf" srcId="{1C57B256-AFC9-5742-B364-A186240E57DA}" destId="{9EC5031C-E88B-9D41-96FD-0206E5956299}" srcOrd="0" destOrd="0" presId="urn:microsoft.com/office/officeart/2009/3/layout/HorizontalOrganizationChart"/>
    <dgm:cxn modelId="{1ED023AC-703A-664D-9AC5-294F979FC07E}" type="presParOf" srcId="{1C57B256-AFC9-5742-B364-A186240E57DA}" destId="{1C2DF88C-919B-8646-BFC6-D4A60DABA7F7}" srcOrd="1" destOrd="0" presId="urn:microsoft.com/office/officeart/2009/3/layout/HorizontalOrganizationChart"/>
    <dgm:cxn modelId="{B41C8456-995A-8544-8CCC-8EA8E799EB60}" type="presParOf" srcId="{9AED96DE-0756-D145-A37C-30B2D8B23B34}" destId="{9E0E0EC9-A24D-3743-A62E-9115645DF0EB}" srcOrd="1" destOrd="0" presId="urn:microsoft.com/office/officeart/2009/3/layout/HorizontalOrganizationChart"/>
    <dgm:cxn modelId="{481BDC9D-6CE7-5248-914B-588D3BA141A3}" type="presParOf" srcId="{9E0E0EC9-A24D-3743-A62E-9115645DF0EB}" destId="{C80F8BD7-A43B-5E49-8D75-2D44F36B6686}" srcOrd="0" destOrd="0" presId="urn:microsoft.com/office/officeart/2009/3/layout/HorizontalOrganizationChart"/>
    <dgm:cxn modelId="{B6D3BDE1-6C7C-F643-9B0D-48DF921A489B}" type="presParOf" srcId="{9E0E0EC9-A24D-3743-A62E-9115645DF0EB}" destId="{4521D6E5-7D67-1D4A-A79F-49B89ABDD68F}" srcOrd="1" destOrd="0" presId="urn:microsoft.com/office/officeart/2009/3/layout/HorizontalOrganizationChart"/>
    <dgm:cxn modelId="{92129D62-1805-2246-903B-DFA8D5EB1055}" type="presParOf" srcId="{4521D6E5-7D67-1D4A-A79F-49B89ABDD68F}" destId="{1B332B05-6E98-8E43-BB27-A6A55828C76A}" srcOrd="0" destOrd="0" presId="urn:microsoft.com/office/officeart/2009/3/layout/HorizontalOrganizationChart"/>
    <dgm:cxn modelId="{C67A89DB-5C99-DD4B-9920-E84C8F503A84}" type="presParOf" srcId="{1B332B05-6E98-8E43-BB27-A6A55828C76A}" destId="{CD590B93-59E8-A94A-B1E4-32D9397502FD}" srcOrd="0" destOrd="0" presId="urn:microsoft.com/office/officeart/2009/3/layout/HorizontalOrganizationChart"/>
    <dgm:cxn modelId="{FD35F390-E2D3-3B47-A07F-B7DBDC614BDA}" type="presParOf" srcId="{1B332B05-6E98-8E43-BB27-A6A55828C76A}" destId="{8CC6220B-4BD7-A142-9205-E3AFE66D6076}" srcOrd="1" destOrd="0" presId="urn:microsoft.com/office/officeart/2009/3/layout/HorizontalOrganizationChart"/>
    <dgm:cxn modelId="{1B0D8BE0-218F-8E4A-9139-DFC1184CE6A7}" type="presParOf" srcId="{4521D6E5-7D67-1D4A-A79F-49B89ABDD68F}" destId="{97072036-96A1-784C-B61C-2A7C8686AA11}" srcOrd="1" destOrd="0" presId="urn:microsoft.com/office/officeart/2009/3/layout/HorizontalOrganizationChart"/>
    <dgm:cxn modelId="{9922C276-7856-B846-B9E4-92B44F966D9F}" type="presParOf" srcId="{4521D6E5-7D67-1D4A-A79F-49B89ABDD68F}" destId="{CBBBFAAB-6C73-484F-A880-F19EF8304051}" srcOrd="2" destOrd="0" presId="urn:microsoft.com/office/officeart/2009/3/layout/HorizontalOrganizationChart"/>
    <dgm:cxn modelId="{4F2B00C2-1D69-5044-9E66-8DCC211C7D2D}" type="presParOf" srcId="{9E0E0EC9-A24D-3743-A62E-9115645DF0EB}" destId="{7EED1C15-20C4-954D-8689-C7940BA23AF7}" srcOrd="2" destOrd="0" presId="urn:microsoft.com/office/officeart/2009/3/layout/HorizontalOrganizationChart"/>
    <dgm:cxn modelId="{ED28FDB7-BED3-CD4B-AFD7-F2FC5914D8EB}" type="presParOf" srcId="{9E0E0EC9-A24D-3743-A62E-9115645DF0EB}" destId="{33C6D160-5501-124F-B22A-3D729B8983E3}" srcOrd="3" destOrd="0" presId="urn:microsoft.com/office/officeart/2009/3/layout/HorizontalOrganizationChart"/>
    <dgm:cxn modelId="{47C675A8-E636-3F45-B849-726F82BFA9E6}" type="presParOf" srcId="{33C6D160-5501-124F-B22A-3D729B8983E3}" destId="{1475540E-EA73-B54E-978D-200E95B199B3}" srcOrd="0" destOrd="0" presId="urn:microsoft.com/office/officeart/2009/3/layout/HorizontalOrganizationChart"/>
    <dgm:cxn modelId="{B8BA04BD-D3E0-E845-A22E-925B1B65BECE}" type="presParOf" srcId="{1475540E-EA73-B54E-978D-200E95B199B3}" destId="{C95DB0D1-B3F6-184B-85AB-D3F089C0E887}" srcOrd="0" destOrd="0" presId="urn:microsoft.com/office/officeart/2009/3/layout/HorizontalOrganizationChart"/>
    <dgm:cxn modelId="{38497601-4DDF-9743-ACA2-9D571C9A4BD7}" type="presParOf" srcId="{1475540E-EA73-B54E-978D-200E95B199B3}" destId="{A656B973-B25C-4E4E-A800-E070B9C486E7}" srcOrd="1" destOrd="0" presId="urn:microsoft.com/office/officeart/2009/3/layout/HorizontalOrganizationChart"/>
    <dgm:cxn modelId="{71CDD4B9-FE23-C64D-97CA-1C8DA793CB31}" type="presParOf" srcId="{33C6D160-5501-124F-B22A-3D729B8983E3}" destId="{83C1D0ED-E9DC-8744-9A37-F32FA9A1CA9B}" srcOrd="1" destOrd="0" presId="urn:microsoft.com/office/officeart/2009/3/layout/HorizontalOrganizationChart"/>
    <dgm:cxn modelId="{1714E258-5993-3C44-9D44-6FB2A172CC96}" type="presParOf" srcId="{33C6D160-5501-124F-B22A-3D729B8983E3}" destId="{80B16AC7-12F8-8C40-9C89-E3FBD2121CD8}" srcOrd="2" destOrd="0" presId="urn:microsoft.com/office/officeart/2009/3/layout/HorizontalOrganizationChart"/>
    <dgm:cxn modelId="{A97310EF-1995-9F46-BEDA-A0123C56E41B}" type="presParOf" srcId="{9AED96DE-0756-D145-A37C-30B2D8B23B34}" destId="{9E5F4FEA-778F-7B4D-BAE3-C4E9C1550C0D}"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2CFB2D-85C6-CE4C-86CA-33DB3BF8408D}" type="doc">
      <dgm:prSet loTypeId="urn:microsoft.com/office/officeart/2008/layout/VerticalAccentList" loCatId="" qsTypeId="urn:microsoft.com/office/officeart/2005/8/quickstyle/simple4" qsCatId="simple" csTypeId="urn:microsoft.com/office/officeart/2005/8/colors/accent1_2" csCatId="accent1" phldr="1"/>
      <dgm:spPr/>
      <dgm:t>
        <a:bodyPr/>
        <a:lstStyle/>
        <a:p>
          <a:endParaRPr lang="en-US"/>
        </a:p>
      </dgm:t>
    </dgm:pt>
    <dgm:pt modelId="{A2F45C98-2CDF-CD48-B3F2-D624B7200A9A}">
      <dgm:prSet/>
      <dgm:spPr/>
      <dgm:t>
        <a:bodyPr/>
        <a:lstStyle/>
        <a:p>
          <a:pPr rtl="0"/>
          <a:r>
            <a:rPr lang="en-US" dirty="0"/>
            <a:t>Stressors  (risk factors)</a:t>
          </a:r>
        </a:p>
      </dgm:t>
    </dgm:pt>
    <dgm:pt modelId="{330EA1A5-9517-3842-A8D4-03F359294596}" type="parTrans" cxnId="{05546A9D-C0AE-DF44-BE2C-0D93F775B18D}">
      <dgm:prSet/>
      <dgm:spPr/>
      <dgm:t>
        <a:bodyPr/>
        <a:lstStyle/>
        <a:p>
          <a:endParaRPr lang="en-US"/>
        </a:p>
      </dgm:t>
    </dgm:pt>
    <dgm:pt modelId="{A0F16D12-4676-A343-9CF4-3B241F24AD5F}" type="sibTrans" cxnId="{05546A9D-C0AE-DF44-BE2C-0D93F775B18D}">
      <dgm:prSet/>
      <dgm:spPr/>
      <dgm:t>
        <a:bodyPr/>
        <a:lstStyle/>
        <a:p>
          <a:endParaRPr lang="en-US"/>
        </a:p>
      </dgm:t>
    </dgm:pt>
    <dgm:pt modelId="{EF5FA1E0-EDE5-564D-8595-D2FCD649A86A}">
      <dgm:prSet custT="1"/>
      <dgm:spPr/>
      <dgm:t>
        <a:bodyPr/>
        <a:lstStyle/>
        <a:p>
          <a:pPr rtl="0"/>
          <a:r>
            <a:rPr lang="en-US" sz="1800" dirty="0">
              <a:latin typeface="Wingdings"/>
              <a:ea typeface="Wingdings"/>
              <a:cs typeface="Wingdings"/>
              <a:sym typeface="Wingdings"/>
            </a:rPr>
            <a:t> </a:t>
          </a:r>
          <a:r>
            <a:rPr lang="en-US" sz="1800" dirty="0"/>
            <a:t>Significant losses and/or disappointments    </a:t>
          </a:r>
          <a:r>
            <a:rPr lang="en-US" sz="1800" dirty="0">
              <a:latin typeface="Wingdings"/>
              <a:ea typeface="Wingdings"/>
              <a:cs typeface="Wingdings"/>
              <a:sym typeface="Wingdings"/>
            </a:rPr>
            <a:t> </a:t>
          </a:r>
          <a:r>
            <a:rPr lang="en-US" sz="1800" dirty="0"/>
            <a:t>Having been bullied</a:t>
          </a:r>
        </a:p>
      </dgm:t>
    </dgm:pt>
    <dgm:pt modelId="{4C6508B9-C81B-0847-A626-626B0415F41B}" type="parTrans" cxnId="{857AB837-744B-4149-91BF-E1118224EDE9}">
      <dgm:prSet/>
      <dgm:spPr/>
      <dgm:t>
        <a:bodyPr/>
        <a:lstStyle/>
        <a:p>
          <a:endParaRPr lang="en-US"/>
        </a:p>
      </dgm:t>
    </dgm:pt>
    <dgm:pt modelId="{C327475E-99A5-7C4F-BF3E-CF61F1C8A1C1}" type="sibTrans" cxnId="{857AB837-744B-4149-91BF-E1118224EDE9}">
      <dgm:prSet/>
      <dgm:spPr/>
      <dgm:t>
        <a:bodyPr/>
        <a:lstStyle/>
        <a:p>
          <a:endParaRPr lang="en-US"/>
        </a:p>
      </dgm:t>
    </dgm:pt>
    <dgm:pt modelId="{AF497790-88CA-CA43-BAA1-366F21ADFB59}">
      <dgm:prSet/>
      <dgm:spPr/>
      <dgm:t>
        <a:bodyPr/>
        <a:lstStyle/>
        <a:p>
          <a:pPr rtl="0"/>
          <a:r>
            <a:rPr lang="en-US"/>
            <a:t>Symptoms (warning signs)</a:t>
          </a:r>
        </a:p>
      </dgm:t>
    </dgm:pt>
    <dgm:pt modelId="{4DEC4853-0BBF-3F4D-98F8-BF947816FEDD}" type="parTrans" cxnId="{9B1EE04F-0647-E146-8B1B-6DB2C412D623}">
      <dgm:prSet/>
      <dgm:spPr/>
      <dgm:t>
        <a:bodyPr/>
        <a:lstStyle/>
        <a:p>
          <a:endParaRPr lang="en-US"/>
        </a:p>
      </dgm:t>
    </dgm:pt>
    <dgm:pt modelId="{091126DD-8FF8-1C4A-8F31-F7FB25600F4C}" type="sibTrans" cxnId="{9B1EE04F-0647-E146-8B1B-6DB2C412D623}">
      <dgm:prSet/>
      <dgm:spPr/>
      <dgm:t>
        <a:bodyPr/>
        <a:lstStyle/>
        <a:p>
          <a:endParaRPr lang="en-US"/>
        </a:p>
      </dgm:t>
    </dgm:pt>
    <dgm:pt modelId="{C31E5A2E-6DBE-4D40-9BF7-0C500F349ED4}">
      <dgm:prSet custT="1"/>
      <dgm:spPr/>
      <dgm:t>
        <a:bodyPr/>
        <a:lstStyle/>
        <a:p>
          <a:pPr rtl="0"/>
          <a:r>
            <a:rPr lang="en-US" sz="1800" dirty="0">
              <a:latin typeface="Wingdings"/>
              <a:ea typeface="Wingdings"/>
              <a:cs typeface="Wingdings"/>
              <a:sym typeface="Wingdings"/>
            </a:rPr>
            <a:t> </a:t>
          </a:r>
          <a:r>
            <a:rPr lang="en-US" sz="1800" dirty="0"/>
            <a:t>Suicidal ideation and behaviors    </a:t>
          </a:r>
          <a:r>
            <a:rPr lang="en-US" sz="1800" dirty="0">
              <a:latin typeface="Wingdings"/>
              <a:ea typeface="Wingdings"/>
              <a:cs typeface="Wingdings"/>
              <a:sym typeface="Wingdings"/>
            </a:rPr>
            <a:t> </a:t>
          </a:r>
          <a:r>
            <a:rPr lang="en-US" sz="1800" dirty="0"/>
            <a:t>Gun use     </a:t>
          </a:r>
          <a:r>
            <a:rPr lang="en-US" sz="1800" dirty="0">
              <a:latin typeface="Wingdings"/>
              <a:ea typeface="Wingdings"/>
              <a:cs typeface="Wingdings"/>
              <a:sym typeface="Wingdings"/>
            </a:rPr>
            <a:t> </a:t>
          </a:r>
          <a:r>
            <a:rPr lang="en-US" sz="1800" dirty="0"/>
            <a:t>Interest in violence</a:t>
          </a:r>
        </a:p>
      </dgm:t>
    </dgm:pt>
    <dgm:pt modelId="{13C329DF-EE8B-6C41-8FA7-F3B1BB53811D}" type="parTrans" cxnId="{C87E46F9-7FEE-5449-BE7B-3745D5CC894A}">
      <dgm:prSet/>
      <dgm:spPr/>
      <dgm:t>
        <a:bodyPr/>
        <a:lstStyle/>
        <a:p>
          <a:endParaRPr lang="en-US"/>
        </a:p>
      </dgm:t>
    </dgm:pt>
    <dgm:pt modelId="{AD5D7160-7F82-9943-B481-CD0AFC6C05DE}" type="sibTrans" cxnId="{C87E46F9-7FEE-5449-BE7B-3745D5CC894A}">
      <dgm:prSet/>
      <dgm:spPr/>
      <dgm:t>
        <a:bodyPr/>
        <a:lstStyle/>
        <a:p>
          <a:endParaRPr lang="en-US"/>
        </a:p>
      </dgm:t>
    </dgm:pt>
    <dgm:pt modelId="{F9EA1122-08F8-8D4E-9B76-77E21338D58B}">
      <dgm:prSet custT="1"/>
      <dgm:spPr/>
      <dgm:t>
        <a:bodyPr/>
        <a:lstStyle/>
        <a:p>
          <a:pPr rtl="0"/>
          <a:r>
            <a:rPr lang="en-US" sz="1800" dirty="0">
              <a:latin typeface="Wingdings"/>
              <a:ea typeface="Wingdings"/>
              <a:cs typeface="Wingdings"/>
              <a:sym typeface="Wingdings"/>
            </a:rPr>
            <a:t> </a:t>
          </a:r>
          <a:r>
            <a:rPr lang="en-US" sz="1800" dirty="0"/>
            <a:t>Hopelessness and despair   </a:t>
          </a:r>
          <a:r>
            <a:rPr lang="en-US" sz="1800" dirty="0">
              <a:latin typeface="Wingdings"/>
              <a:ea typeface="Wingdings"/>
              <a:cs typeface="Wingdings"/>
              <a:sym typeface="Wingdings"/>
            </a:rPr>
            <a:t>	</a:t>
          </a:r>
          <a:r>
            <a:rPr lang="en-US" sz="1800" dirty="0"/>
            <a:t>Need for revenge</a:t>
          </a:r>
        </a:p>
      </dgm:t>
    </dgm:pt>
    <dgm:pt modelId="{22F57B40-9529-7A48-930C-34161AFDFDAF}" type="parTrans" cxnId="{5929A53C-BA60-644D-B052-98A7DBC22863}">
      <dgm:prSet/>
      <dgm:spPr/>
      <dgm:t>
        <a:bodyPr/>
        <a:lstStyle/>
        <a:p>
          <a:endParaRPr lang="en-US"/>
        </a:p>
      </dgm:t>
    </dgm:pt>
    <dgm:pt modelId="{40348ABE-863C-E848-9296-46C573C3BFE3}" type="sibTrans" cxnId="{5929A53C-BA60-644D-B052-98A7DBC22863}">
      <dgm:prSet/>
      <dgm:spPr/>
      <dgm:t>
        <a:bodyPr/>
        <a:lstStyle/>
        <a:p>
          <a:endParaRPr lang="en-US"/>
        </a:p>
      </dgm:t>
    </dgm:pt>
    <dgm:pt modelId="{38805D76-CFC4-C64B-9D24-41FA58ACD86C}">
      <dgm:prSet/>
      <dgm:spPr/>
      <dgm:t>
        <a:bodyPr/>
        <a:lstStyle/>
        <a:p>
          <a:pPr rtl="0"/>
          <a:r>
            <a:rPr lang="en-US"/>
            <a:t>These factors MAY signal that a youth has thoughts of violence</a:t>
          </a:r>
        </a:p>
      </dgm:t>
    </dgm:pt>
    <dgm:pt modelId="{D4CF481B-2E82-7F4B-8CC9-B0CEDDC349EF}" type="parTrans" cxnId="{2611216C-DC61-F14B-8E5E-78752C4594CF}">
      <dgm:prSet/>
      <dgm:spPr/>
      <dgm:t>
        <a:bodyPr/>
        <a:lstStyle/>
        <a:p>
          <a:endParaRPr lang="en-US"/>
        </a:p>
      </dgm:t>
    </dgm:pt>
    <dgm:pt modelId="{20C3C6EA-E2A4-5D4F-BB62-27A045006D81}" type="sibTrans" cxnId="{2611216C-DC61-F14B-8E5E-78752C4594CF}">
      <dgm:prSet/>
      <dgm:spPr/>
      <dgm:t>
        <a:bodyPr/>
        <a:lstStyle/>
        <a:p>
          <a:endParaRPr lang="en-US"/>
        </a:p>
      </dgm:t>
    </dgm:pt>
    <dgm:pt modelId="{73AB1B51-A6D6-A842-B83E-BED46ABAC6BB}" type="pres">
      <dgm:prSet presAssocID="{F42CFB2D-85C6-CE4C-86CA-33DB3BF8408D}" presName="Name0" presStyleCnt="0">
        <dgm:presLayoutVars>
          <dgm:chMax/>
          <dgm:chPref/>
          <dgm:dir/>
        </dgm:presLayoutVars>
      </dgm:prSet>
      <dgm:spPr/>
    </dgm:pt>
    <dgm:pt modelId="{843018BC-1BB3-A94B-BEE7-C4FE47980508}" type="pres">
      <dgm:prSet presAssocID="{A2F45C98-2CDF-CD48-B3F2-D624B7200A9A}" presName="parenttextcomposite" presStyleCnt="0"/>
      <dgm:spPr/>
    </dgm:pt>
    <dgm:pt modelId="{40B1A995-B2D0-2D4F-81DE-D8E01483A8AC}" type="pres">
      <dgm:prSet presAssocID="{A2F45C98-2CDF-CD48-B3F2-D624B7200A9A}" presName="parenttext" presStyleLbl="revTx" presStyleIdx="0" presStyleCnt="3">
        <dgm:presLayoutVars>
          <dgm:chMax/>
          <dgm:chPref val="2"/>
          <dgm:bulletEnabled val="1"/>
        </dgm:presLayoutVars>
      </dgm:prSet>
      <dgm:spPr/>
    </dgm:pt>
    <dgm:pt modelId="{A713F176-48F1-E445-AC56-A955BB44F6F2}" type="pres">
      <dgm:prSet presAssocID="{A2F45C98-2CDF-CD48-B3F2-D624B7200A9A}" presName="composite" presStyleCnt="0"/>
      <dgm:spPr/>
    </dgm:pt>
    <dgm:pt modelId="{9B45E439-BCD3-094C-8400-CE6AE3F20D63}" type="pres">
      <dgm:prSet presAssocID="{A2F45C98-2CDF-CD48-B3F2-D624B7200A9A}" presName="chevron1" presStyleLbl="alignNode1" presStyleIdx="0" presStyleCnt="21"/>
      <dgm:spPr/>
    </dgm:pt>
    <dgm:pt modelId="{9A9670CD-FCB3-3540-9621-70AD6E6D882D}" type="pres">
      <dgm:prSet presAssocID="{A2F45C98-2CDF-CD48-B3F2-D624B7200A9A}" presName="chevron2" presStyleLbl="alignNode1" presStyleIdx="1" presStyleCnt="21"/>
      <dgm:spPr/>
    </dgm:pt>
    <dgm:pt modelId="{0DB23BE9-8081-A44D-B93E-7147E55C6FAB}" type="pres">
      <dgm:prSet presAssocID="{A2F45C98-2CDF-CD48-B3F2-D624B7200A9A}" presName="chevron3" presStyleLbl="alignNode1" presStyleIdx="2" presStyleCnt="21"/>
      <dgm:spPr/>
    </dgm:pt>
    <dgm:pt modelId="{08A60426-90D0-0C43-B148-4A6E9A0DDD85}" type="pres">
      <dgm:prSet presAssocID="{A2F45C98-2CDF-CD48-B3F2-D624B7200A9A}" presName="chevron4" presStyleLbl="alignNode1" presStyleIdx="3" presStyleCnt="21"/>
      <dgm:spPr/>
    </dgm:pt>
    <dgm:pt modelId="{BF289BF3-1403-6B47-A472-2A147FBFEE23}" type="pres">
      <dgm:prSet presAssocID="{A2F45C98-2CDF-CD48-B3F2-D624B7200A9A}" presName="chevron5" presStyleLbl="alignNode1" presStyleIdx="4" presStyleCnt="21"/>
      <dgm:spPr/>
    </dgm:pt>
    <dgm:pt modelId="{D00DF9B6-D8B0-2B4E-8F9B-1F2EF4C38CCF}" type="pres">
      <dgm:prSet presAssocID="{A2F45C98-2CDF-CD48-B3F2-D624B7200A9A}" presName="chevron6" presStyleLbl="alignNode1" presStyleIdx="5" presStyleCnt="21"/>
      <dgm:spPr/>
    </dgm:pt>
    <dgm:pt modelId="{20CC9907-52B4-9C49-8666-B82D1309FD19}" type="pres">
      <dgm:prSet presAssocID="{A2F45C98-2CDF-CD48-B3F2-D624B7200A9A}" presName="chevron7" presStyleLbl="alignNode1" presStyleIdx="6" presStyleCnt="21"/>
      <dgm:spPr/>
    </dgm:pt>
    <dgm:pt modelId="{C0E04E33-BF26-5942-8C45-36F16F35B014}" type="pres">
      <dgm:prSet presAssocID="{A2F45C98-2CDF-CD48-B3F2-D624B7200A9A}" presName="childtext" presStyleLbl="solidFgAcc1" presStyleIdx="0" presStyleCnt="2" custLinFactNeighborX="-94" custLinFactNeighborY="-1062">
        <dgm:presLayoutVars>
          <dgm:chMax/>
          <dgm:chPref val="0"/>
          <dgm:bulletEnabled val="1"/>
        </dgm:presLayoutVars>
      </dgm:prSet>
      <dgm:spPr/>
    </dgm:pt>
    <dgm:pt modelId="{E09D2334-D168-9C42-840E-87DD6960E9A0}" type="pres">
      <dgm:prSet presAssocID="{A0F16D12-4676-A343-9CF4-3B241F24AD5F}" presName="sibTrans" presStyleCnt="0"/>
      <dgm:spPr/>
    </dgm:pt>
    <dgm:pt modelId="{E7B09AED-D254-244D-8B61-532E1B4B56B4}" type="pres">
      <dgm:prSet presAssocID="{AF497790-88CA-CA43-BAA1-366F21ADFB59}" presName="parenttextcomposite" presStyleCnt="0"/>
      <dgm:spPr/>
    </dgm:pt>
    <dgm:pt modelId="{CB656517-248F-C54A-8D01-82D5C8C91F7D}" type="pres">
      <dgm:prSet presAssocID="{AF497790-88CA-CA43-BAA1-366F21ADFB59}" presName="parenttext" presStyleLbl="revTx" presStyleIdx="1" presStyleCnt="3">
        <dgm:presLayoutVars>
          <dgm:chMax/>
          <dgm:chPref val="2"/>
          <dgm:bulletEnabled val="1"/>
        </dgm:presLayoutVars>
      </dgm:prSet>
      <dgm:spPr/>
    </dgm:pt>
    <dgm:pt modelId="{0E46A716-DA3D-C34D-97E6-88A3155DE9B0}" type="pres">
      <dgm:prSet presAssocID="{AF497790-88CA-CA43-BAA1-366F21ADFB59}" presName="composite" presStyleCnt="0"/>
      <dgm:spPr/>
    </dgm:pt>
    <dgm:pt modelId="{B59996B0-3D87-1E48-B819-B5372239C31D}" type="pres">
      <dgm:prSet presAssocID="{AF497790-88CA-CA43-BAA1-366F21ADFB59}" presName="chevron1" presStyleLbl="alignNode1" presStyleIdx="7" presStyleCnt="21"/>
      <dgm:spPr/>
    </dgm:pt>
    <dgm:pt modelId="{7E98452E-B050-FC4D-9C0D-A894B1438B6E}" type="pres">
      <dgm:prSet presAssocID="{AF497790-88CA-CA43-BAA1-366F21ADFB59}" presName="chevron2" presStyleLbl="alignNode1" presStyleIdx="8" presStyleCnt="21"/>
      <dgm:spPr/>
    </dgm:pt>
    <dgm:pt modelId="{6B842369-079C-0E4C-9417-77665AD6FFF2}" type="pres">
      <dgm:prSet presAssocID="{AF497790-88CA-CA43-BAA1-366F21ADFB59}" presName="chevron3" presStyleLbl="alignNode1" presStyleIdx="9" presStyleCnt="21"/>
      <dgm:spPr/>
    </dgm:pt>
    <dgm:pt modelId="{0E7AF4AD-7D44-0F4A-9EBC-3D7582C81936}" type="pres">
      <dgm:prSet presAssocID="{AF497790-88CA-CA43-BAA1-366F21ADFB59}" presName="chevron4" presStyleLbl="alignNode1" presStyleIdx="10" presStyleCnt="21"/>
      <dgm:spPr/>
    </dgm:pt>
    <dgm:pt modelId="{C796A96C-2E47-0848-B18D-B3D30C8C130C}" type="pres">
      <dgm:prSet presAssocID="{AF497790-88CA-CA43-BAA1-366F21ADFB59}" presName="chevron5" presStyleLbl="alignNode1" presStyleIdx="11" presStyleCnt="21"/>
      <dgm:spPr/>
    </dgm:pt>
    <dgm:pt modelId="{F28F14D9-8DEF-7E4A-A4C3-27855AE257F0}" type="pres">
      <dgm:prSet presAssocID="{AF497790-88CA-CA43-BAA1-366F21ADFB59}" presName="chevron6" presStyleLbl="alignNode1" presStyleIdx="12" presStyleCnt="21"/>
      <dgm:spPr/>
    </dgm:pt>
    <dgm:pt modelId="{CA5487E5-70B0-3D42-9713-B0DD9ED263B0}" type="pres">
      <dgm:prSet presAssocID="{AF497790-88CA-CA43-BAA1-366F21ADFB59}" presName="chevron7" presStyleLbl="alignNode1" presStyleIdx="13" presStyleCnt="21"/>
      <dgm:spPr/>
    </dgm:pt>
    <dgm:pt modelId="{2C4DD7E8-7B88-B440-9324-C9F62FE554AD}" type="pres">
      <dgm:prSet presAssocID="{AF497790-88CA-CA43-BAA1-366F21ADFB59}" presName="childtext" presStyleLbl="solidFgAcc1" presStyleIdx="1" presStyleCnt="2">
        <dgm:presLayoutVars>
          <dgm:chMax/>
          <dgm:chPref val="0"/>
          <dgm:bulletEnabled val="1"/>
        </dgm:presLayoutVars>
      </dgm:prSet>
      <dgm:spPr/>
    </dgm:pt>
    <dgm:pt modelId="{53D3FB1C-5165-9842-87DE-5774328556A4}" type="pres">
      <dgm:prSet presAssocID="{091126DD-8FF8-1C4A-8F31-F7FB25600F4C}" presName="sibTrans" presStyleCnt="0"/>
      <dgm:spPr/>
    </dgm:pt>
    <dgm:pt modelId="{95CD0E8F-F528-1248-B8F5-266ADFA85E02}" type="pres">
      <dgm:prSet presAssocID="{38805D76-CFC4-C64B-9D24-41FA58ACD86C}" presName="parenttextcomposite" presStyleCnt="0"/>
      <dgm:spPr/>
    </dgm:pt>
    <dgm:pt modelId="{F093C403-A9EA-A14A-9D8B-84BA2F1B898B}" type="pres">
      <dgm:prSet presAssocID="{38805D76-CFC4-C64B-9D24-41FA58ACD86C}" presName="parenttext" presStyleLbl="revTx" presStyleIdx="2" presStyleCnt="3">
        <dgm:presLayoutVars>
          <dgm:chMax/>
          <dgm:chPref val="2"/>
          <dgm:bulletEnabled val="1"/>
        </dgm:presLayoutVars>
      </dgm:prSet>
      <dgm:spPr/>
    </dgm:pt>
    <dgm:pt modelId="{F78E1CEF-DE08-0348-A445-83C51F64382D}" type="pres">
      <dgm:prSet presAssocID="{38805D76-CFC4-C64B-9D24-41FA58ACD86C}" presName="parallelogramComposite" presStyleCnt="0"/>
      <dgm:spPr/>
    </dgm:pt>
    <dgm:pt modelId="{9B4D799C-9459-814E-9A5E-F8CC4533BB82}" type="pres">
      <dgm:prSet presAssocID="{38805D76-CFC4-C64B-9D24-41FA58ACD86C}" presName="parallelogram1" presStyleLbl="alignNode1" presStyleIdx="14" presStyleCnt="21"/>
      <dgm:spPr/>
    </dgm:pt>
    <dgm:pt modelId="{040C0C9A-9C29-F842-B191-5216E69E2592}" type="pres">
      <dgm:prSet presAssocID="{38805D76-CFC4-C64B-9D24-41FA58ACD86C}" presName="parallelogram2" presStyleLbl="alignNode1" presStyleIdx="15" presStyleCnt="21"/>
      <dgm:spPr/>
    </dgm:pt>
    <dgm:pt modelId="{73B02B0C-2FBB-CA4D-BC5B-562A1AB6390D}" type="pres">
      <dgm:prSet presAssocID="{38805D76-CFC4-C64B-9D24-41FA58ACD86C}" presName="parallelogram3" presStyleLbl="alignNode1" presStyleIdx="16" presStyleCnt="21"/>
      <dgm:spPr/>
    </dgm:pt>
    <dgm:pt modelId="{0F1B5A94-2BD6-AC42-9AF3-3A6527E2D1A6}" type="pres">
      <dgm:prSet presAssocID="{38805D76-CFC4-C64B-9D24-41FA58ACD86C}" presName="parallelogram4" presStyleLbl="alignNode1" presStyleIdx="17" presStyleCnt="21"/>
      <dgm:spPr/>
    </dgm:pt>
    <dgm:pt modelId="{D79D6FE0-2782-0647-B95A-717DC5E448AF}" type="pres">
      <dgm:prSet presAssocID="{38805D76-CFC4-C64B-9D24-41FA58ACD86C}" presName="parallelogram5" presStyleLbl="alignNode1" presStyleIdx="18" presStyleCnt="21"/>
      <dgm:spPr/>
    </dgm:pt>
    <dgm:pt modelId="{F2EDE05D-A20D-7E4B-BC31-7E142D1E7308}" type="pres">
      <dgm:prSet presAssocID="{38805D76-CFC4-C64B-9D24-41FA58ACD86C}" presName="parallelogram6" presStyleLbl="alignNode1" presStyleIdx="19" presStyleCnt="21"/>
      <dgm:spPr/>
    </dgm:pt>
    <dgm:pt modelId="{24A57B10-1495-7942-BBC4-1B72A925D306}" type="pres">
      <dgm:prSet presAssocID="{38805D76-CFC4-C64B-9D24-41FA58ACD86C}" presName="parallelogram7" presStyleLbl="alignNode1" presStyleIdx="20" presStyleCnt="21"/>
      <dgm:spPr/>
    </dgm:pt>
  </dgm:ptLst>
  <dgm:cxnLst>
    <dgm:cxn modelId="{F5C99207-BA8F-EF40-825B-EB09556DA1AA}" type="presOf" srcId="{38805D76-CFC4-C64B-9D24-41FA58ACD86C}" destId="{F093C403-A9EA-A14A-9D8B-84BA2F1B898B}" srcOrd="0" destOrd="0" presId="urn:microsoft.com/office/officeart/2008/layout/VerticalAccentList"/>
    <dgm:cxn modelId="{857AB837-744B-4149-91BF-E1118224EDE9}" srcId="{A2F45C98-2CDF-CD48-B3F2-D624B7200A9A}" destId="{EF5FA1E0-EDE5-564D-8595-D2FCD649A86A}" srcOrd="0" destOrd="0" parTransId="{4C6508B9-C81B-0847-A626-626B0415F41B}" sibTransId="{C327475E-99A5-7C4F-BF3E-CF61F1C8A1C1}"/>
    <dgm:cxn modelId="{5929A53C-BA60-644D-B052-98A7DBC22863}" srcId="{AF497790-88CA-CA43-BAA1-366F21ADFB59}" destId="{F9EA1122-08F8-8D4E-9B76-77E21338D58B}" srcOrd="1" destOrd="0" parTransId="{22F57B40-9529-7A48-930C-34161AFDFDAF}" sibTransId="{40348ABE-863C-E848-9296-46C573C3BFE3}"/>
    <dgm:cxn modelId="{31094E5B-FC20-4A4D-997D-BB9F69036D72}" type="presOf" srcId="{F9EA1122-08F8-8D4E-9B76-77E21338D58B}" destId="{2C4DD7E8-7B88-B440-9324-C9F62FE554AD}" srcOrd="0" destOrd="1" presId="urn:microsoft.com/office/officeart/2008/layout/VerticalAccentList"/>
    <dgm:cxn modelId="{2611216C-DC61-F14B-8E5E-78752C4594CF}" srcId="{F42CFB2D-85C6-CE4C-86CA-33DB3BF8408D}" destId="{38805D76-CFC4-C64B-9D24-41FA58ACD86C}" srcOrd="2" destOrd="0" parTransId="{D4CF481B-2E82-7F4B-8CC9-B0CEDDC349EF}" sibTransId="{20C3C6EA-E2A4-5D4F-BB62-27A045006D81}"/>
    <dgm:cxn modelId="{9B1EE04F-0647-E146-8B1B-6DB2C412D623}" srcId="{F42CFB2D-85C6-CE4C-86CA-33DB3BF8408D}" destId="{AF497790-88CA-CA43-BAA1-366F21ADFB59}" srcOrd="1" destOrd="0" parTransId="{4DEC4853-0BBF-3F4D-98F8-BF947816FEDD}" sibTransId="{091126DD-8FF8-1C4A-8F31-F7FB25600F4C}"/>
    <dgm:cxn modelId="{96D2927B-8BF7-6449-B69F-7329E4A1D4E6}" type="presOf" srcId="{F42CFB2D-85C6-CE4C-86CA-33DB3BF8408D}" destId="{73AB1B51-A6D6-A842-B83E-BED46ABAC6BB}" srcOrd="0" destOrd="0" presId="urn:microsoft.com/office/officeart/2008/layout/VerticalAccentList"/>
    <dgm:cxn modelId="{EE551891-F62F-AE44-9ABB-DC8DBF200535}" type="presOf" srcId="{A2F45C98-2CDF-CD48-B3F2-D624B7200A9A}" destId="{40B1A995-B2D0-2D4F-81DE-D8E01483A8AC}" srcOrd="0" destOrd="0" presId="urn:microsoft.com/office/officeart/2008/layout/VerticalAccentList"/>
    <dgm:cxn modelId="{05546A9D-C0AE-DF44-BE2C-0D93F775B18D}" srcId="{F42CFB2D-85C6-CE4C-86CA-33DB3BF8408D}" destId="{A2F45C98-2CDF-CD48-B3F2-D624B7200A9A}" srcOrd="0" destOrd="0" parTransId="{330EA1A5-9517-3842-A8D4-03F359294596}" sibTransId="{A0F16D12-4676-A343-9CF4-3B241F24AD5F}"/>
    <dgm:cxn modelId="{53412EAD-48C2-5D4F-AFBF-6B6A4EB15C7F}" type="presOf" srcId="{AF497790-88CA-CA43-BAA1-366F21ADFB59}" destId="{CB656517-248F-C54A-8D01-82D5C8C91F7D}" srcOrd="0" destOrd="0" presId="urn:microsoft.com/office/officeart/2008/layout/VerticalAccentList"/>
    <dgm:cxn modelId="{7D5887D5-633C-D34E-A317-2DCB3ACDFEED}" type="presOf" srcId="{C31E5A2E-6DBE-4D40-9BF7-0C500F349ED4}" destId="{2C4DD7E8-7B88-B440-9324-C9F62FE554AD}" srcOrd="0" destOrd="0" presId="urn:microsoft.com/office/officeart/2008/layout/VerticalAccentList"/>
    <dgm:cxn modelId="{C87E46F9-7FEE-5449-BE7B-3745D5CC894A}" srcId="{AF497790-88CA-CA43-BAA1-366F21ADFB59}" destId="{C31E5A2E-6DBE-4D40-9BF7-0C500F349ED4}" srcOrd="0" destOrd="0" parTransId="{13C329DF-EE8B-6C41-8FA7-F3B1BB53811D}" sibTransId="{AD5D7160-7F82-9943-B481-CD0AFC6C05DE}"/>
    <dgm:cxn modelId="{6F20FDFE-1C7A-9540-89EA-165A609EEB73}" type="presOf" srcId="{EF5FA1E0-EDE5-564D-8595-D2FCD649A86A}" destId="{C0E04E33-BF26-5942-8C45-36F16F35B014}" srcOrd="0" destOrd="0" presId="urn:microsoft.com/office/officeart/2008/layout/VerticalAccentList"/>
    <dgm:cxn modelId="{7A47EFEE-4C5F-2B46-A27C-69B68A5FE943}" type="presParOf" srcId="{73AB1B51-A6D6-A842-B83E-BED46ABAC6BB}" destId="{843018BC-1BB3-A94B-BEE7-C4FE47980508}" srcOrd="0" destOrd="0" presId="urn:microsoft.com/office/officeart/2008/layout/VerticalAccentList"/>
    <dgm:cxn modelId="{CFBAF310-C067-CD47-8122-FF8B39F5DDD4}" type="presParOf" srcId="{843018BC-1BB3-A94B-BEE7-C4FE47980508}" destId="{40B1A995-B2D0-2D4F-81DE-D8E01483A8AC}" srcOrd="0" destOrd="0" presId="urn:microsoft.com/office/officeart/2008/layout/VerticalAccentList"/>
    <dgm:cxn modelId="{E59BFD69-5E4D-3748-BA05-BEB5AB6BC327}" type="presParOf" srcId="{73AB1B51-A6D6-A842-B83E-BED46ABAC6BB}" destId="{A713F176-48F1-E445-AC56-A955BB44F6F2}" srcOrd="1" destOrd="0" presId="urn:microsoft.com/office/officeart/2008/layout/VerticalAccentList"/>
    <dgm:cxn modelId="{65DAC20B-0973-DA41-B5D2-2879D53960EA}" type="presParOf" srcId="{A713F176-48F1-E445-AC56-A955BB44F6F2}" destId="{9B45E439-BCD3-094C-8400-CE6AE3F20D63}" srcOrd="0" destOrd="0" presId="urn:microsoft.com/office/officeart/2008/layout/VerticalAccentList"/>
    <dgm:cxn modelId="{B0BBF18A-908A-DE40-A4F8-5163AFE29847}" type="presParOf" srcId="{A713F176-48F1-E445-AC56-A955BB44F6F2}" destId="{9A9670CD-FCB3-3540-9621-70AD6E6D882D}" srcOrd="1" destOrd="0" presId="urn:microsoft.com/office/officeart/2008/layout/VerticalAccentList"/>
    <dgm:cxn modelId="{CC71D870-767F-954D-AC60-674908EEAB84}" type="presParOf" srcId="{A713F176-48F1-E445-AC56-A955BB44F6F2}" destId="{0DB23BE9-8081-A44D-B93E-7147E55C6FAB}" srcOrd="2" destOrd="0" presId="urn:microsoft.com/office/officeart/2008/layout/VerticalAccentList"/>
    <dgm:cxn modelId="{1DE36636-D7C0-3F4A-B056-CC9CF4AD0D4C}" type="presParOf" srcId="{A713F176-48F1-E445-AC56-A955BB44F6F2}" destId="{08A60426-90D0-0C43-B148-4A6E9A0DDD85}" srcOrd="3" destOrd="0" presId="urn:microsoft.com/office/officeart/2008/layout/VerticalAccentList"/>
    <dgm:cxn modelId="{FF79F251-89A8-BE42-99E8-6563CFA71E5E}" type="presParOf" srcId="{A713F176-48F1-E445-AC56-A955BB44F6F2}" destId="{BF289BF3-1403-6B47-A472-2A147FBFEE23}" srcOrd="4" destOrd="0" presId="urn:microsoft.com/office/officeart/2008/layout/VerticalAccentList"/>
    <dgm:cxn modelId="{6B1DF684-60AC-C14B-8E14-192B32A4498C}" type="presParOf" srcId="{A713F176-48F1-E445-AC56-A955BB44F6F2}" destId="{D00DF9B6-D8B0-2B4E-8F9B-1F2EF4C38CCF}" srcOrd="5" destOrd="0" presId="urn:microsoft.com/office/officeart/2008/layout/VerticalAccentList"/>
    <dgm:cxn modelId="{98F4F85B-9165-724A-B777-D87F78CE109F}" type="presParOf" srcId="{A713F176-48F1-E445-AC56-A955BB44F6F2}" destId="{20CC9907-52B4-9C49-8666-B82D1309FD19}" srcOrd="6" destOrd="0" presId="urn:microsoft.com/office/officeart/2008/layout/VerticalAccentList"/>
    <dgm:cxn modelId="{2C3DB630-047B-5F4D-BDCB-2D8464956080}" type="presParOf" srcId="{A713F176-48F1-E445-AC56-A955BB44F6F2}" destId="{C0E04E33-BF26-5942-8C45-36F16F35B014}" srcOrd="7" destOrd="0" presId="urn:microsoft.com/office/officeart/2008/layout/VerticalAccentList"/>
    <dgm:cxn modelId="{60DE17B3-6FD4-0349-AACC-C26D0B731B9E}" type="presParOf" srcId="{73AB1B51-A6D6-A842-B83E-BED46ABAC6BB}" destId="{E09D2334-D168-9C42-840E-87DD6960E9A0}" srcOrd="2" destOrd="0" presId="urn:microsoft.com/office/officeart/2008/layout/VerticalAccentList"/>
    <dgm:cxn modelId="{A6A6FC37-273E-7E4D-9F85-54B1056AF727}" type="presParOf" srcId="{73AB1B51-A6D6-A842-B83E-BED46ABAC6BB}" destId="{E7B09AED-D254-244D-8B61-532E1B4B56B4}" srcOrd="3" destOrd="0" presId="urn:microsoft.com/office/officeart/2008/layout/VerticalAccentList"/>
    <dgm:cxn modelId="{7AAC0E24-72DC-8942-813F-0E45722136C0}" type="presParOf" srcId="{E7B09AED-D254-244D-8B61-532E1B4B56B4}" destId="{CB656517-248F-C54A-8D01-82D5C8C91F7D}" srcOrd="0" destOrd="0" presId="urn:microsoft.com/office/officeart/2008/layout/VerticalAccentList"/>
    <dgm:cxn modelId="{02DDE3DA-76A5-3A49-A029-D581A6F007A7}" type="presParOf" srcId="{73AB1B51-A6D6-A842-B83E-BED46ABAC6BB}" destId="{0E46A716-DA3D-C34D-97E6-88A3155DE9B0}" srcOrd="4" destOrd="0" presId="urn:microsoft.com/office/officeart/2008/layout/VerticalAccentList"/>
    <dgm:cxn modelId="{C5D8C4F6-4720-4E4D-B6B7-B50136930B1A}" type="presParOf" srcId="{0E46A716-DA3D-C34D-97E6-88A3155DE9B0}" destId="{B59996B0-3D87-1E48-B819-B5372239C31D}" srcOrd="0" destOrd="0" presId="urn:microsoft.com/office/officeart/2008/layout/VerticalAccentList"/>
    <dgm:cxn modelId="{153E1E21-08A0-EC49-93BD-AEC63F732310}" type="presParOf" srcId="{0E46A716-DA3D-C34D-97E6-88A3155DE9B0}" destId="{7E98452E-B050-FC4D-9C0D-A894B1438B6E}" srcOrd="1" destOrd="0" presId="urn:microsoft.com/office/officeart/2008/layout/VerticalAccentList"/>
    <dgm:cxn modelId="{D116AE91-CAB2-664F-BB1B-E6BB902A1BE5}" type="presParOf" srcId="{0E46A716-DA3D-C34D-97E6-88A3155DE9B0}" destId="{6B842369-079C-0E4C-9417-77665AD6FFF2}" srcOrd="2" destOrd="0" presId="urn:microsoft.com/office/officeart/2008/layout/VerticalAccentList"/>
    <dgm:cxn modelId="{41EAD7A9-727B-1843-89FE-C9C9E23755F0}" type="presParOf" srcId="{0E46A716-DA3D-C34D-97E6-88A3155DE9B0}" destId="{0E7AF4AD-7D44-0F4A-9EBC-3D7582C81936}" srcOrd="3" destOrd="0" presId="urn:microsoft.com/office/officeart/2008/layout/VerticalAccentList"/>
    <dgm:cxn modelId="{E67AC240-1EE4-1F4C-AA9D-5EE8B46CCAC0}" type="presParOf" srcId="{0E46A716-DA3D-C34D-97E6-88A3155DE9B0}" destId="{C796A96C-2E47-0848-B18D-B3D30C8C130C}" srcOrd="4" destOrd="0" presId="urn:microsoft.com/office/officeart/2008/layout/VerticalAccentList"/>
    <dgm:cxn modelId="{A96529BE-C2D5-5042-9DCB-40C32E825B2E}" type="presParOf" srcId="{0E46A716-DA3D-C34D-97E6-88A3155DE9B0}" destId="{F28F14D9-8DEF-7E4A-A4C3-27855AE257F0}" srcOrd="5" destOrd="0" presId="urn:microsoft.com/office/officeart/2008/layout/VerticalAccentList"/>
    <dgm:cxn modelId="{15F7299A-C0B0-1143-A438-42A169F438A0}" type="presParOf" srcId="{0E46A716-DA3D-C34D-97E6-88A3155DE9B0}" destId="{CA5487E5-70B0-3D42-9713-B0DD9ED263B0}" srcOrd="6" destOrd="0" presId="urn:microsoft.com/office/officeart/2008/layout/VerticalAccentList"/>
    <dgm:cxn modelId="{CAC66CE0-C937-9944-A69A-64B7149B1DF1}" type="presParOf" srcId="{0E46A716-DA3D-C34D-97E6-88A3155DE9B0}" destId="{2C4DD7E8-7B88-B440-9324-C9F62FE554AD}" srcOrd="7" destOrd="0" presId="urn:microsoft.com/office/officeart/2008/layout/VerticalAccentList"/>
    <dgm:cxn modelId="{2E7AC43A-B8A2-E346-85BB-071B0B4AAE6E}" type="presParOf" srcId="{73AB1B51-A6D6-A842-B83E-BED46ABAC6BB}" destId="{53D3FB1C-5165-9842-87DE-5774328556A4}" srcOrd="5" destOrd="0" presId="urn:microsoft.com/office/officeart/2008/layout/VerticalAccentList"/>
    <dgm:cxn modelId="{E4F559E7-1F20-BC4F-ADBA-FFB2C9A35827}" type="presParOf" srcId="{73AB1B51-A6D6-A842-B83E-BED46ABAC6BB}" destId="{95CD0E8F-F528-1248-B8F5-266ADFA85E02}" srcOrd="6" destOrd="0" presId="urn:microsoft.com/office/officeart/2008/layout/VerticalAccentList"/>
    <dgm:cxn modelId="{444ABB98-7DAA-0B4F-9F90-60B0368F1B56}" type="presParOf" srcId="{95CD0E8F-F528-1248-B8F5-266ADFA85E02}" destId="{F093C403-A9EA-A14A-9D8B-84BA2F1B898B}" srcOrd="0" destOrd="0" presId="urn:microsoft.com/office/officeart/2008/layout/VerticalAccentList"/>
    <dgm:cxn modelId="{FC9DDF3C-329F-FE46-A264-C8241493B9DC}" type="presParOf" srcId="{73AB1B51-A6D6-A842-B83E-BED46ABAC6BB}" destId="{F78E1CEF-DE08-0348-A445-83C51F64382D}" srcOrd="7" destOrd="0" presId="urn:microsoft.com/office/officeart/2008/layout/VerticalAccentList"/>
    <dgm:cxn modelId="{A4F06679-F9B1-AB44-BA93-DA8C59A5430C}" type="presParOf" srcId="{F78E1CEF-DE08-0348-A445-83C51F64382D}" destId="{9B4D799C-9459-814E-9A5E-F8CC4533BB82}" srcOrd="0" destOrd="0" presId="urn:microsoft.com/office/officeart/2008/layout/VerticalAccentList"/>
    <dgm:cxn modelId="{42C99519-CC27-DC48-8E91-A7B36F84D78E}" type="presParOf" srcId="{F78E1CEF-DE08-0348-A445-83C51F64382D}" destId="{040C0C9A-9C29-F842-B191-5216E69E2592}" srcOrd="1" destOrd="0" presId="urn:microsoft.com/office/officeart/2008/layout/VerticalAccentList"/>
    <dgm:cxn modelId="{55B6754A-77CA-D84C-9E4C-52228964BF88}" type="presParOf" srcId="{F78E1CEF-DE08-0348-A445-83C51F64382D}" destId="{73B02B0C-2FBB-CA4D-BC5B-562A1AB6390D}" srcOrd="2" destOrd="0" presId="urn:microsoft.com/office/officeart/2008/layout/VerticalAccentList"/>
    <dgm:cxn modelId="{FBBAB6E8-E6EA-DB48-8D02-D8F11BF5223C}" type="presParOf" srcId="{F78E1CEF-DE08-0348-A445-83C51F64382D}" destId="{0F1B5A94-2BD6-AC42-9AF3-3A6527E2D1A6}" srcOrd="3" destOrd="0" presId="urn:microsoft.com/office/officeart/2008/layout/VerticalAccentList"/>
    <dgm:cxn modelId="{F1CAD08F-0CD9-4B4F-9E58-2085C448D3C9}" type="presParOf" srcId="{F78E1CEF-DE08-0348-A445-83C51F64382D}" destId="{D79D6FE0-2782-0647-B95A-717DC5E448AF}" srcOrd="4" destOrd="0" presId="urn:microsoft.com/office/officeart/2008/layout/VerticalAccentList"/>
    <dgm:cxn modelId="{B55E6EEB-E63D-5045-9F42-8E97E8587A32}" type="presParOf" srcId="{F78E1CEF-DE08-0348-A445-83C51F64382D}" destId="{F2EDE05D-A20D-7E4B-BC31-7E142D1E7308}" srcOrd="5" destOrd="0" presId="urn:microsoft.com/office/officeart/2008/layout/VerticalAccentList"/>
    <dgm:cxn modelId="{5DAC20DF-4C00-144E-82E8-E591B05B5C89}" type="presParOf" srcId="{F78E1CEF-DE08-0348-A445-83C51F64382D}" destId="{24A57B10-1495-7942-BBC4-1B72A925D306}" srcOrd="6" destOrd="0" presId="urn:microsoft.com/office/officeart/2008/layout/Vertical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D0B0A7-8361-1645-923C-7E76A06CEF5D}" type="doc">
      <dgm:prSet loTypeId="urn:microsoft.com/office/officeart/2005/8/layout/radial4" loCatId="" qsTypeId="urn:microsoft.com/office/officeart/2005/8/quickstyle/simple4" qsCatId="simple" csTypeId="urn:microsoft.com/office/officeart/2005/8/colors/colorful2" csCatId="colorful" phldr="1"/>
      <dgm:spPr/>
      <dgm:t>
        <a:bodyPr/>
        <a:lstStyle/>
        <a:p>
          <a:endParaRPr lang="en-US"/>
        </a:p>
      </dgm:t>
    </dgm:pt>
    <dgm:pt modelId="{584C83DB-7F4B-4C4F-8867-F95A3BF379A9}">
      <dgm:prSet phldrT="[Text]"/>
      <dgm:spPr>
        <a:ln w="12700" cmpd="sng">
          <a:solidFill>
            <a:srgbClr val="000000"/>
          </a:solidFill>
        </a:ln>
      </dgm:spPr>
      <dgm:t>
        <a:bodyPr/>
        <a:lstStyle/>
        <a:p>
          <a:r>
            <a:rPr lang="en-US" dirty="0">
              <a:solidFill>
                <a:srgbClr val="000000"/>
              </a:solidFill>
            </a:rPr>
            <a:t>Youth</a:t>
          </a:r>
        </a:p>
        <a:p>
          <a:r>
            <a:rPr lang="en-US" dirty="0">
              <a:solidFill>
                <a:srgbClr val="000000"/>
              </a:solidFill>
            </a:rPr>
            <a:t>Violence </a:t>
          </a:r>
        </a:p>
      </dgm:t>
    </dgm:pt>
    <dgm:pt modelId="{28E62196-A9BD-0541-9A37-71FB23F06D49}" type="parTrans" cxnId="{1BB80E9C-38C2-3C49-AF33-CE100C865678}">
      <dgm:prSet/>
      <dgm:spPr/>
      <dgm:t>
        <a:bodyPr/>
        <a:lstStyle/>
        <a:p>
          <a:endParaRPr lang="en-US">
            <a:solidFill>
              <a:srgbClr val="000000"/>
            </a:solidFill>
          </a:endParaRPr>
        </a:p>
      </dgm:t>
    </dgm:pt>
    <dgm:pt modelId="{BAAADA54-185A-AA4B-A856-5B652557A81E}" type="sibTrans" cxnId="{1BB80E9C-38C2-3C49-AF33-CE100C865678}">
      <dgm:prSet/>
      <dgm:spPr/>
      <dgm:t>
        <a:bodyPr/>
        <a:lstStyle/>
        <a:p>
          <a:endParaRPr lang="en-US">
            <a:solidFill>
              <a:srgbClr val="000000"/>
            </a:solidFill>
          </a:endParaRPr>
        </a:p>
      </dgm:t>
    </dgm:pt>
    <dgm:pt modelId="{8333813F-E6EF-9E4D-B1EA-5E0E12A91DC5}">
      <dgm:prSet phldrT="[Text]" custT="1"/>
      <dgm:spPr/>
      <dgm:t>
        <a:bodyPr/>
        <a:lstStyle/>
        <a:p>
          <a:pPr algn="ctr"/>
          <a:r>
            <a:rPr lang="en-US" sz="1800" b="1" u="sng" dirty="0">
              <a:solidFill>
                <a:srgbClr val="000000"/>
              </a:solidFill>
            </a:rPr>
            <a:t>Community</a:t>
          </a:r>
        </a:p>
        <a:p>
          <a:pPr algn="ctr"/>
          <a:r>
            <a:rPr lang="en-US" sz="1600" dirty="0">
              <a:solidFill>
                <a:srgbClr val="000000"/>
              </a:solidFill>
            </a:rPr>
            <a:t>Poverty</a:t>
          </a:r>
        </a:p>
        <a:p>
          <a:pPr algn="ctr"/>
          <a:r>
            <a:rPr lang="en-US" sz="1600" dirty="0">
              <a:solidFill>
                <a:srgbClr val="000000"/>
              </a:solidFill>
            </a:rPr>
            <a:t>Transiency</a:t>
          </a:r>
        </a:p>
        <a:p>
          <a:pPr algn="ctr"/>
          <a:r>
            <a:rPr lang="en-US" sz="1600" u="none" dirty="0">
              <a:solidFill>
                <a:srgbClr val="000000"/>
              </a:solidFill>
            </a:rPr>
            <a:t>Low community participation</a:t>
          </a:r>
        </a:p>
        <a:p>
          <a:pPr algn="ctr"/>
          <a:r>
            <a:rPr lang="en-US" sz="1600" u="none" dirty="0">
              <a:solidFill>
                <a:srgbClr val="000000"/>
              </a:solidFill>
            </a:rPr>
            <a:t>Socially disorganized neighborhood</a:t>
          </a:r>
        </a:p>
        <a:p>
          <a:pPr algn="ctr"/>
          <a:r>
            <a:rPr lang="en-US" sz="1600" u="none" dirty="0">
              <a:solidFill>
                <a:srgbClr val="000000"/>
              </a:solidFill>
            </a:rPr>
            <a:t>Family disruption</a:t>
          </a:r>
        </a:p>
      </dgm:t>
    </dgm:pt>
    <dgm:pt modelId="{C11E9B2A-3356-4147-8F0C-AF8647540BC6}" type="parTrans" cxnId="{A9A6DD4B-8119-EC48-9E98-DC45AFE2D540}">
      <dgm:prSet/>
      <dgm:spPr/>
      <dgm:t>
        <a:bodyPr/>
        <a:lstStyle/>
        <a:p>
          <a:endParaRPr lang="en-US">
            <a:solidFill>
              <a:srgbClr val="000000"/>
            </a:solidFill>
          </a:endParaRPr>
        </a:p>
      </dgm:t>
    </dgm:pt>
    <dgm:pt modelId="{ED203868-5B31-8E40-A92F-2B86B332ACA7}" type="sibTrans" cxnId="{A9A6DD4B-8119-EC48-9E98-DC45AFE2D540}">
      <dgm:prSet/>
      <dgm:spPr/>
      <dgm:t>
        <a:bodyPr/>
        <a:lstStyle/>
        <a:p>
          <a:endParaRPr lang="en-US">
            <a:solidFill>
              <a:srgbClr val="000000"/>
            </a:solidFill>
          </a:endParaRPr>
        </a:p>
      </dgm:t>
    </dgm:pt>
    <dgm:pt modelId="{3D2DBC41-851E-CF41-A434-1AC9396FCEDF}">
      <dgm:prSet phldrT="[Text]" custT="1"/>
      <dgm:spPr/>
      <dgm:t>
        <a:bodyPr/>
        <a:lstStyle/>
        <a:p>
          <a:pPr algn="ctr"/>
          <a:r>
            <a:rPr lang="en-US" sz="1800" b="1" u="sng" dirty="0">
              <a:solidFill>
                <a:srgbClr val="000000"/>
              </a:solidFill>
            </a:rPr>
            <a:t>Individual</a:t>
          </a:r>
        </a:p>
        <a:p>
          <a:pPr algn="ctr"/>
          <a:r>
            <a:rPr lang="en-US" sz="1600" dirty="0">
              <a:solidFill>
                <a:srgbClr val="000000"/>
              </a:solidFill>
            </a:rPr>
            <a:t>History of victimization</a:t>
          </a:r>
        </a:p>
        <a:p>
          <a:pPr algn="ctr"/>
          <a:r>
            <a:rPr lang="en-US" sz="1600" dirty="0">
              <a:solidFill>
                <a:srgbClr val="000000"/>
              </a:solidFill>
            </a:rPr>
            <a:t>Impulsivity/hyperactivity</a:t>
          </a:r>
        </a:p>
        <a:p>
          <a:pPr algn="ctr"/>
          <a:r>
            <a:rPr lang="en-US" sz="1600" dirty="0">
              <a:solidFill>
                <a:srgbClr val="000000"/>
              </a:solidFill>
            </a:rPr>
            <a:t>Early aggressive behavior</a:t>
          </a:r>
        </a:p>
        <a:p>
          <a:pPr algn="ctr"/>
          <a:r>
            <a:rPr lang="en-US" sz="1600" dirty="0">
              <a:solidFill>
                <a:srgbClr val="000000"/>
              </a:solidFill>
            </a:rPr>
            <a:t>Social information-processing deficits</a:t>
          </a:r>
        </a:p>
        <a:p>
          <a:pPr algn="ctr"/>
          <a:r>
            <a:rPr lang="en-US" sz="1600" dirty="0">
              <a:solidFill>
                <a:srgbClr val="000000"/>
              </a:solidFill>
            </a:rPr>
            <a:t>Antisocial beliefs and attitudes</a:t>
          </a:r>
        </a:p>
        <a:p>
          <a:pPr algn="ctr"/>
          <a:r>
            <a:rPr lang="en-US" sz="1600" dirty="0">
              <a:solidFill>
                <a:srgbClr val="000000"/>
              </a:solidFill>
            </a:rPr>
            <a:t>Drug and alcohol use</a:t>
          </a:r>
        </a:p>
      </dgm:t>
    </dgm:pt>
    <dgm:pt modelId="{DD1545CB-A483-5E41-82BF-FB22A746AB68}" type="parTrans" cxnId="{B5AE96F5-F60C-BE4F-9783-C33FC96AEB70}">
      <dgm:prSet/>
      <dgm:spPr/>
      <dgm:t>
        <a:bodyPr/>
        <a:lstStyle/>
        <a:p>
          <a:endParaRPr lang="en-US">
            <a:solidFill>
              <a:srgbClr val="000000"/>
            </a:solidFill>
          </a:endParaRPr>
        </a:p>
      </dgm:t>
    </dgm:pt>
    <dgm:pt modelId="{BF8A0C68-4830-7846-8E7F-9065A761009C}" type="sibTrans" cxnId="{B5AE96F5-F60C-BE4F-9783-C33FC96AEB70}">
      <dgm:prSet/>
      <dgm:spPr/>
      <dgm:t>
        <a:bodyPr/>
        <a:lstStyle/>
        <a:p>
          <a:endParaRPr lang="en-US">
            <a:solidFill>
              <a:srgbClr val="000000"/>
            </a:solidFill>
          </a:endParaRPr>
        </a:p>
      </dgm:t>
    </dgm:pt>
    <dgm:pt modelId="{2C0CF7E3-BE3F-0342-82B4-A9ECADAB4CFF}">
      <dgm:prSet phldrT="[Text]" custT="1"/>
      <dgm:spPr/>
      <dgm:t>
        <a:bodyPr/>
        <a:lstStyle/>
        <a:p>
          <a:pPr algn="ctr"/>
          <a:r>
            <a:rPr lang="en-US" sz="1800" b="1" u="sng" dirty="0">
              <a:solidFill>
                <a:srgbClr val="000000"/>
              </a:solidFill>
            </a:rPr>
            <a:t>Peer/Social</a:t>
          </a:r>
        </a:p>
        <a:p>
          <a:pPr algn="ctr"/>
          <a:r>
            <a:rPr lang="en-US" sz="1600" dirty="0">
              <a:solidFill>
                <a:srgbClr val="000000"/>
              </a:solidFill>
            </a:rPr>
            <a:t>Association with deviant peers</a:t>
          </a:r>
        </a:p>
        <a:p>
          <a:pPr algn="ctr"/>
          <a:r>
            <a:rPr lang="en-US" sz="1600" dirty="0">
              <a:solidFill>
                <a:srgbClr val="000000"/>
              </a:solidFill>
            </a:rPr>
            <a:t>Social rejection/alienation</a:t>
          </a:r>
        </a:p>
        <a:p>
          <a:pPr algn="ctr"/>
          <a:r>
            <a:rPr lang="en-US" sz="1600" dirty="0">
              <a:solidFill>
                <a:srgbClr val="000000"/>
              </a:solidFill>
            </a:rPr>
            <a:t>Low commitment to school and lack of involvement in activities</a:t>
          </a:r>
        </a:p>
        <a:p>
          <a:pPr algn="ctr"/>
          <a:r>
            <a:rPr lang="en-US" sz="1600" b="0" u="none" dirty="0">
              <a:solidFill>
                <a:srgbClr val="000000"/>
              </a:solidFill>
            </a:rPr>
            <a:t>Poor academic performance</a:t>
          </a:r>
        </a:p>
      </dgm:t>
    </dgm:pt>
    <dgm:pt modelId="{2C1B3D64-66B8-CB46-B5CD-91FC9E6AFD5A}" type="parTrans" cxnId="{9E05446A-94E4-A445-B501-128F9F66C8BC}">
      <dgm:prSet/>
      <dgm:spPr/>
      <dgm:t>
        <a:bodyPr/>
        <a:lstStyle/>
        <a:p>
          <a:endParaRPr lang="en-US">
            <a:solidFill>
              <a:srgbClr val="000000"/>
            </a:solidFill>
          </a:endParaRPr>
        </a:p>
      </dgm:t>
    </dgm:pt>
    <dgm:pt modelId="{15D8186B-107E-8441-83CF-3732D1B5BD5F}" type="sibTrans" cxnId="{9E05446A-94E4-A445-B501-128F9F66C8BC}">
      <dgm:prSet/>
      <dgm:spPr/>
      <dgm:t>
        <a:bodyPr/>
        <a:lstStyle/>
        <a:p>
          <a:endParaRPr lang="en-US">
            <a:solidFill>
              <a:srgbClr val="000000"/>
            </a:solidFill>
          </a:endParaRPr>
        </a:p>
      </dgm:t>
    </dgm:pt>
    <dgm:pt modelId="{B5AB1710-9CDA-B044-BE05-8467551887A9}">
      <dgm:prSet phldrT="[Text]" custT="1"/>
      <dgm:spPr/>
      <dgm:t>
        <a:bodyPr/>
        <a:lstStyle/>
        <a:p>
          <a:pPr algn="ctr"/>
          <a:r>
            <a:rPr lang="en-US" sz="1800" b="1" u="sng" dirty="0">
              <a:solidFill>
                <a:srgbClr val="000000"/>
              </a:solidFill>
            </a:rPr>
            <a:t>Family</a:t>
          </a:r>
        </a:p>
        <a:p>
          <a:pPr algn="ctr"/>
          <a:r>
            <a:rPr lang="en-US" sz="1600" dirty="0">
              <a:solidFill>
                <a:srgbClr val="000000"/>
              </a:solidFill>
            </a:rPr>
            <a:t>Parent substance abuse or criminality</a:t>
          </a:r>
        </a:p>
        <a:p>
          <a:pPr algn="ctr"/>
          <a:r>
            <a:rPr lang="en-US" sz="1600" dirty="0">
              <a:solidFill>
                <a:srgbClr val="000000"/>
              </a:solidFill>
            </a:rPr>
            <a:t>Low parent education/ income</a:t>
          </a:r>
        </a:p>
        <a:p>
          <a:pPr algn="ctr"/>
          <a:r>
            <a:rPr lang="en-US" sz="1600" dirty="0">
              <a:solidFill>
                <a:srgbClr val="000000"/>
              </a:solidFill>
            </a:rPr>
            <a:t>Harsh, lax, or inconsistent discipline</a:t>
          </a:r>
        </a:p>
        <a:p>
          <a:pPr algn="ctr"/>
          <a:r>
            <a:rPr lang="en-US" sz="1600" dirty="0">
              <a:solidFill>
                <a:srgbClr val="000000"/>
              </a:solidFill>
            </a:rPr>
            <a:t>Low attachment</a:t>
          </a:r>
        </a:p>
        <a:p>
          <a:pPr algn="ctr"/>
          <a:r>
            <a:rPr lang="en-US" sz="1600" dirty="0">
              <a:solidFill>
                <a:srgbClr val="000000"/>
              </a:solidFill>
            </a:rPr>
            <a:t>Poor monitoring/supervision</a:t>
          </a:r>
          <a:endParaRPr lang="en-US" sz="1800" b="1" u="sng" dirty="0">
            <a:solidFill>
              <a:srgbClr val="000000"/>
            </a:solidFill>
          </a:endParaRPr>
        </a:p>
      </dgm:t>
    </dgm:pt>
    <dgm:pt modelId="{2DC12FC9-DBB3-524B-A5C0-6948E3927E35}" type="parTrans" cxnId="{9A464546-6E93-D445-B5D1-FBC06A8AEAAD}">
      <dgm:prSet/>
      <dgm:spPr/>
      <dgm:t>
        <a:bodyPr/>
        <a:lstStyle/>
        <a:p>
          <a:endParaRPr lang="en-US">
            <a:solidFill>
              <a:srgbClr val="000000"/>
            </a:solidFill>
          </a:endParaRPr>
        </a:p>
      </dgm:t>
    </dgm:pt>
    <dgm:pt modelId="{400BA004-E77F-0F43-89E7-35ADAF4A6494}" type="sibTrans" cxnId="{9A464546-6E93-D445-B5D1-FBC06A8AEAAD}">
      <dgm:prSet/>
      <dgm:spPr/>
      <dgm:t>
        <a:bodyPr/>
        <a:lstStyle/>
        <a:p>
          <a:endParaRPr lang="en-US">
            <a:solidFill>
              <a:srgbClr val="000000"/>
            </a:solidFill>
          </a:endParaRPr>
        </a:p>
      </dgm:t>
    </dgm:pt>
    <dgm:pt modelId="{04292D4D-4291-8C49-8197-714C8D14317F}" type="pres">
      <dgm:prSet presAssocID="{DAD0B0A7-8361-1645-923C-7E76A06CEF5D}" presName="cycle" presStyleCnt="0">
        <dgm:presLayoutVars>
          <dgm:chMax val="1"/>
          <dgm:dir/>
          <dgm:animLvl val="ctr"/>
          <dgm:resizeHandles val="exact"/>
        </dgm:presLayoutVars>
      </dgm:prSet>
      <dgm:spPr/>
    </dgm:pt>
    <dgm:pt modelId="{614D0DD1-A5D1-5446-A7A6-72C948894680}" type="pres">
      <dgm:prSet presAssocID="{584C83DB-7F4B-4C4F-8867-F95A3BF379A9}" presName="centerShape" presStyleLbl="node0" presStyleIdx="0" presStyleCnt="1" custScaleX="63482" custScaleY="60957" custLinFactNeighborX="591" custLinFactNeighborY="-717"/>
      <dgm:spPr/>
    </dgm:pt>
    <dgm:pt modelId="{D30C91C7-B221-7148-AB0A-6C55105D0EBB}" type="pres">
      <dgm:prSet presAssocID="{C11E9B2A-3356-4147-8F0C-AF8647540BC6}" presName="parTrans" presStyleLbl="bgSibTrans2D1" presStyleIdx="0" presStyleCnt="4" custScaleX="84105" custLinFactNeighborX="9170" custLinFactNeighborY="7929"/>
      <dgm:spPr/>
    </dgm:pt>
    <dgm:pt modelId="{07315441-E17F-D54A-99A9-E70150384E0D}" type="pres">
      <dgm:prSet presAssocID="{8333813F-E6EF-9E4D-B1EA-5E0E12A91DC5}" presName="node" presStyleLbl="node1" presStyleIdx="0" presStyleCnt="4" custScaleX="121839" custScaleY="148759" custRadScaleRad="92157" custRadScaleInc="-11319">
        <dgm:presLayoutVars>
          <dgm:bulletEnabled val="1"/>
        </dgm:presLayoutVars>
      </dgm:prSet>
      <dgm:spPr/>
    </dgm:pt>
    <dgm:pt modelId="{437ADA9D-116E-F148-9391-F26E1EF74EE6}" type="pres">
      <dgm:prSet presAssocID="{DD1545CB-A483-5E41-82BF-FB22A746AB68}" presName="parTrans" presStyleLbl="bgSibTrans2D1" presStyleIdx="1" presStyleCnt="4"/>
      <dgm:spPr/>
    </dgm:pt>
    <dgm:pt modelId="{2C43DA3C-D508-7C4D-AB87-591AB63BCC10}" type="pres">
      <dgm:prSet presAssocID="{3D2DBC41-851E-CF41-A434-1AC9396FCEDF}" presName="node" presStyleLbl="node1" presStyleIdx="1" presStyleCnt="4" custScaleX="176028" custScaleY="132992" custRadScaleRad="101074" custRadScaleInc="5495">
        <dgm:presLayoutVars>
          <dgm:bulletEnabled val="1"/>
        </dgm:presLayoutVars>
      </dgm:prSet>
      <dgm:spPr/>
    </dgm:pt>
    <dgm:pt modelId="{BCC0EB3D-9485-AE41-AB1A-49C05E3D79D6}" type="pres">
      <dgm:prSet presAssocID="{2C1B3D64-66B8-CB46-B5CD-91FC9E6AFD5A}" presName="parTrans" presStyleLbl="bgSibTrans2D1" presStyleIdx="2" presStyleCnt="4"/>
      <dgm:spPr/>
    </dgm:pt>
    <dgm:pt modelId="{7B4384F2-5A88-8747-9650-329091A8E2B3}" type="pres">
      <dgm:prSet presAssocID="{2C0CF7E3-BE3F-0342-82B4-A9ECADAB4CFF}" presName="node" presStyleLbl="node1" presStyleIdx="2" presStyleCnt="4" custScaleX="136396" custScaleY="111227" custRadScaleRad="120658" custRadScaleInc="25361">
        <dgm:presLayoutVars>
          <dgm:bulletEnabled val="1"/>
        </dgm:presLayoutVars>
      </dgm:prSet>
      <dgm:spPr/>
    </dgm:pt>
    <dgm:pt modelId="{EB3CBB9E-A78D-B949-AF5B-DE7BDB6BCE6F}" type="pres">
      <dgm:prSet presAssocID="{2DC12FC9-DBB3-524B-A5C0-6948E3927E35}" presName="parTrans" presStyleLbl="bgSibTrans2D1" presStyleIdx="3" presStyleCnt="4" custLinFactNeighborX="-5757" custLinFactNeighborY="6873"/>
      <dgm:spPr/>
    </dgm:pt>
    <dgm:pt modelId="{D1EAC892-723F-754E-B0CF-910C8AA862E9}" type="pres">
      <dgm:prSet presAssocID="{B5AB1710-9CDA-B044-BE05-8467551887A9}" presName="node" presStyleLbl="node1" presStyleIdx="3" presStyleCnt="4" custScaleX="137294" custScaleY="146956" custRadScaleRad="92014" custRadScaleInc="12800">
        <dgm:presLayoutVars>
          <dgm:bulletEnabled val="1"/>
        </dgm:presLayoutVars>
      </dgm:prSet>
      <dgm:spPr/>
    </dgm:pt>
  </dgm:ptLst>
  <dgm:cxnLst>
    <dgm:cxn modelId="{9B6A3333-F39B-FF40-A16D-E0E86ACC4690}" type="presOf" srcId="{DD1545CB-A483-5E41-82BF-FB22A746AB68}" destId="{437ADA9D-116E-F148-9391-F26E1EF74EE6}" srcOrd="0" destOrd="0" presId="urn:microsoft.com/office/officeart/2005/8/layout/radial4"/>
    <dgm:cxn modelId="{56EC8D3A-D307-0047-9F0E-A89ED68C7A00}" type="presOf" srcId="{2C1B3D64-66B8-CB46-B5CD-91FC9E6AFD5A}" destId="{BCC0EB3D-9485-AE41-AB1A-49C05E3D79D6}" srcOrd="0" destOrd="0" presId="urn:microsoft.com/office/officeart/2005/8/layout/radial4"/>
    <dgm:cxn modelId="{933DF55B-2B19-5D4E-A383-429E4978F0B8}" type="presOf" srcId="{C11E9B2A-3356-4147-8F0C-AF8647540BC6}" destId="{D30C91C7-B221-7148-AB0A-6C55105D0EBB}" srcOrd="0" destOrd="0" presId="urn:microsoft.com/office/officeart/2005/8/layout/radial4"/>
    <dgm:cxn modelId="{9A464546-6E93-D445-B5D1-FBC06A8AEAAD}" srcId="{584C83DB-7F4B-4C4F-8867-F95A3BF379A9}" destId="{B5AB1710-9CDA-B044-BE05-8467551887A9}" srcOrd="3" destOrd="0" parTransId="{2DC12FC9-DBB3-524B-A5C0-6948E3927E35}" sibTransId="{400BA004-E77F-0F43-89E7-35ADAF4A6494}"/>
    <dgm:cxn modelId="{E6DFCF68-76DC-2B4D-86D6-BDB04244465A}" type="presOf" srcId="{2C0CF7E3-BE3F-0342-82B4-A9ECADAB4CFF}" destId="{7B4384F2-5A88-8747-9650-329091A8E2B3}" srcOrd="0" destOrd="0" presId="urn:microsoft.com/office/officeart/2005/8/layout/radial4"/>
    <dgm:cxn modelId="{9E05446A-94E4-A445-B501-128F9F66C8BC}" srcId="{584C83DB-7F4B-4C4F-8867-F95A3BF379A9}" destId="{2C0CF7E3-BE3F-0342-82B4-A9ECADAB4CFF}" srcOrd="2" destOrd="0" parTransId="{2C1B3D64-66B8-CB46-B5CD-91FC9E6AFD5A}" sibTransId="{15D8186B-107E-8441-83CF-3732D1B5BD5F}"/>
    <dgm:cxn modelId="{A9A6DD4B-8119-EC48-9E98-DC45AFE2D540}" srcId="{584C83DB-7F4B-4C4F-8867-F95A3BF379A9}" destId="{8333813F-E6EF-9E4D-B1EA-5E0E12A91DC5}" srcOrd="0" destOrd="0" parTransId="{C11E9B2A-3356-4147-8F0C-AF8647540BC6}" sibTransId="{ED203868-5B31-8E40-A92F-2B86B332ACA7}"/>
    <dgm:cxn modelId="{00828D4F-8290-CA4F-8F28-52DED68AE500}" type="presOf" srcId="{584C83DB-7F4B-4C4F-8867-F95A3BF379A9}" destId="{614D0DD1-A5D1-5446-A7A6-72C948894680}" srcOrd="0" destOrd="0" presId="urn:microsoft.com/office/officeart/2005/8/layout/radial4"/>
    <dgm:cxn modelId="{7EEDAA56-9912-2140-B452-C0AFFB526414}" type="presOf" srcId="{3D2DBC41-851E-CF41-A434-1AC9396FCEDF}" destId="{2C43DA3C-D508-7C4D-AB87-591AB63BCC10}" srcOrd="0" destOrd="0" presId="urn:microsoft.com/office/officeart/2005/8/layout/radial4"/>
    <dgm:cxn modelId="{7D2B4E57-C30A-6A4F-84AB-C29E82F177B2}" type="presOf" srcId="{8333813F-E6EF-9E4D-B1EA-5E0E12A91DC5}" destId="{07315441-E17F-D54A-99A9-E70150384E0D}" srcOrd="0" destOrd="0" presId="urn:microsoft.com/office/officeart/2005/8/layout/radial4"/>
    <dgm:cxn modelId="{1BB80E9C-38C2-3C49-AF33-CE100C865678}" srcId="{DAD0B0A7-8361-1645-923C-7E76A06CEF5D}" destId="{584C83DB-7F4B-4C4F-8867-F95A3BF379A9}" srcOrd="0" destOrd="0" parTransId="{28E62196-A9BD-0541-9A37-71FB23F06D49}" sibTransId="{BAAADA54-185A-AA4B-A856-5B652557A81E}"/>
    <dgm:cxn modelId="{ECDA30D3-2026-3D46-A5E4-99E3AED885D9}" type="presOf" srcId="{2DC12FC9-DBB3-524B-A5C0-6948E3927E35}" destId="{EB3CBB9E-A78D-B949-AF5B-DE7BDB6BCE6F}" srcOrd="0" destOrd="0" presId="urn:microsoft.com/office/officeart/2005/8/layout/radial4"/>
    <dgm:cxn modelId="{399906EE-ACE3-DE45-A01A-7CC6BCD128E5}" type="presOf" srcId="{DAD0B0A7-8361-1645-923C-7E76A06CEF5D}" destId="{04292D4D-4291-8C49-8197-714C8D14317F}" srcOrd="0" destOrd="0" presId="urn:microsoft.com/office/officeart/2005/8/layout/radial4"/>
    <dgm:cxn modelId="{CAF5A3F2-4D0C-6B44-BF31-0FA5680326FF}" type="presOf" srcId="{B5AB1710-9CDA-B044-BE05-8467551887A9}" destId="{D1EAC892-723F-754E-B0CF-910C8AA862E9}" srcOrd="0" destOrd="0" presId="urn:microsoft.com/office/officeart/2005/8/layout/radial4"/>
    <dgm:cxn modelId="{B5AE96F5-F60C-BE4F-9783-C33FC96AEB70}" srcId="{584C83DB-7F4B-4C4F-8867-F95A3BF379A9}" destId="{3D2DBC41-851E-CF41-A434-1AC9396FCEDF}" srcOrd="1" destOrd="0" parTransId="{DD1545CB-A483-5E41-82BF-FB22A746AB68}" sibTransId="{BF8A0C68-4830-7846-8E7F-9065A761009C}"/>
    <dgm:cxn modelId="{1AFB8DC1-DC48-8047-8F33-E7531E8C6FFB}" type="presParOf" srcId="{04292D4D-4291-8C49-8197-714C8D14317F}" destId="{614D0DD1-A5D1-5446-A7A6-72C948894680}" srcOrd="0" destOrd="0" presId="urn:microsoft.com/office/officeart/2005/8/layout/radial4"/>
    <dgm:cxn modelId="{6DF1BE34-EA18-FC4A-AC6C-B90D31EA55AE}" type="presParOf" srcId="{04292D4D-4291-8C49-8197-714C8D14317F}" destId="{D30C91C7-B221-7148-AB0A-6C55105D0EBB}" srcOrd="1" destOrd="0" presId="urn:microsoft.com/office/officeart/2005/8/layout/radial4"/>
    <dgm:cxn modelId="{20A0CAB3-FD5A-4E42-B3CB-13E963C580EB}" type="presParOf" srcId="{04292D4D-4291-8C49-8197-714C8D14317F}" destId="{07315441-E17F-D54A-99A9-E70150384E0D}" srcOrd="2" destOrd="0" presId="urn:microsoft.com/office/officeart/2005/8/layout/radial4"/>
    <dgm:cxn modelId="{0121934D-7ABA-A14C-B822-FA81D14321F3}" type="presParOf" srcId="{04292D4D-4291-8C49-8197-714C8D14317F}" destId="{437ADA9D-116E-F148-9391-F26E1EF74EE6}" srcOrd="3" destOrd="0" presId="urn:microsoft.com/office/officeart/2005/8/layout/radial4"/>
    <dgm:cxn modelId="{7EF31A18-597C-F64D-B7E5-55318B580F4A}" type="presParOf" srcId="{04292D4D-4291-8C49-8197-714C8D14317F}" destId="{2C43DA3C-D508-7C4D-AB87-591AB63BCC10}" srcOrd="4" destOrd="0" presId="urn:microsoft.com/office/officeart/2005/8/layout/radial4"/>
    <dgm:cxn modelId="{20C0CE52-0384-6241-AC49-DE58D01C7D70}" type="presParOf" srcId="{04292D4D-4291-8C49-8197-714C8D14317F}" destId="{BCC0EB3D-9485-AE41-AB1A-49C05E3D79D6}" srcOrd="5" destOrd="0" presId="urn:microsoft.com/office/officeart/2005/8/layout/radial4"/>
    <dgm:cxn modelId="{3F4943E3-BC50-9F4F-98D6-9478771C647F}" type="presParOf" srcId="{04292D4D-4291-8C49-8197-714C8D14317F}" destId="{7B4384F2-5A88-8747-9650-329091A8E2B3}" srcOrd="6" destOrd="0" presId="urn:microsoft.com/office/officeart/2005/8/layout/radial4"/>
    <dgm:cxn modelId="{72CEE939-264C-9B40-AFD4-FA73D9B9C01A}" type="presParOf" srcId="{04292D4D-4291-8C49-8197-714C8D14317F}" destId="{EB3CBB9E-A78D-B949-AF5B-DE7BDB6BCE6F}" srcOrd="7" destOrd="0" presId="urn:microsoft.com/office/officeart/2005/8/layout/radial4"/>
    <dgm:cxn modelId="{E13E4259-2C78-F345-9992-3D9E2ABA793A}" type="presParOf" srcId="{04292D4D-4291-8C49-8197-714C8D14317F}" destId="{D1EAC892-723F-754E-B0CF-910C8AA862E9}"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D0B0A7-8361-1645-923C-7E76A06CEF5D}" type="doc">
      <dgm:prSet loTypeId="urn:microsoft.com/office/officeart/2005/8/layout/radial4" loCatId="" qsTypeId="urn:microsoft.com/office/officeart/2005/8/quickstyle/simple4" qsCatId="simple" csTypeId="urn:microsoft.com/office/officeart/2005/8/colors/colorful2" csCatId="colorful" phldr="1"/>
      <dgm:spPr/>
      <dgm:t>
        <a:bodyPr/>
        <a:lstStyle/>
        <a:p>
          <a:endParaRPr lang="en-US"/>
        </a:p>
      </dgm:t>
    </dgm:pt>
    <dgm:pt modelId="{584C83DB-7F4B-4C4F-8867-F95A3BF379A9}">
      <dgm:prSet phldrT="[Text]"/>
      <dgm:spPr>
        <a:ln w="28575" cmpd="sng">
          <a:solidFill>
            <a:schemeClr val="tx1"/>
          </a:solidFill>
        </a:ln>
      </dgm:spPr>
      <dgm:t>
        <a:bodyPr/>
        <a:lstStyle/>
        <a:p>
          <a:r>
            <a:rPr lang="en-US" dirty="0">
              <a:solidFill>
                <a:srgbClr val="000000"/>
              </a:solidFill>
            </a:rPr>
            <a:t>Violence </a:t>
          </a:r>
        </a:p>
      </dgm:t>
    </dgm:pt>
    <dgm:pt modelId="{28E62196-A9BD-0541-9A37-71FB23F06D49}" type="parTrans" cxnId="{1BB80E9C-38C2-3C49-AF33-CE100C865678}">
      <dgm:prSet/>
      <dgm:spPr/>
      <dgm:t>
        <a:bodyPr/>
        <a:lstStyle/>
        <a:p>
          <a:endParaRPr lang="en-US">
            <a:solidFill>
              <a:srgbClr val="000000"/>
            </a:solidFill>
          </a:endParaRPr>
        </a:p>
      </dgm:t>
    </dgm:pt>
    <dgm:pt modelId="{BAAADA54-185A-AA4B-A856-5B652557A81E}" type="sibTrans" cxnId="{1BB80E9C-38C2-3C49-AF33-CE100C865678}">
      <dgm:prSet/>
      <dgm:spPr/>
      <dgm:t>
        <a:bodyPr/>
        <a:lstStyle/>
        <a:p>
          <a:endParaRPr lang="en-US">
            <a:solidFill>
              <a:srgbClr val="000000"/>
            </a:solidFill>
          </a:endParaRPr>
        </a:p>
      </dgm:t>
    </dgm:pt>
    <dgm:pt modelId="{8333813F-E6EF-9E4D-B1EA-5E0E12A91DC5}">
      <dgm:prSet phldrT="[Text]" custT="1"/>
      <dgm:spPr/>
      <dgm:t>
        <a:bodyPr/>
        <a:lstStyle/>
        <a:p>
          <a:pPr algn="ctr"/>
          <a:r>
            <a:rPr lang="en-US" sz="1800" b="1" u="sng" dirty="0">
              <a:solidFill>
                <a:srgbClr val="000000"/>
              </a:solidFill>
            </a:rPr>
            <a:t>Individual</a:t>
          </a:r>
        </a:p>
        <a:p>
          <a:pPr algn="ctr"/>
          <a:r>
            <a:rPr lang="en-US" sz="1600" u="none" dirty="0">
              <a:solidFill>
                <a:srgbClr val="000000"/>
              </a:solidFill>
            </a:rPr>
            <a:t>High IQ</a:t>
          </a:r>
        </a:p>
        <a:p>
          <a:pPr algn="ctr"/>
          <a:r>
            <a:rPr lang="en-US" sz="1600" u="none" dirty="0">
              <a:solidFill>
                <a:srgbClr val="000000"/>
              </a:solidFill>
            </a:rPr>
            <a:t>Intolerant attitude toward deviance</a:t>
          </a:r>
        </a:p>
        <a:p>
          <a:pPr algn="ctr"/>
          <a:r>
            <a:rPr lang="en-US" sz="1600" u="none" dirty="0">
              <a:solidFill>
                <a:srgbClr val="000000"/>
              </a:solidFill>
            </a:rPr>
            <a:t>Positive social orientation</a:t>
          </a:r>
        </a:p>
        <a:p>
          <a:pPr algn="ctr"/>
          <a:r>
            <a:rPr lang="en-US" sz="1600" u="none" dirty="0">
              <a:solidFill>
                <a:srgbClr val="000000"/>
              </a:solidFill>
            </a:rPr>
            <a:t>Religiosity</a:t>
          </a:r>
        </a:p>
      </dgm:t>
    </dgm:pt>
    <dgm:pt modelId="{C11E9B2A-3356-4147-8F0C-AF8647540BC6}" type="parTrans" cxnId="{A9A6DD4B-8119-EC48-9E98-DC45AFE2D540}">
      <dgm:prSet/>
      <dgm:spPr/>
      <dgm:t>
        <a:bodyPr/>
        <a:lstStyle/>
        <a:p>
          <a:endParaRPr lang="en-US">
            <a:solidFill>
              <a:srgbClr val="000000"/>
            </a:solidFill>
          </a:endParaRPr>
        </a:p>
      </dgm:t>
    </dgm:pt>
    <dgm:pt modelId="{ED203868-5B31-8E40-A92F-2B86B332ACA7}" type="sibTrans" cxnId="{A9A6DD4B-8119-EC48-9E98-DC45AFE2D540}">
      <dgm:prSet/>
      <dgm:spPr/>
      <dgm:t>
        <a:bodyPr/>
        <a:lstStyle/>
        <a:p>
          <a:endParaRPr lang="en-US">
            <a:solidFill>
              <a:srgbClr val="000000"/>
            </a:solidFill>
          </a:endParaRPr>
        </a:p>
      </dgm:t>
    </dgm:pt>
    <dgm:pt modelId="{3D2DBC41-851E-CF41-A434-1AC9396FCEDF}">
      <dgm:prSet phldrT="[Text]" custT="1"/>
      <dgm:spPr/>
      <dgm:t>
        <a:bodyPr/>
        <a:lstStyle/>
        <a:p>
          <a:pPr algn="ctr"/>
          <a:r>
            <a:rPr lang="en-US" sz="1800" b="1" u="sng" dirty="0">
              <a:solidFill>
                <a:srgbClr val="000000"/>
              </a:solidFill>
            </a:rPr>
            <a:t>Family</a:t>
          </a:r>
        </a:p>
        <a:p>
          <a:pPr algn="ctr"/>
          <a:r>
            <a:rPr lang="en-US" sz="1600" dirty="0">
              <a:solidFill>
                <a:srgbClr val="000000"/>
              </a:solidFill>
            </a:rPr>
            <a:t>Connectedness to family</a:t>
          </a:r>
        </a:p>
        <a:p>
          <a:pPr algn="ctr"/>
          <a:r>
            <a:rPr lang="en-US" sz="1600" dirty="0">
              <a:solidFill>
                <a:srgbClr val="000000"/>
              </a:solidFill>
            </a:rPr>
            <a:t>Parent-child discussion of problems</a:t>
          </a:r>
        </a:p>
        <a:p>
          <a:pPr algn="ctr"/>
          <a:r>
            <a:rPr lang="en-US" sz="1600" dirty="0">
              <a:solidFill>
                <a:srgbClr val="000000"/>
              </a:solidFill>
            </a:rPr>
            <a:t>Parental expectations for high achievement</a:t>
          </a:r>
        </a:p>
        <a:p>
          <a:pPr algn="ctr"/>
          <a:r>
            <a:rPr lang="en-US" sz="1600" dirty="0">
              <a:solidFill>
                <a:srgbClr val="000000"/>
              </a:solidFill>
            </a:rPr>
            <a:t>Consistent parental presence</a:t>
          </a:r>
        </a:p>
        <a:p>
          <a:pPr algn="ctr"/>
          <a:r>
            <a:rPr lang="en-US" sz="1600" dirty="0">
              <a:solidFill>
                <a:srgbClr val="000000"/>
              </a:solidFill>
            </a:rPr>
            <a:t>Frequent shared family activities</a:t>
          </a:r>
        </a:p>
      </dgm:t>
    </dgm:pt>
    <dgm:pt modelId="{DD1545CB-A483-5E41-82BF-FB22A746AB68}" type="parTrans" cxnId="{B5AE96F5-F60C-BE4F-9783-C33FC96AEB70}">
      <dgm:prSet/>
      <dgm:spPr/>
      <dgm:t>
        <a:bodyPr/>
        <a:lstStyle/>
        <a:p>
          <a:endParaRPr lang="en-US">
            <a:solidFill>
              <a:srgbClr val="000000"/>
            </a:solidFill>
          </a:endParaRPr>
        </a:p>
      </dgm:t>
    </dgm:pt>
    <dgm:pt modelId="{BF8A0C68-4830-7846-8E7F-9065A761009C}" type="sibTrans" cxnId="{B5AE96F5-F60C-BE4F-9783-C33FC96AEB70}">
      <dgm:prSet/>
      <dgm:spPr/>
      <dgm:t>
        <a:bodyPr/>
        <a:lstStyle/>
        <a:p>
          <a:endParaRPr lang="en-US">
            <a:solidFill>
              <a:srgbClr val="000000"/>
            </a:solidFill>
          </a:endParaRPr>
        </a:p>
      </dgm:t>
    </dgm:pt>
    <dgm:pt modelId="{2C0CF7E3-BE3F-0342-82B4-A9ECADAB4CFF}">
      <dgm:prSet phldrT="[Text]" custT="1"/>
      <dgm:spPr/>
      <dgm:t>
        <a:bodyPr/>
        <a:lstStyle/>
        <a:p>
          <a:pPr algn="ctr"/>
          <a:r>
            <a:rPr lang="en-US" sz="1800" b="1" u="sng" dirty="0">
              <a:solidFill>
                <a:srgbClr val="000000"/>
              </a:solidFill>
            </a:rPr>
            <a:t>Peer/Social</a:t>
          </a:r>
        </a:p>
        <a:p>
          <a:pPr algn="ctr"/>
          <a:r>
            <a:rPr lang="en-US" sz="1600" u="none" dirty="0">
              <a:solidFill>
                <a:srgbClr val="000000"/>
              </a:solidFill>
            </a:rPr>
            <a:t>Involvement in social activities</a:t>
          </a:r>
        </a:p>
        <a:p>
          <a:pPr algn="ctr"/>
          <a:r>
            <a:rPr lang="en-US" sz="1600" u="none" dirty="0">
              <a:solidFill>
                <a:srgbClr val="000000"/>
              </a:solidFill>
            </a:rPr>
            <a:t>Commitment to school</a:t>
          </a:r>
        </a:p>
      </dgm:t>
    </dgm:pt>
    <dgm:pt modelId="{2C1B3D64-66B8-CB46-B5CD-91FC9E6AFD5A}" type="parTrans" cxnId="{9E05446A-94E4-A445-B501-128F9F66C8BC}">
      <dgm:prSet/>
      <dgm:spPr/>
      <dgm:t>
        <a:bodyPr/>
        <a:lstStyle/>
        <a:p>
          <a:endParaRPr lang="en-US">
            <a:solidFill>
              <a:srgbClr val="000000"/>
            </a:solidFill>
          </a:endParaRPr>
        </a:p>
      </dgm:t>
    </dgm:pt>
    <dgm:pt modelId="{15D8186B-107E-8441-83CF-3732D1B5BD5F}" type="sibTrans" cxnId="{9E05446A-94E4-A445-B501-128F9F66C8BC}">
      <dgm:prSet/>
      <dgm:spPr/>
      <dgm:t>
        <a:bodyPr/>
        <a:lstStyle/>
        <a:p>
          <a:endParaRPr lang="en-US">
            <a:solidFill>
              <a:srgbClr val="000000"/>
            </a:solidFill>
          </a:endParaRPr>
        </a:p>
      </dgm:t>
    </dgm:pt>
    <dgm:pt modelId="{B5AB1710-9CDA-B044-BE05-8467551887A9}">
      <dgm:prSet phldrT="[Text]" custT="1"/>
      <dgm:spPr/>
      <dgm:t>
        <a:bodyPr/>
        <a:lstStyle/>
        <a:p>
          <a:pPr algn="ctr"/>
          <a:r>
            <a:rPr lang="en-US" sz="1800" b="1" u="sng" dirty="0">
              <a:solidFill>
                <a:srgbClr val="000000"/>
              </a:solidFill>
            </a:rPr>
            <a:t>School/Community</a:t>
          </a:r>
        </a:p>
        <a:p>
          <a:pPr algn="ctr"/>
          <a:r>
            <a:rPr lang="en-US" sz="1600" u="none" dirty="0">
              <a:solidFill>
                <a:srgbClr val="000000"/>
              </a:solidFill>
            </a:rPr>
            <a:t>Structure (clear, consistent, strictly enforced, fair rules)</a:t>
          </a:r>
        </a:p>
        <a:p>
          <a:pPr algn="ctr"/>
          <a:r>
            <a:rPr lang="en-US" sz="1600" u="none" dirty="0">
              <a:solidFill>
                <a:srgbClr val="000000"/>
              </a:solidFill>
            </a:rPr>
            <a:t>Support (teachers as caring and helpful)</a:t>
          </a:r>
        </a:p>
        <a:p>
          <a:pPr algn="ctr"/>
          <a:r>
            <a:rPr lang="en-US" sz="1600" u="none" dirty="0">
              <a:solidFill>
                <a:srgbClr val="000000"/>
              </a:solidFill>
            </a:rPr>
            <a:t>Norms and climate</a:t>
          </a:r>
        </a:p>
      </dgm:t>
    </dgm:pt>
    <dgm:pt modelId="{2DC12FC9-DBB3-524B-A5C0-6948E3927E35}" type="parTrans" cxnId="{9A464546-6E93-D445-B5D1-FBC06A8AEAAD}">
      <dgm:prSet/>
      <dgm:spPr/>
      <dgm:t>
        <a:bodyPr/>
        <a:lstStyle/>
        <a:p>
          <a:endParaRPr lang="en-US">
            <a:solidFill>
              <a:srgbClr val="000000"/>
            </a:solidFill>
          </a:endParaRPr>
        </a:p>
      </dgm:t>
    </dgm:pt>
    <dgm:pt modelId="{400BA004-E77F-0F43-89E7-35ADAF4A6494}" type="sibTrans" cxnId="{9A464546-6E93-D445-B5D1-FBC06A8AEAAD}">
      <dgm:prSet/>
      <dgm:spPr/>
      <dgm:t>
        <a:bodyPr/>
        <a:lstStyle/>
        <a:p>
          <a:endParaRPr lang="en-US">
            <a:solidFill>
              <a:srgbClr val="000000"/>
            </a:solidFill>
          </a:endParaRPr>
        </a:p>
      </dgm:t>
    </dgm:pt>
    <dgm:pt modelId="{04292D4D-4291-8C49-8197-714C8D14317F}" type="pres">
      <dgm:prSet presAssocID="{DAD0B0A7-8361-1645-923C-7E76A06CEF5D}" presName="cycle" presStyleCnt="0">
        <dgm:presLayoutVars>
          <dgm:chMax val="1"/>
          <dgm:dir/>
          <dgm:animLvl val="ctr"/>
          <dgm:resizeHandles val="exact"/>
        </dgm:presLayoutVars>
      </dgm:prSet>
      <dgm:spPr/>
    </dgm:pt>
    <dgm:pt modelId="{614D0DD1-A5D1-5446-A7A6-72C948894680}" type="pres">
      <dgm:prSet presAssocID="{584C83DB-7F4B-4C4F-8867-F95A3BF379A9}" presName="centerShape" presStyleLbl="node0" presStyleIdx="0" presStyleCnt="1" custScaleX="70212" custScaleY="69784" custLinFactNeighborX="1336" custLinFactNeighborY="38"/>
      <dgm:spPr/>
    </dgm:pt>
    <dgm:pt modelId="{D30C91C7-B221-7148-AB0A-6C55105D0EBB}" type="pres">
      <dgm:prSet presAssocID="{C11E9B2A-3356-4147-8F0C-AF8647540BC6}" presName="parTrans" presStyleLbl="bgSibTrans2D1" presStyleIdx="0" presStyleCnt="4" custScaleX="84377" custLinFactNeighborX="9170" custLinFactNeighborY="7929"/>
      <dgm:spPr/>
    </dgm:pt>
    <dgm:pt modelId="{07315441-E17F-D54A-99A9-E70150384E0D}" type="pres">
      <dgm:prSet presAssocID="{8333813F-E6EF-9E4D-B1EA-5E0E12A91DC5}" presName="node" presStyleLbl="node1" presStyleIdx="0" presStyleCnt="4" custScaleX="108308" custScaleY="115117" custRadScaleRad="96232" custRadScaleInc="-13444">
        <dgm:presLayoutVars>
          <dgm:bulletEnabled val="1"/>
        </dgm:presLayoutVars>
      </dgm:prSet>
      <dgm:spPr/>
    </dgm:pt>
    <dgm:pt modelId="{437ADA9D-116E-F148-9391-F26E1EF74EE6}" type="pres">
      <dgm:prSet presAssocID="{DD1545CB-A483-5E41-82BF-FB22A746AB68}" presName="parTrans" presStyleLbl="bgSibTrans2D1" presStyleIdx="1" presStyleCnt="4"/>
      <dgm:spPr/>
    </dgm:pt>
    <dgm:pt modelId="{2C43DA3C-D508-7C4D-AB87-591AB63BCC10}" type="pres">
      <dgm:prSet presAssocID="{3D2DBC41-851E-CF41-A434-1AC9396FCEDF}" presName="node" presStyleLbl="node1" presStyleIdx="1" presStyleCnt="4" custScaleX="158785" custScaleY="139036">
        <dgm:presLayoutVars>
          <dgm:bulletEnabled val="1"/>
        </dgm:presLayoutVars>
      </dgm:prSet>
      <dgm:spPr/>
    </dgm:pt>
    <dgm:pt modelId="{BCC0EB3D-9485-AE41-AB1A-49C05E3D79D6}" type="pres">
      <dgm:prSet presAssocID="{2C1B3D64-66B8-CB46-B5CD-91FC9E6AFD5A}" presName="parTrans" presStyleLbl="bgSibTrans2D1" presStyleIdx="2" presStyleCnt="4"/>
      <dgm:spPr/>
    </dgm:pt>
    <dgm:pt modelId="{7B4384F2-5A88-8747-9650-329091A8E2B3}" type="pres">
      <dgm:prSet presAssocID="{2C0CF7E3-BE3F-0342-82B4-A9ECADAB4CFF}" presName="node" presStyleLbl="node1" presStyleIdx="2" presStyleCnt="4" custScaleX="127681" custScaleY="97772" custRadScaleRad="110584" custRadScaleInc="22425">
        <dgm:presLayoutVars>
          <dgm:bulletEnabled val="1"/>
        </dgm:presLayoutVars>
      </dgm:prSet>
      <dgm:spPr/>
    </dgm:pt>
    <dgm:pt modelId="{EB3CBB9E-A78D-B949-AF5B-DE7BDB6BCE6F}" type="pres">
      <dgm:prSet presAssocID="{2DC12FC9-DBB3-524B-A5C0-6948E3927E35}" presName="parTrans" presStyleLbl="bgSibTrans2D1" presStyleIdx="3" presStyleCnt="4"/>
      <dgm:spPr/>
    </dgm:pt>
    <dgm:pt modelId="{D1EAC892-723F-754E-B0CF-910C8AA862E9}" type="pres">
      <dgm:prSet presAssocID="{B5AB1710-9CDA-B044-BE05-8467551887A9}" presName="node" presStyleLbl="node1" presStyleIdx="3" presStyleCnt="4" custScaleX="121795" custScaleY="122932" custRadScaleRad="98603" custRadScaleInc="7579">
        <dgm:presLayoutVars>
          <dgm:bulletEnabled val="1"/>
        </dgm:presLayoutVars>
      </dgm:prSet>
      <dgm:spPr/>
    </dgm:pt>
  </dgm:ptLst>
  <dgm:cxnLst>
    <dgm:cxn modelId="{1B28E00A-FF51-BC47-89BB-5623AF164D3A}" type="presOf" srcId="{DAD0B0A7-8361-1645-923C-7E76A06CEF5D}" destId="{04292D4D-4291-8C49-8197-714C8D14317F}" srcOrd="0" destOrd="0" presId="urn:microsoft.com/office/officeart/2005/8/layout/radial4"/>
    <dgm:cxn modelId="{8500B632-C87C-EF43-A63B-BF50AEA2790E}" type="presOf" srcId="{C11E9B2A-3356-4147-8F0C-AF8647540BC6}" destId="{D30C91C7-B221-7148-AB0A-6C55105D0EBB}" srcOrd="0" destOrd="0" presId="urn:microsoft.com/office/officeart/2005/8/layout/radial4"/>
    <dgm:cxn modelId="{9A464546-6E93-D445-B5D1-FBC06A8AEAAD}" srcId="{584C83DB-7F4B-4C4F-8867-F95A3BF379A9}" destId="{B5AB1710-9CDA-B044-BE05-8467551887A9}" srcOrd="3" destOrd="0" parTransId="{2DC12FC9-DBB3-524B-A5C0-6948E3927E35}" sibTransId="{400BA004-E77F-0F43-89E7-35ADAF4A6494}"/>
    <dgm:cxn modelId="{9E05446A-94E4-A445-B501-128F9F66C8BC}" srcId="{584C83DB-7F4B-4C4F-8867-F95A3BF379A9}" destId="{2C0CF7E3-BE3F-0342-82B4-A9ECADAB4CFF}" srcOrd="2" destOrd="0" parTransId="{2C1B3D64-66B8-CB46-B5CD-91FC9E6AFD5A}" sibTransId="{15D8186B-107E-8441-83CF-3732D1B5BD5F}"/>
    <dgm:cxn modelId="{A9A6DD4B-8119-EC48-9E98-DC45AFE2D540}" srcId="{584C83DB-7F4B-4C4F-8867-F95A3BF379A9}" destId="{8333813F-E6EF-9E4D-B1EA-5E0E12A91DC5}" srcOrd="0" destOrd="0" parTransId="{C11E9B2A-3356-4147-8F0C-AF8647540BC6}" sibTransId="{ED203868-5B31-8E40-A92F-2B86B332ACA7}"/>
    <dgm:cxn modelId="{FFB35971-3084-254E-9A7C-87474E48AE29}" type="presOf" srcId="{B5AB1710-9CDA-B044-BE05-8467551887A9}" destId="{D1EAC892-723F-754E-B0CF-910C8AA862E9}" srcOrd="0" destOrd="0" presId="urn:microsoft.com/office/officeart/2005/8/layout/radial4"/>
    <dgm:cxn modelId="{065E6277-0F66-3B43-A8F3-CAAE828C39F0}" type="presOf" srcId="{2DC12FC9-DBB3-524B-A5C0-6948E3927E35}" destId="{EB3CBB9E-A78D-B949-AF5B-DE7BDB6BCE6F}" srcOrd="0" destOrd="0" presId="urn:microsoft.com/office/officeart/2005/8/layout/radial4"/>
    <dgm:cxn modelId="{DB14F084-64B1-7145-8A45-2594C57DA6AF}" type="presOf" srcId="{2C1B3D64-66B8-CB46-B5CD-91FC9E6AFD5A}" destId="{BCC0EB3D-9485-AE41-AB1A-49C05E3D79D6}" srcOrd="0" destOrd="0" presId="urn:microsoft.com/office/officeart/2005/8/layout/radial4"/>
    <dgm:cxn modelId="{1BB80E9C-38C2-3C49-AF33-CE100C865678}" srcId="{DAD0B0A7-8361-1645-923C-7E76A06CEF5D}" destId="{584C83DB-7F4B-4C4F-8867-F95A3BF379A9}" srcOrd="0" destOrd="0" parTransId="{28E62196-A9BD-0541-9A37-71FB23F06D49}" sibTransId="{BAAADA54-185A-AA4B-A856-5B652557A81E}"/>
    <dgm:cxn modelId="{BD2BAFB1-AB94-274A-83C8-D41FE55F14D1}" type="presOf" srcId="{3D2DBC41-851E-CF41-A434-1AC9396FCEDF}" destId="{2C43DA3C-D508-7C4D-AB87-591AB63BCC10}" srcOrd="0" destOrd="0" presId="urn:microsoft.com/office/officeart/2005/8/layout/radial4"/>
    <dgm:cxn modelId="{E82B05B4-DF79-6C46-A1F1-787A79A17481}" type="presOf" srcId="{584C83DB-7F4B-4C4F-8867-F95A3BF379A9}" destId="{614D0DD1-A5D1-5446-A7A6-72C948894680}" srcOrd="0" destOrd="0" presId="urn:microsoft.com/office/officeart/2005/8/layout/radial4"/>
    <dgm:cxn modelId="{3A3243B9-34BF-AD44-89DB-22F6EE4606A0}" type="presOf" srcId="{DD1545CB-A483-5E41-82BF-FB22A746AB68}" destId="{437ADA9D-116E-F148-9391-F26E1EF74EE6}" srcOrd="0" destOrd="0" presId="urn:microsoft.com/office/officeart/2005/8/layout/radial4"/>
    <dgm:cxn modelId="{0FBFC2C0-94DC-0342-B7A1-195F01DF9C4A}" type="presOf" srcId="{8333813F-E6EF-9E4D-B1EA-5E0E12A91DC5}" destId="{07315441-E17F-D54A-99A9-E70150384E0D}" srcOrd="0" destOrd="0" presId="urn:microsoft.com/office/officeart/2005/8/layout/radial4"/>
    <dgm:cxn modelId="{FAC4CAC4-E200-454A-A8DB-BD9BA994E5CE}" type="presOf" srcId="{2C0CF7E3-BE3F-0342-82B4-A9ECADAB4CFF}" destId="{7B4384F2-5A88-8747-9650-329091A8E2B3}" srcOrd="0" destOrd="0" presId="urn:microsoft.com/office/officeart/2005/8/layout/radial4"/>
    <dgm:cxn modelId="{B5AE96F5-F60C-BE4F-9783-C33FC96AEB70}" srcId="{584C83DB-7F4B-4C4F-8867-F95A3BF379A9}" destId="{3D2DBC41-851E-CF41-A434-1AC9396FCEDF}" srcOrd="1" destOrd="0" parTransId="{DD1545CB-A483-5E41-82BF-FB22A746AB68}" sibTransId="{BF8A0C68-4830-7846-8E7F-9065A761009C}"/>
    <dgm:cxn modelId="{B62B4574-D450-B847-8A03-60B2176B6DBE}" type="presParOf" srcId="{04292D4D-4291-8C49-8197-714C8D14317F}" destId="{614D0DD1-A5D1-5446-A7A6-72C948894680}" srcOrd="0" destOrd="0" presId="urn:microsoft.com/office/officeart/2005/8/layout/radial4"/>
    <dgm:cxn modelId="{D532D48E-D884-8848-BE84-E11AEB2F8A6E}" type="presParOf" srcId="{04292D4D-4291-8C49-8197-714C8D14317F}" destId="{D30C91C7-B221-7148-AB0A-6C55105D0EBB}" srcOrd="1" destOrd="0" presId="urn:microsoft.com/office/officeart/2005/8/layout/radial4"/>
    <dgm:cxn modelId="{4EBCB3EA-7653-7C49-B08D-2CE98F5090C4}" type="presParOf" srcId="{04292D4D-4291-8C49-8197-714C8D14317F}" destId="{07315441-E17F-D54A-99A9-E70150384E0D}" srcOrd="2" destOrd="0" presId="urn:microsoft.com/office/officeart/2005/8/layout/radial4"/>
    <dgm:cxn modelId="{4770E237-C130-294F-AC63-C815403A0B0D}" type="presParOf" srcId="{04292D4D-4291-8C49-8197-714C8D14317F}" destId="{437ADA9D-116E-F148-9391-F26E1EF74EE6}" srcOrd="3" destOrd="0" presId="urn:microsoft.com/office/officeart/2005/8/layout/radial4"/>
    <dgm:cxn modelId="{75197694-C52D-1F46-982B-3C499E15E661}" type="presParOf" srcId="{04292D4D-4291-8C49-8197-714C8D14317F}" destId="{2C43DA3C-D508-7C4D-AB87-591AB63BCC10}" srcOrd="4" destOrd="0" presId="urn:microsoft.com/office/officeart/2005/8/layout/radial4"/>
    <dgm:cxn modelId="{19C96C81-A50F-5545-877B-60E2E3C27C53}" type="presParOf" srcId="{04292D4D-4291-8C49-8197-714C8D14317F}" destId="{BCC0EB3D-9485-AE41-AB1A-49C05E3D79D6}" srcOrd="5" destOrd="0" presId="urn:microsoft.com/office/officeart/2005/8/layout/radial4"/>
    <dgm:cxn modelId="{E2463080-BE26-D445-9B17-9FAF7B126D0E}" type="presParOf" srcId="{04292D4D-4291-8C49-8197-714C8D14317F}" destId="{7B4384F2-5A88-8747-9650-329091A8E2B3}" srcOrd="6" destOrd="0" presId="urn:microsoft.com/office/officeart/2005/8/layout/radial4"/>
    <dgm:cxn modelId="{BA55CD11-95CC-3F41-9EF5-167F72235157}" type="presParOf" srcId="{04292D4D-4291-8C49-8197-714C8D14317F}" destId="{EB3CBB9E-A78D-B949-AF5B-DE7BDB6BCE6F}" srcOrd="7" destOrd="0" presId="urn:microsoft.com/office/officeart/2005/8/layout/radial4"/>
    <dgm:cxn modelId="{210DA823-2622-0F42-B8AB-23417E5BFEF0}" type="presParOf" srcId="{04292D4D-4291-8C49-8197-714C8D14317F}" destId="{D1EAC892-723F-754E-B0CF-910C8AA862E9}"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136B8BA-1C36-3041-BF5A-E0220478E530}"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n-US"/>
        </a:p>
      </dgm:t>
    </dgm:pt>
    <dgm:pt modelId="{AA6BF796-9B3B-6C4E-92BB-C6DA393CD413}">
      <dgm:prSet custT="1"/>
      <dgm:spPr/>
      <dgm:t>
        <a:bodyPr/>
        <a:lstStyle/>
        <a:p>
          <a:pPr rtl="0"/>
          <a:r>
            <a:rPr lang="en-US" sz="1800" dirty="0">
              <a:solidFill>
                <a:schemeClr val="bg1"/>
              </a:solidFill>
            </a:rPr>
            <a:t>Model based on findings from U.S. Secret Service</a:t>
          </a:r>
        </a:p>
      </dgm:t>
    </dgm:pt>
    <dgm:pt modelId="{794A90C6-1F72-754D-8515-832357FD3261}" type="parTrans" cxnId="{74228789-40C4-8B4A-B3B3-1CB75AFD4AB6}">
      <dgm:prSet/>
      <dgm:spPr/>
      <dgm:t>
        <a:bodyPr/>
        <a:lstStyle/>
        <a:p>
          <a:endParaRPr lang="en-US"/>
        </a:p>
      </dgm:t>
    </dgm:pt>
    <dgm:pt modelId="{5B4976E1-7336-7546-B5A5-F99187E9F58F}" type="sibTrans" cxnId="{74228789-40C4-8B4A-B3B3-1CB75AFD4AB6}">
      <dgm:prSet/>
      <dgm:spPr/>
      <dgm:t>
        <a:bodyPr/>
        <a:lstStyle/>
        <a:p>
          <a:endParaRPr lang="en-US"/>
        </a:p>
      </dgm:t>
    </dgm:pt>
    <dgm:pt modelId="{63008B70-ADA4-5E4F-953B-F7EDEE5F43CA}">
      <dgm:prSet custT="1"/>
      <dgm:spPr/>
      <dgm:t>
        <a:bodyPr/>
        <a:lstStyle/>
        <a:p>
          <a:pPr rtl="0"/>
          <a:r>
            <a:rPr lang="en-US" sz="1800" dirty="0"/>
            <a:t>Research on effectiveness</a:t>
          </a:r>
        </a:p>
      </dgm:t>
    </dgm:pt>
    <dgm:pt modelId="{5C8C6268-761B-4541-AFD1-318F71A58C7C}" type="parTrans" cxnId="{DFD240CA-0D56-F448-9BBA-897FABE21CFC}">
      <dgm:prSet/>
      <dgm:spPr/>
      <dgm:t>
        <a:bodyPr/>
        <a:lstStyle/>
        <a:p>
          <a:endParaRPr lang="en-US"/>
        </a:p>
      </dgm:t>
    </dgm:pt>
    <dgm:pt modelId="{D0A2E825-FB00-5744-B875-8E62D8037219}" type="sibTrans" cxnId="{DFD240CA-0D56-F448-9BBA-897FABE21CFC}">
      <dgm:prSet/>
      <dgm:spPr/>
      <dgm:t>
        <a:bodyPr/>
        <a:lstStyle/>
        <a:p>
          <a:endParaRPr lang="en-US"/>
        </a:p>
      </dgm:t>
    </dgm:pt>
    <dgm:pt modelId="{183C31CA-DFD8-784F-B4ED-17A6678F1E8D}">
      <dgm:prSet custT="1"/>
      <dgm:spPr/>
      <dgm:t>
        <a:bodyPr/>
        <a:lstStyle/>
        <a:p>
          <a:pPr rtl="0"/>
          <a:r>
            <a:rPr lang="en-US" sz="1400" dirty="0"/>
            <a:t>99% of  threats resolved without violent incident (1 % of cases resulted in a fight or physical assault – no serious injuries</a:t>
          </a:r>
        </a:p>
      </dgm:t>
    </dgm:pt>
    <dgm:pt modelId="{BC12EB0A-77D3-894B-A97F-AC76D876556C}" type="parTrans" cxnId="{7AA7B94F-7E65-614C-A8F7-27303CFEAADF}">
      <dgm:prSet/>
      <dgm:spPr/>
      <dgm:t>
        <a:bodyPr/>
        <a:lstStyle/>
        <a:p>
          <a:endParaRPr lang="en-US"/>
        </a:p>
      </dgm:t>
    </dgm:pt>
    <dgm:pt modelId="{67704E87-3DB1-B743-9C07-23D07F298A12}" type="sibTrans" cxnId="{7AA7B94F-7E65-614C-A8F7-27303CFEAADF}">
      <dgm:prSet/>
      <dgm:spPr/>
      <dgm:t>
        <a:bodyPr/>
        <a:lstStyle/>
        <a:p>
          <a:endParaRPr lang="en-US"/>
        </a:p>
      </dgm:t>
    </dgm:pt>
    <dgm:pt modelId="{1AE97A4C-1F17-0448-AC2D-BC4088FD1CBC}">
      <dgm:prSet custT="1"/>
      <dgm:spPr/>
      <dgm:t>
        <a:bodyPr/>
        <a:lstStyle/>
        <a:p>
          <a:pPr rtl="0"/>
          <a:r>
            <a:rPr lang="en-US" sz="1800" dirty="0"/>
            <a:t>Evidence-based program listed with the </a:t>
          </a:r>
          <a:r>
            <a:rPr lang="en-US" sz="1800" b="0" i="0" u="none" dirty="0"/>
            <a:t>Evidence-Based Practices Resource Center (formerly SAMHSA’s </a:t>
          </a:r>
          <a:r>
            <a:rPr lang="en-US" sz="1800" dirty="0"/>
            <a:t>National Registry of Evidence-based Programs and Practices)</a:t>
          </a:r>
        </a:p>
      </dgm:t>
    </dgm:pt>
    <dgm:pt modelId="{AF4A5581-EFCF-5445-9B8F-47599FF5E5BC}" type="parTrans" cxnId="{DE532087-F75E-4148-BF80-7AA23294A36F}">
      <dgm:prSet/>
      <dgm:spPr/>
      <dgm:t>
        <a:bodyPr/>
        <a:lstStyle/>
        <a:p>
          <a:endParaRPr lang="en-US"/>
        </a:p>
      </dgm:t>
    </dgm:pt>
    <dgm:pt modelId="{355FC39B-FA64-384A-BE53-EC94A07352C5}" type="sibTrans" cxnId="{DE532087-F75E-4148-BF80-7AA23294A36F}">
      <dgm:prSet/>
      <dgm:spPr/>
      <dgm:t>
        <a:bodyPr/>
        <a:lstStyle/>
        <a:p>
          <a:endParaRPr lang="en-US"/>
        </a:p>
      </dgm:t>
    </dgm:pt>
    <dgm:pt modelId="{B3FF7317-B536-A446-83A2-F5FE397036D3}">
      <dgm:prSet custT="1"/>
      <dgm:spPr/>
      <dgm:t>
        <a:bodyPr/>
        <a:lstStyle/>
        <a:p>
          <a:pPr rtl="0"/>
          <a:r>
            <a:rPr lang="en-US" sz="1400" dirty="0"/>
            <a:t>No racial differences in disciplinary consequences when threat assessment used</a:t>
          </a:r>
        </a:p>
      </dgm:t>
    </dgm:pt>
    <dgm:pt modelId="{A510889A-2645-304C-871E-6E1B6C5D23C4}" type="parTrans" cxnId="{DEF44102-0CD1-A443-B154-2EEA5FC47F29}">
      <dgm:prSet/>
      <dgm:spPr/>
      <dgm:t>
        <a:bodyPr/>
        <a:lstStyle/>
        <a:p>
          <a:endParaRPr lang="en-US"/>
        </a:p>
      </dgm:t>
    </dgm:pt>
    <dgm:pt modelId="{90EF5C84-5A2F-AF4C-8DF1-DC42EAFCD925}" type="sibTrans" cxnId="{DEF44102-0CD1-A443-B154-2EEA5FC47F29}">
      <dgm:prSet/>
      <dgm:spPr/>
      <dgm:t>
        <a:bodyPr/>
        <a:lstStyle/>
        <a:p>
          <a:endParaRPr lang="en-US"/>
        </a:p>
      </dgm:t>
    </dgm:pt>
    <dgm:pt modelId="{52DCDCE2-E158-2047-9606-39D83E20D67F}" type="pres">
      <dgm:prSet presAssocID="{7136B8BA-1C36-3041-BF5A-E0220478E530}" presName="Name0" presStyleCnt="0">
        <dgm:presLayoutVars>
          <dgm:chMax val="7"/>
          <dgm:chPref val="7"/>
          <dgm:dir/>
        </dgm:presLayoutVars>
      </dgm:prSet>
      <dgm:spPr/>
    </dgm:pt>
    <dgm:pt modelId="{EC32D66E-0A92-5B4C-9214-C215BE54C9F2}" type="pres">
      <dgm:prSet presAssocID="{7136B8BA-1C36-3041-BF5A-E0220478E530}" presName="Name1" presStyleCnt="0"/>
      <dgm:spPr/>
    </dgm:pt>
    <dgm:pt modelId="{CD80150F-94CA-CF45-85B6-A64AB0AD6407}" type="pres">
      <dgm:prSet presAssocID="{7136B8BA-1C36-3041-BF5A-E0220478E530}" presName="cycle" presStyleCnt="0"/>
      <dgm:spPr/>
    </dgm:pt>
    <dgm:pt modelId="{36C4775D-6306-7340-A7C2-7E46620326A4}" type="pres">
      <dgm:prSet presAssocID="{7136B8BA-1C36-3041-BF5A-E0220478E530}" presName="srcNode" presStyleLbl="node1" presStyleIdx="0" presStyleCnt="3"/>
      <dgm:spPr/>
    </dgm:pt>
    <dgm:pt modelId="{F043FF5C-5BD0-1C49-A692-DAFF9364432B}" type="pres">
      <dgm:prSet presAssocID="{7136B8BA-1C36-3041-BF5A-E0220478E530}" presName="conn" presStyleLbl="parChTrans1D2" presStyleIdx="0" presStyleCnt="1"/>
      <dgm:spPr/>
    </dgm:pt>
    <dgm:pt modelId="{8FEF7D02-E70A-F642-BA9B-712EDFEC40FD}" type="pres">
      <dgm:prSet presAssocID="{7136B8BA-1C36-3041-BF5A-E0220478E530}" presName="extraNode" presStyleLbl="node1" presStyleIdx="0" presStyleCnt="3"/>
      <dgm:spPr/>
    </dgm:pt>
    <dgm:pt modelId="{4A277F0E-46B9-BC47-943B-089685EA7260}" type="pres">
      <dgm:prSet presAssocID="{7136B8BA-1C36-3041-BF5A-E0220478E530}" presName="dstNode" presStyleLbl="node1" presStyleIdx="0" presStyleCnt="3"/>
      <dgm:spPr/>
    </dgm:pt>
    <dgm:pt modelId="{AFD2E95B-1F1E-0342-8722-4E7F1BD2B50D}" type="pres">
      <dgm:prSet presAssocID="{AA6BF796-9B3B-6C4E-92BB-C6DA393CD413}" presName="text_1" presStyleLbl="node1" presStyleIdx="0" presStyleCnt="3">
        <dgm:presLayoutVars>
          <dgm:bulletEnabled val="1"/>
        </dgm:presLayoutVars>
      </dgm:prSet>
      <dgm:spPr/>
    </dgm:pt>
    <dgm:pt modelId="{9138F625-83A0-574E-8162-BBB8AA17A6DA}" type="pres">
      <dgm:prSet presAssocID="{AA6BF796-9B3B-6C4E-92BB-C6DA393CD413}" presName="accent_1" presStyleCnt="0"/>
      <dgm:spPr/>
    </dgm:pt>
    <dgm:pt modelId="{A1DF5590-C121-4A47-BDED-7B55E749038F}" type="pres">
      <dgm:prSet presAssocID="{AA6BF796-9B3B-6C4E-92BB-C6DA393CD413}" presName="accentRepeatNode" presStyleLbl="solidFgAcc1" presStyleIdx="0" presStyleCnt="3"/>
      <dgm:spPr/>
    </dgm:pt>
    <dgm:pt modelId="{23729EFF-6C61-584F-A6CC-F911CF171A85}" type="pres">
      <dgm:prSet presAssocID="{63008B70-ADA4-5E4F-953B-F7EDEE5F43CA}" presName="text_2" presStyleLbl="node1" presStyleIdx="1" presStyleCnt="3" custScaleY="127119">
        <dgm:presLayoutVars>
          <dgm:bulletEnabled val="1"/>
        </dgm:presLayoutVars>
      </dgm:prSet>
      <dgm:spPr/>
    </dgm:pt>
    <dgm:pt modelId="{29F93287-ABD1-E74D-9D9E-A030CDA291A1}" type="pres">
      <dgm:prSet presAssocID="{63008B70-ADA4-5E4F-953B-F7EDEE5F43CA}" presName="accent_2" presStyleCnt="0"/>
      <dgm:spPr/>
    </dgm:pt>
    <dgm:pt modelId="{77524767-09FE-1841-BB03-5DC89AAEAE10}" type="pres">
      <dgm:prSet presAssocID="{63008B70-ADA4-5E4F-953B-F7EDEE5F43CA}" presName="accentRepeatNode" presStyleLbl="solidFgAcc1" presStyleIdx="1" presStyleCnt="3"/>
      <dgm:spPr/>
    </dgm:pt>
    <dgm:pt modelId="{417C9C74-A64C-2549-A8EF-6691A52EF4FA}" type="pres">
      <dgm:prSet presAssocID="{1AE97A4C-1F17-0448-AC2D-BC4088FD1CBC}" presName="text_3" presStyleLbl="node1" presStyleIdx="2" presStyleCnt="3">
        <dgm:presLayoutVars>
          <dgm:bulletEnabled val="1"/>
        </dgm:presLayoutVars>
      </dgm:prSet>
      <dgm:spPr/>
    </dgm:pt>
    <dgm:pt modelId="{9606C0FC-6E51-D741-AB4B-CF5C23102AA6}" type="pres">
      <dgm:prSet presAssocID="{1AE97A4C-1F17-0448-AC2D-BC4088FD1CBC}" presName="accent_3" presStyleCnt="0"/>
      <dgm:spPr/>
    </dgm:pt>
    <dgm:pt modelId="{71E92EC0-9F8D-0A40-9876-80486A76B77B}" type="pres">
      <dgm:prSet presAssocID="{1AE97A4C-1F17-0448-AC2D-BC4088FD1CBC}" presName="accentRepeatNode" presStyleLbl="solidFgAcc1" presStyleIdx="2" presStyleCnt="3"/>
      <dgm:spPr/>
    </dgm:pt>
  </dgm:ptLst>
  <dgm:cxnLst>
    <dgm:cxn modelId="{DEF44102-0CD1-A443-B154-2EEA5FC47F29}" srcId="{63008B70-ADA4-5E4F-953B-F7EDEE5F43CA}" destId="{B3FF7317-B536-A446-83A2-F5FE397036D3}" srcOrd="1" destOrd="0" parTransId="{A510889A-2645-304C-871E-6E1B6C5D23C4}" sibTransId="{90EF5C84-5A2F-AF4C-8DF1-DC42EAFCD925}"/>
    <dgm:cxn modelId="{D1F9D10E-93AA-7F41-A631-84EE6DB28116}" type="presOf" srcId="{5B4976E1-7336-7546-B5A5-F99187E9F58F}" destId="{F043FF5C-5BD0-1C49-A692-DAFF9364432B}" srcOrd="0" destOrd="0" presId="urn:microsoft.com/office/officeart/2008/layout/VerticalCurvedList"/>
    <dgm:cxn modelId="{CC67DF26-68BF-A444-9355-A374CDD2A758}" type="presOf" srcId="{63008B70-ADA4-5E4F-953B-F7EDEE5F43CA}" destId="{23729EFF-6C61-584F-A6CC-F911CF171A85}" srcOrd="0" destOrd="0" presId="urn:microsoft.com/office/officeart/2008/layout/VerticalCurvedList"/>
    <dgm:cxn modelId="{85D9BA3D-9FCD-5146-8989-C1A60E17899D}" type="presOf" srcId="{AA6BF796-9B3B-6C4E-92BB-C6DA393CD413}" destId="{AFD2E95B-1F1E-0342-8722-4E7F1BD2B50D}" srcOrd="0" destOrd="0" presId="urn:microsoft.com/office/officeart/2008/layout/VerticalCurvedList"/>
    <dgm:cxn modelId="{8DB6666F-3596-0943-8BE6-2A82B4D61F7D}" type="presOf" srcId="{7136B8BA-1C36-3041-BF5A-E0220478E530}" destId="{52DCDCE2-E158-2047-9606-39D83E20D67F}" srcOrd="0" destOrd="0" presId="urn:microsoft.com/office/officeart/2008/layout/VerticalCurvedList"/>
    <dgm:cxn modelId="{7AA7B94F-7E65-614C-A8F7-27303CFEAADF}" srcId="{63008B70-ADA4-5E4F-953B-F7EDEE5F43CA}" destId="{183C31CA-DFD8-784F-B4ED-17A6678F1E8D}" srcOrd="0" destOrd="0" parTransId="{BC12EB0A-77D3-894B-A97F-AC76D876556C}" sibTransId="{67704E87-3DB1-B743-9C07-23D07F298A12}"/>
    <dgm:cxn modelId="{DE532087-F75E-4148-BF80-7AA23294A36F}" srcId="{7136B8BA-1C36-3041-BF5A-E0220478E530}" destId="{1AE97A4C-1F17-0448-AC2D-BC4088FD1CBC}" srcOrd="2" destOrd="0" parTransId="{AF4A5581-EFCF-5445-9B8F-47599FF5E5BC}" sibTransId="{355FC39B-FA64-384A-BE53-EC94A07352C5}"/>
    <dgm:cxn modelId="{74228789-40C4-8B4A-B3B3-1CB75AFD4AB6}" srcId="{7136B8BA-1C36-3041-BF5A-E0220478E530}" destId="{AA6BF796-9B3B-6C4E-92BB-C6DA393CD413}" srcOrd="0" destOrd="0" parTransId="{794A90C6-1F72-754D-8515-832357FD3261}" sibTransId="{5B4976E1-7336-7546-B5A5-F99187E9F58F}"/>
    <dgm:cxn modelId="{910C08C7-E24E-F546-8913-484C19D9B599}" type="presOf" srcId="{183C31CA-DFD8-784F-B4ED-17A6678F1E8D}" destId="{23729EFF-6C61-584F-A6CC-F911CF171A85}" srcOrd="0" destOrd="1" presId="urn:microsoft.com/office/officeart/2008/layout/VerticalCurvedList"/>
    <dgm:cxn modelId="{DFD240CA-0D56-F448-9BBA-897FABE21CFC}" srcId="{7136B8BA-1C36-3041-BF5A-E0220478E530}" destId="{63008B70-ADA4-5E4F-953B-F7EDEE5F43CA}" srcOrd="1" destOrd="0" parTransId="{5C8C6268-761B-4541-AFD1-318F71A58C7C}" sibTransId="{D0A2E825-FB00-5744-B875-8E62D8037219}"/>
    <dgm:cxn modelId="{A457DDF1-F657-A34C-A7E6-B0970D3708A1}" type="presOf" srcId="{1AE97A4C-1F17-0448-AC2D-BC4088FD1CBC}" destId="{417C9C74-A64C-2549-A8EF-6691A52EF4FA}" srcOrd="0" destOrd="0" presId="urn:microsoft.com/office/officeart/2008/layout/VerticalCurvedList"/>
    <dgm:cxn modelId="{E3BE07F7-B15C-B147-8AD6-C0E7A4E29391}" type="presOf" srcId="{B3FF7317-B536-A446-83A2-F5FE397036D3}" destId="{23729EFF-6C61-584F-A6CC-F911CF171A85}" srcOrd="0" destOrd="2" presId="urn:microsoft.com/office/officeart/2008/layout/VerticalCurvedList"/>
    <dgm:cxn modelId="{94F4C3BE-1D45-AE40-A455-57158FA8C6B8}" type="presParOf" srcId="{52DCDCE2-E158-2047-9606-39D83E20D67F}" destId="{EC32D66E-0A92-5B4C-9214-C215BE54C9F2}" srcOrd="0" destOrd="0" presId="urn:microsoft.com/office/officeart/2008/layout/VerticalCurvedList"/>
    <dgm:cxn modelId="{678F1994-CFA8-F842-B00B-0A8B3EA9177E}" type="presParOf" srcId="{EC32D66E-0A92-5B4C-9214-C215BE54C9F2}" destId="{CD80150F-94CA-CF45-85B6-A64AB0AD6407}" srcOrd="0" destOrd="0" presId="urn:microsoft.com/office/officeart/2008/layout/VerticalCurvedList"/>
    <dgm:cxn modelId="{14A73EA7-4D17-014C-91AE-0901F56E4A8E}" type="presParOf" srcId="{CD80150F-94CA-CF45-85B6-A64AB0AD6407}" destId="{36C4775D-6306-7340-A7C2-7E46620326A4}" srcOrd="0" destOrd="0" presId="urn:microsoft.com/office/officeart/2008/layout/VerticalCurvedList"/>
    <dgm:cxn modelId="{BF7EAAED-ED84-DB4A-8593-61199ED5FDFC}" type="presParOf" srcId="{CD80150F-94CA-CF45-85B6-A64AB0AD6407}" destId="{F043FF5C-5BD0-1C49-A692-DAFF9364432B}" srcOrd="1" destOrd="0" presId="urn:microsoft.com/office/officeart/2008/layout/VerticalCurvedList"/>
    <dgm:cxn modelId="{6D805ECA-0218-0340-A02C-522927042BFC}" type="presParOf" srcId="{CD80150F-94CA-CF45-85B6-A64AB0AD6407}" destId="{8FEF7D02-E70A-F642-BA9B-712EDFEC40FD}" srcOrd="2" destOrd="0" presId="urn:microsoft.com/office/officeart/2008/layout/VerticalCurvedList"/>
    <dgm:cxn modelId="{152C81CB-F984-8D48-AFE1-7D4984C1544A}" type="presParOf" srcId="{CD80150F-94CA-CF45-85B6-A64AB0AD6407}" destId="{4A277F0E-46B9-BC47-943B-089685EA7260}" srcOrd="3" destOrd="0" presId="urn:microsoft.com/office/officeart/2008/layout/VerticalCurvedList"/>
    <dgm:cxn modelId="{F56B369D-01A3-1445-BC2F-C9BECC4CCE2A}" type="presParOf" srcId="{EC32D66E-0A92-5B4C-9214-C215BE54C9F2}" destId="{AFD2E95B-1F1E-0342-8722-4E7F1BD2B50D}" srcOrd="1" destOrd="0" presId="urn:microsoft.com/office/officeart/2008/layout/VerticalCurvedList"/>
    <dgm:cxn modelId="{D4997560-F24D-BF4B-936A-62B87C35F688}" type="presParOf" srcId="{EC32D66E-0A92-5B4C-9214-C215BE54C9F2}" destId="{9138F625-83A0-574E-8162-BBB8AA17A6DA}" srcOrd="2" destOrd="0" presId="urn:microsoft.com/office/officeart/2008/layout/VerticalCurvedList"/>
    <dgm:cxn modelId="{4FE26521-48E5-E641-BEED-24A3F176D39F}" type="presParOf" srcId="{9138F625-83A0-574E-8162-BBB8AA17A6DA}" destId="{A1DF5590-C121-4A47-BDED-7B55E749038F}" srcOrd="0" destOrd="0" presId="urn:microsoft.com/office/officeart/2008/layout/VerticalCurvedList"/>
    <dgm:cxn modelId="{312BF9D3-BB96-DB46-A0AE-C95533721482}" type="presParOf" srcId="{EC32D66E-0A92-5B4C-9214-C215BE54C9F2}" destId="{23729EFF-6C61-584F-A6CC-F911CF171A85}" srcOrd="3" destOrd="0" presId="urn:microsoft.com/office/officeart/2008/layout/VerticalCurvedList"/>
    <dgm:cxn modelId="{1595309A-9F94-8F46-B896-D33544CDCA11}" type="presParOf" srcId="{EC32D66E-0A92-5B4C-9214-C215BE54C9F2}" destId="{29F93287-ABD1-E74D-9D9E-A030CDA291A1}" srcOrd="4" destOrd="0" presId="urn:microsoft.com/office/officeart/2008/layout/VerticalCurvedList"/>
    <dgm:cxn modelId="{E7CA9E27-5500-0845-9962-4B92A382F08C}" type="presParOf" srcId="{29F93287-ABD1-E74D-9D9E-A030CDA291A1}" destId="{77524767-09FE-1841-BB03-5DC89AAEAE10}" srcOrd="0" destOrd="0" presId="urn:microsoft.com/office/officeart/2008/layout/VerticalCurvedList"/>
    <dgm:cxn modelId="{D403BAE0-E3C8-5E42-8F61-BB95852BB42C}" type="presParOf" srcId="{EC32D66E-0A92-5B4C-9214-C215BE54C9F2}" destId="{417C9C74-A64C-2549-A8EF-6691A52EF4FA}" srcOrd="5" destOrd="0" presId="urn:microsoft.com/office/officeart/2008/layout/VerticalCurvedList"/>
    <dgm:cxn modelId="{5DEA4E09-78C4-D243-AD11-D97168A80EA1}" type="presParOf" srcId="{EC32D66E-0A92-5B4C-9214-C215BE54C9F2}" destId="{9606C0FC-6E51-D741-AB4B-CF5C23102AA6}" srcOrd="6" destOrd="0" presId="urn:microsoft.com/office/officeart/2008/layout/VerticalCurvedList"/>
    <dgm:cxn modelId="{DC78854E-B68E-6E43-A833-995BBCC67A9E}" type="presParOf" srcId="{9606C0FC-6E51-D741-AB4B-CF5C23102AA6}" destId="{71E92EC0-9F8D-0A40-9876-80486A76B77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39D92C2-DCE4-7242-8FBA-23CB6B85DFA7}" type="doc">
      <dgm:prSet loTypeId="urn:microsoft.com/office/officeart/2005/8/layout/list1" loCatId="" qsTypeId="urn:microsoft.com/office/officeart/2005/8/quickstyle/simple5" qsCatId="simple" csTypeId="urn:microsoft.com/office/officeart/2005/8/colors/accent2_2" csCatId="accent2"/>
      <dgm:spPr/>
      <dgm:t>
        <a:bodyPr/>
        <a:lstStyle/>
        <a:p>
          <a:endParaRPr lang="en-US"/>
        </a:p>
      </dgm:t>
    </dgm:pt>
    <dgm:pt modelId="{A620E878-7FF0-9E40-8A3F-55748356EB95}">
      <dgm:prSet custT="1"/>
      <dgm:spPr/>
      <dgm:t>
        <a:bodyPr/>
        <a:lstStyle/>
        <a:p>
          <a:pPr rtl="0"/>
          <a:r>
            <a:rPr lang="en-US" sz="1800" b="1" i="1" dirty="0">
              <a:solidFill>
                <a:srgbClr val="000000"/>
              </a:solidFill>
            </a:rPr>
            <a:t>Expression of intent to harm someone</a:t>
          </a:r>
          <a:endParaRPr lang="en-US" sz="1800" dirty="0">
            <a:solidFill>
              <a:srgbClr val="000000"/>
            </a:solidFill>
          </a:endParaRPr>
        </a:p>
      </dgm:t>
    </dgm:pt>
    <dgm:pt modelId="{0CE6A64A-938D-954D-9D74-AC63099BE30F}" type="parTrans" cxnId="{79D5E456-0CF8-F84B-902E-55A1515239CE}">
      <dgm:prSet/>
      <dgm:spPr/>
      <dgm:t>
        <a:bodyPr/>
        <a:lstStyle/>
        <a:p>
          <a:endParaRPr lang="en-US"/>
        </a:p>
      </dgm:t>
    </dgm:pt>
    <dgm:pt modelId="{E09488C6-0B5A-1249-AEAF-8578B014D2FB}" type="sibTrans" cxnId="{79D5E456-0CF8-F84B-902E-55A1515239CE}">
      <dgm:prSet/>
      <dgm:spPr/>
      <dgm:t>
        <a:bodyPr/>
        <a:lstStyle/>
        <a:p>
          <a:endParaRPr lang="en-US"/>
        </a:p>
      </dgm:t>
    </dgm:pt>
    <dgm:pt modelId="{72E24CF6-23EE-714D-BA53-264705913149}">
      <dgm:prSet/>
      <dgm:spPr/>
      <dgm:t>
        <a:bodyPr/>
        <a:lstStyle/>
        <a:p>
          <a:pPr rtl="0"/>
          <a:r>
            <a:rPr lang="en-US" b="1"/>
            <a:t>Direct Threat</a:t>
          </a:r>
          <a:endParaRPr lang="en-US"/>
        </a:p>
      </dgm:t>
    </dgm:pt>
    <dgm:pt modelId="{4440A01F-3BDA-DD44-AA5C-AA220B7E49DC}" type="parTrans" cxnId="{D21DC70D-3183-9B4F-AC77-4D1605215B22}">
      <dgm:prSet/>
      <dgm:spPr/>
      <dgm:t>
        <a:bodyPr/>
        <a:lstStyle/>
        <a:p>
          <a:endParaRPr lang="en-US"/>
        </a:p>
      </dgm:t>
    </dgm:pt>
    <dgm:pt modelId="{5515A0DB-9B47-EA43-8A94-7117038D077B}" type="sibTrans" cxnId="{D21DC70D-3183-9B4F-AC77-4D1605215B22}">
      <dgm:prSet/>
      <dgm:spPr/>
      <dgm:t>
        <a:bodyPr/>
        <a:lstStyle/>
        <a:p>
          <a:endParaRPr lang="en-US"/>
        </a:p>
      </dgm:t>
    </dgm:pt>
    <dgm:pt modelId="{8E74A0D3-CA6F-DE48-89DD-29CF6D538381}">
      <dgm:prSet/>
      <dgm:spPr/>
      <dgm:t>
        <a:bodyPr/>
        <a:lstStyle/>
        <a:p>
          <a:pPr rtl="0"/>
          <a:r>
            <a:rPr lang="en-US"/>
            <a:t>Statement of clear, explicit intent to harm</a:t>
          </a:r>
        </a:p>
      </dgm:t>
    </dgm:pt>
    <dgm:pt modelId="{52CC7556-CFC5-BF44-BAA7-D1024790ADD4}" type="parTrans" cxnId="{B3D0B473-A2F1-6E4D-A0D1-03726F1A319B}">
      <dgm:prSet/>
      <dgm:spPr/>
      <dgm:t>
        <a:bodyPr/>
        <a:lstStyle/>
        <a:p>
          <a:endParaRPr lang="en-US"/>
        </a:p>
      </dgm:t>
    </dgm:pt>
    <dgm:pt modelId="{7E4C0068-DD9E-C242-8892-E962057CAFBE}" type="sibTrans" cxnId="{B3D0B473-A2F1-6E4D-A0D1-03726F1A319B}">
      <dgm:prSet/>
      <dgm:spPr/>
      <dgm:t>
        <a:bodyPr/>
        <a:lstStyle/>
        <a:p>
          <a:endParaRPr lang="en-US"/>
        </a:p>
      </dgm:t>
    </dgm:pt>
    <dgm:pt modelId="{5BF56AEB-6437-CF4C-9763-88275E1EC4E9}">
      <dgm:prSet/>
      <dgm:spPr/>
      <dgm:t>
        <a:bodyPr/>
        <a:lstStyle/>
        <a:p>
          <a:pPr rtl="0"/>
          <a:r>
            <a:rPr lang="en-US" b="1"/>
            <a:t>Indirect Threat</a:t>
          </a:r>
          <a:endParaRPr lang="en-US"/>
        </a:p>
      </dgm:t>
    </dgm:pt>
    <dgm:pt modelId="{FDBC76D8-18AF-4147-AE54-091C4EDD4751}" type="parTrans" cxnId="{7B809561-81A4-9148-94E3-C3C0623DAF44}">
      <dgm:prSet/>
      <dgm:spPr/>
      <dgm:t>
        <a:bodyPr/>
        <a:lstStyle/>
        <a:p>
          <a:endParaRPr lang="en-US"/>
        </a:p>
      </dgm:t>
    </dgm:pt>
    <dgm:pt modelId="{C6D9B835-8D2E-9F4A-8B78-BCC4ACE8D0F2}" type="sibTrans" cxnId="{7B809561-81A4-9148-94E3-C3C0623DAF44}">
      <dgm:prSet/>
      <dgm:spPr/>
      <dgm:t>
        <a:bodyPr/>
        <a:lstStyle/>
        <a:p>
          <a:endParaRPr lang="en-US"/>
        </a:p>
      </dgm:t>
    </dgm:pt>
    <dgm:pt modelId="{B7C24624-5145-6F47-89D9-93D4049196F6}">
      <dgm:prSet/>
      <dgm:spPr/>
      <dgm:t>
        <a:bodyPr/>
        <a:lstStyle/>
        <a:p>
          <a:pPr rtl="0"/>
          <a:r>
            <a:rPr lang="en-US"/>
            <a:t>Violence is implied – threat is phrased tentatively</a:t>
          </a:r>
        </a:p>
      </dgm:t>
    </dgm:pt>
    <dgm:pt modelId="{037F26E3-A2C2-D542-9759-C866363EF06F}" type="parTrans" cxnId="{03452AB9-9724-EC4E-A2A8-443E74057738}">
      <dgm:prSet/>
      <dgm:spPr/>
      <dgm:t>
        <a:bodyPr/>
        <a:lstStyle/>
        <a:p>
          <a:endParaRPr lang="en-US"/>
        </a:p>
      </dgm:t>
    </dgm:pt>
    <dgm:pt modelId="{17597A8B-C5A5-4042-B1D9-4ACC0A9E5F3E}" type="sibTrans" cxnId="{03452AB9-9724-EC4E-A2A8-443E74057738}">
      <dgm:prSet/>
      <dgm:spPr/>
      <dgm:t>
        <a:bodyPr/>
        <a:lstStyle/>
        <a:p>
          <a:endParaRPr lang="en-US"/>
        </a:p>
      </dgm:t>
    </dgm:pt>
    <dgm:pt modelId="{27D5E588-B020-C545-8AFC-39E2887240F4}">
      <dgm:prSet/>
      <dgm:spPr/>
      <dgm:t>
        <a:bodyPr/>
        <a:lstStyle/>
        <a:p>
          <a:pPr rtl="0"/>
          <a:r>
            <a:rPr lang="en-US" b="1"/>
            <a:t>Conditional Threat</a:t>
          </a:r>
          <a:endParaRPr lang="en-US"/>
        </a:p>
      </dgm:t>
    </dgm:pt>
    <dgm:pt modelId="{0B4D06F1-6817-1144-8154-8F7F07C27E57}" type="parTrans" cxnId="{BA786880-6ED1-BE48-A478-AE4184785C3D}">
      <dgm:prSet/>
      <dgm:spPr/>
      <dgm:t>
        <a:bodyPr/>
        <a:lstStyle/>
        <a:p>
          <a:endParaRPr lang="en-US"/>
        </a:p>
      </dgm:t>
    </dgm:pt>
    <dgm:pt modelId="{D7EA6E5A-93DC-814C-B23D-835FAD19D301}" type="sibTrans" cxnId="{BA786880-6ED1-BE48-A478-AE4184785C3D}">
      <dgm:prSet/>
      <dgm:spPr/>
      <dgm:t>
        <a:bodyPr/>
        <a:lstStyle/>
        <a:p>
          <a:endParaRPr lang="en-US"/>
        </a:p>
      </dgm:t>
    </dgm:pt>
    <dgm:pt modelId="{1F49D38B-CB7D-6345-BFCF-BE184178DF9C}">
      <dgm:prSet/>
      <dgm:spPr/>
      <dgm:t>
        <a:bodyPr/>
        <a:lstStyle/>
        <a:p>
          <a:pPr rtl="0"/>
          <a:r>
            <a:rPr lang="en-US"/>
            <a:t>Made contingent on set of circumstances</a:t>
          </a:r>
        </a:p>
      </dgm:t>
    </dgm:pt>
    <dgm:pt modelId="{56A046B6-FF92-004F-A6B2-BCF50A648486}" type="parTrans" cxnId="{05A0D0DD-5A2C-EF49-A9FA-22B52375E8B7}">
      <dgm:prSet/>
      <dgm:spPr/>
      <dgm:t>
        <a:bodyPr/>
        <a:lstStyle/>
        <a:p>
          <a:endParaRPr lang="en-US"/>
        </a:p>
      </dgm:t>
    </dgm:pt>
    <dgm:pt modelId="{858B0A9F-315C-4642-B85D-F2F7900527B3}" type="sibTrans" cxnId="{05A0D0DD-5A2C-EF49-A9FA-22B52375E8B7}">
      <dgm:prSet/>
      <dgm:spPr/>
      <dgm:t>
        <a:bodyPr/>
        <a:lstStyle/>
        <a:p>
          <a:endParaRPr lang="en-US"/>
        </a:p>
      </dgm:t>
    </dgm:pt>
    <dgm:pt modelId="{23DABB35-C247-9649-B836-B7931C8D88ED}">
      <dgm:prSet/>
      <dgm:spPr/>
      <dgm:t>
        <a:bodyPr/>
        <a:lstStyle/>
        <a:p>
          <a:pPr rtl="0"/>
          <a:r>
            <a:rPr lang="en-US" b="1"/>
            <a:t>Veiled Threat</a:t>
          </a:r>
          <a:endParaRPr lang="en-US"/>
        </a:p>
      </dgm:t>
    </dgm:pt>
    <dgm:pt modelId="{F9CE6C13-E9E5-EE4E-826F-622A93388C4A}" type="parTrans" cxnId="{A8E0F458-A26D-814E-B412-3BB3012A98FA}">
      <dgm:prSet/>
      <dgm:spPr/>
      <dgm:t>
        <a:bodyPr/>
        <a:lstStyle/>
        <a:p>
          <a:endParaRPr lang="en-US"/>
        </a:p>
      </dgm:t>
    </dgm:pt>
    <dgm:pt modelId="{BFCD6FC6-E300-8943-8612-EADE545399BE}" type="sibTrans" cxnId="{A8E0F458-A26D-814E-B412-3BB3012A98FA}">
      <dgm:prSet/>
      <dgm:spPr/>
      <dgm:t>
        <a:bodyPr/>
        <a:lstStyle/>
        <a:p>
          <a:endParaRPr lang="en-US"/>
        </a:p>
      </dgm:t>
    </dgm:pt>
    <dgm:pt modelId="{EA479D19-3208-174C-A486-B17DC9B8712E}">
      <dgm:prSet/>
      <dgm:spPr/>
      <dgm:t>
        <a:bodyPr/>
        <a:lstStyle/>
        <a:p>
          <a:pPr rtl="0"/>
          <a:r>
            <a:rPr lang="en-US"/>
            <a:t>Vague and subject to interpretation</a:t>
          </a:r>
        </a:p>
      </dgm:t>
    </dgm:pt>
    <dgm:pt modelId="{D97C8A8C-5263-9346-824C-5D09F8A2BFD6}" type="parTrans" cxnId="{8E3422E6-FAD3-8D48-AD27-508DCB2EC27A}">
      <dgm:prSet/>
      <dgm:spPr/>
      <dgm:t>
        <a:bodyPr/>
        <a:lstStyle/>
        <a:p>
          <a:endParaRPr lang="en-US"/>
        </a:p>
      </dgm:t>
    </dgm:pt>
    <dgm:pt modelId="{310DBD2D-7278-BE45-80BE-1A949B03F681}" type="sibTrans" cxnId="{8E3422E6-FAD3-8D48-AD27-508DCB2EC27A}">
      <dgm:prSet/>
      <dgm:spPr/>
      <dgm:t>
        <a:bodyPr/>
        <a:lstStyle/>
        <a:p>
          <a:endParaRPr lang="en-US"/>
        </a:p>
      </dgm:t>
    </dgm:pt>
    <dgm:pt modelId="{189CE26F-6E68-AE44-82F9-90C330573F99}" type="pres">
      <dgm:prSet presAssocID="{439D92C2-DCE4-7242-8FBA-23CB6B85DFA7}" presName="linear" presStyleCnt="0">
        <dgm:presLayoutVars>
          <dgm:dir/>
          <dgm:animLvl val="lvl"/>
          <dgm:resizeHandles val="exact"/>
        </dgm:presLayoutVars>
      </dgm:prSet>
      <dgm:spPr/>
    </dgm:pt>
    <dgm:pt modelId="{5926E2A7-7FA1-074E-97EF-93C24A08FF3D}" type="pres">
      <dgm:prSet presAssocID="{A620E878-7FF0-9E40-8A3F-55748356EB95}" presName="parentLin" presStyleCnt="0"/>
      <dgm:spPr/>
    </dgm:pt>
    <dgm:pt modelId="{CCFDFF94-05B0-D24D-AB2F-A8E11EBB32DB}" type="pres">
      <dgm:prSet presAssocID="{A620E878-7FF0-9E40-8A3F-55748356EB95}" presName="parentLeftMargin" presStyleLbl="node1" presStyleIdx="0" presStyleCnt="5"/>
      <dgm:spPr/>
    </dgm:pt>
    <dgm:pt modelId="{CDF106FD-E2D4-8244-BA59-FD911C30F9DC}" type="pres">
      <dgm:prSet presAssocID="{A620E878-7FF0-9E40-8A3F-55748356EB95}" presName="parentText" presStyleLbl="node1" presStyleIdx="0" presStyleCnt="5">
        <dgm:presLayoutVars>
          <dgm:chMax val="0"/>
          <dgm:bulletEnabled val="1"/>
        </dgm:presLayoutVars>
      </dgm:prSet>
      <dgm:spPr/>
    </dgm:pt>
    <dgm:pt modelId="{8614976C-6E1E-6346-945C-41C27CE2F3D5}" type="pres">
      <dgm:prSet presAssocID="{A620E878-7FF0-9E40-8A3F-55748356EB95}" presName="negativeSpace" presStyleCnt="0"/>
      <dgm:spPr/>
    </dgm:pt>
    <dgm:pt modelId="{FB661300-D1A5-8D49-9755-11E1C457487F}" type="pres">
      <dgm:prSet presAssocID="{A620E878-7FF0-9E40-8A3F-55748356EB95}" presName="childText" presStyleLbl="conFgAcc1" presStyleIdx="0" presStyleCnt="5">
        <dgm:presLayoutVars>
          <dgm:bulletEnabled val="1"/>
        </dgm:presLayoutVars>
      </dgm:prSet>
      <dgm:spPr/>
    </dgm:pt>
    <dgm:pt modelId="{7C1AC6B0-2A87-B344-B480-1B99C9DB5F50}" type="pres">
      <dgm:prSet presAssocID="{E09488C6-0B5A-1249-AEAF-8578B014D2FB}" presName="spaceBetweenRectangles" presStyleCnt="0"/>
      <dgm:spPr/>
    </dgm:pt>
    <dgm:pt modelId="{7A924B10-FAB7-4247-A35D-3592EE55C21B}" type="pres">
      <dgm:prSet presAssocID="{72E24CF6-23EE-714D-BA53-264705913149}" presName="parentLin" presStyleCnt="0"/>
      <dgm:spPr/>
    </dgm:pt>
    <dgm:pt modelId="{1984E728-F0E7-C246-8CC9-AECF150231A5}" type="pres">
      <dgm:prSet presAssocID="{72E24CF6-23EE-714D-BA53-264705913149}" presName="parentLeftMargin" presStyleLbl="node1" presStyleIdx="0" presStyleCnt="5"/>
      <dgm:spPr/>
    </dgm:pt>
    <dgm:pt modelId="{FD8D33BB-589C-5D40-8F72-FA41C8CCEBD8}" type="pres">
      <dgm:prSet presAssocID="{72E24CF6-23EE-714D-BA53-264705913149}" presName="parentText" presStyleLbl="node1" presStyleIdx="1" presStyleCnt="5">
        <dgm:presLayoutVars>
          <dgm:chMax val="0"/>
          <dgm:bulletEnabled val="1"/>
        </dgm:presLayoutVars>
      </dgm:prSet>
      <dgm:spPr/>
    </dgm:pt>
    <dgm:pt modelId="{FDCC024E-2BEE-A84C-A162-DD2886EFA595}" type="pres">
      <dgm:prSet presAssocID="{72E24CF6-23EE-714D-BA53-264705913149}" presName="negativeSpace" presStyleCnt="0"/>
      <dgm:spPr/>
    </dgm:pt>
    <dgm:pt modelId="{9BB174C3-4D6C-D845-8238-37501D75D1F7}" type="pres">
      <dgm:prSet presAssocID="{72E24CF6-23EE-714D-BA53-264705913149}" presName="childText" presStyleLbl="conFgAcc1" presStyleIdx="1" presStyleCnt="5">
        <dgm:presLayoutVars>
          <dgm:bulletEnabled val="1"/>
        </dgm:presLayoutVars>
      </dgm:prSet>
      <dgm:spPr/>
    </dgm:pt>
    <dgm:pt modelId="{E872AA87-1EE8-3A40-9FF0-B2712F3CDD7F}" type="pres">
      <dgm:prSet presAssocID="{5515A0DB-9B47-EA43-8A94-7117038D077B}" presName="spaceBetweenRectangles" presStyleCnt="0"/>
      <dgm:spPr/>
    </dgm:pt>
    <dgm:pt modelId="{79706355-3F10-BF4C-8BBD-EF92224E6714}" type="pres">
      <dgm:prSet presAssocID="{5BF56AEB-6437-CF4C-9763-88275E1EC4E9}" presName="parentLin" presStyleCnt="0"/>
      <dgm:spPr/>
    </dgm:pt>
    <dgm:pt modelId="{E962A252-6798-2D44-AD3D-651BCD02D57F}" type="pres">
      <dgm:prSet presAssocID="{5BF56AEB-6437-CF4C-9763-88275E1EC4E9}" presName="parentLeftMargin" presStyleLbl="node1" presStyleIdx="1" presStyleCnt="5"/>
      <dgm:spPr/>
    </dgm:pt>
    <dgm:pt modelId="{A2329BC0-72F5-2542-B94E-7A623B8870A4}" type="pres">
      <dgm:prSet presAssocID="{5BF56AEB-6437-CF4C-9763-88275E1EC4E9}" presName="parentText" presStyleLbl="node1" presStyleIdx="2" presStyleCnt="5">
        <dgm:presLayoutVars>
          <dgm:chMax val="0"/>
          <dgm:bulletEnabled val="1"/>
        </dgm:presLayoutVars>
      </dgm:prSet>
      <dgm:spPr/>
    </dgm:pt>
    <dgm:pt modelId="{65D2AB04-5B03-D644-9125-AB5AD70AD49A}" type="pres">
      <dgm:prSet presAssocID="{5BF56AEB-6437-CF4C-9763-88275E1EC4E9}" presName="negativeSpace" presStyleCnt="0"/>
      <dgm:spPr/>
    </dgm:pt>
    <dgm:pt modelId="{5FB34CBB-F324-AC42-94C9-768117D1112C}" type="pres">
      <dgm:prSet presAssocID="{5BF56AEB-6437-CF4C-9763-88275E1EC4E9}" presName="childText" presStyleLbl="conFgAcc1" presStyleIdx="2" presStyleCnt="5">
        <dgm:presLayoutVars>
          <dgm:bulletEnabled val="1"/>
        </dgm:presLayoutVars>
      </dgm:prSet>
      <dgm:spPr/>
    </dgm:pt>
    <dgm:pt modelId="{D22EE71F-3022-294E-A91E-AD6528A7595A}" type="pres">
      <dgm:prSet presAssocID="{C6D9B835-8D2E-9F4A-8B78-BCC4ACE8D0F2}" presName="spaceBetweenRectangles" presStyleCnt="0"/>
      <dgm:spPr/>
    </dgm:pt>
    <dgm:pt modelId="{3B605651-E609-B540-8CC7-B7B31A59A2F3}" type="pres">
      <dgm:prSet presAssocID="{27D5E588-B020-C545-8AFC-39E2887240F4}" presName="parentLin" presStyleCnt="0"/>
      <dgm:spPr/>
    </dgm:pt>
    <dgm:pt modelId="{471723BE-CBD3-DE4B-BF08-A0463D81136F}" type="pres">
      <dgm:prSet presAssocID="{27D5E588-B020-C545-8AFC-39E2887240F4}" presName="parentLeftMargin" presStyleLbl="node1" presStyleIdx="2" presStyleCnt="5"/>
      <dgm:spPr/>
    </dgm:pt>
    <dgm:pt modelId="{B6CE3EBF-42FA-6841-943D-1B39C7406716}" type="pres">
      <dgm:prSet presAssocID="{27D5E588-B020-C545-8AFC-39E2887240F4}" presName="parentText" presStyleLbl="node1" presStyleIdx="3" presStyleCnt="5">
        <dgm:presLayoutVars>
          <dgm:chMax val="0"/>
          <dgm:bulletEnabled val="1"/>
        </dgm:presLayoutVars>
      </dgm:prSet>
      <dgm:spPr/>
    </dgm:pt>
    <dgm:pt modelId="{BBBD7BD9-BB2E-F84D-8848-B2AD9F087CCD}" type="pres">
      <dgm:prSet presAssocID="{27D5E588-B020-C545-8AFC-39E2887240F4}" presName="negativeSpace" presStyleCnt="0"/>
      <dgm:spPr/>
    </dgm:pt>
    <dgm:pt modelId="{66FF325D-51E8-E141-9E62-F444342BC451}" type="pres">
      <dgm:prSet presAssocID="{27D5E588-B020-C545-8AFC-39E2887240F4}" presName="childText" presStyleLbl="conFgAcc1" presStyleIdx="3" presStyleCnt="5">
        <dgm:presLayoutVars>
          <dgm:bulletEnabled val="1"/>
        </dgm:presLayoutVars>
      </dgm:prSet>
      <dgm:spPr/>
    </dgm:pt>
    <dgm:pt modelId="{7F578EC9-5119-994A-9B9C-65D3966FDD40}" type="pres">
      <dgm:prSet presAssocID="{D7EA6E5A-93DC-814C-B23D-835FAD19D301}" presName="spaceBetweenRectangles" presStyleCnt="0"/>
      <dgm:spPr/>
    </dgm:pt>
    <dgm:pt modelId="{01BE9EC0-3255-1A4A-946A-4CF86908DCC1}" type="pres">
      <dgm:prSet presAssocID="{23DABB35-C247-9649-B836-B7931C8D88ED}" presName="parentLin" presStyleCnt="0"/>
      <dgm:spPr/>
    </dgm:pt>
    <dgm:pt modelId="{5F5A0008-F95B-E547-BA0B-FB8288620067}" type="pres">
      <dgm:prSet presAssocID="{23DABB35-C247-9649-B836-B7931C8D88ED}" presName="parentLeftMargin" presStyleLbl="node1" presStyleIdx="3" presStyleCnt="5"/>
      <dgm:spPr/>
    </dgm:pt>
    <dgm:pt modelId="{F9387562-3904-2948-A42C-EA0829FE8B20}" type="pres">
      <dgm:prSet presAssocID="{23DABB35-C247-9649-B836-B7931C8D88ED}" presName="parentText" presStyleLbl="node1" presStyleIdx="4" presStyleCnt="5">
        <dgm:presLayoutVars>
          <dgm:chMax val="0"/>
          <dgm:bulletEnabled val="1"/>
        </dgm:presLayoutVars>
      </dgm:prSet>
      <dgm:spPr/>
    </dgm:pt>
    <dgm:pt modelId="{4BC5218A-EB2E-8D4E-92CE-421953203039}" type="pres">
      <dgm:prSet presAssocID="{23DABB35-C247-9649-B836-B7931C8D88ED}" presName="negativeSpace" presStyleCnt="0"/>
      <dgm:spPr/>
    </dgm:pt>
    <dgm:pt modelId="{13B441B3-DC1A-8A4A-80EF-FD4474FEFFB2}" type="pres">
      <dgm:prSet presAssocID="{23DABB35-C247-9649-B836-B7931C8D88ED}" presName="childText" presStyleLbl="conFgAcc1" presStyleIdx="4" presStyleCnt="5">
        <dgm:presLayoutVars>
          <dgm:bulletEnabled val="1"/>
        </dgm:presLayoutVars>
      </dgm:prSet>
      <dgm:spPr/>
    </dgm:pt>
  </dgm:ptLst>
  <dgm:cxnLst>
    <dgm:cxn modelId="{D21DC70D-3183-9B4F-AC77-4D1605215B22}" srcId="{439D92C2-DCE4-7242-8FBA-23CB6B85DFA7}" destId="{72E24CF6-23EE-714D-BA53-264705913149}" srcOrd="1" destOrd="0" parTransId="{4440A01F-3BDA-DD44-AA5C-AA220B7E49DC}" sibTransId="{5515A0DB-9B47-EA43-8A94-7117038D077B}"/>
    <dgm:cxn modelId="{7A32C616-638A-DE45-BB57-10259DCF48B0}" type="presOf" srcId="{23DABB35-C247-9649-B836-B7931C8D88ED}" destId="{F9387562-3904-2948-A42C-EA0829FE8B20}" srcOrd="1" destOrd="0" presId="urn:microsoft.com/office/officeart/2005/8/layout/list1"/>
    <dgm:cxn modelId="{7B809561-81A4-9148-94E3-C3C0623DAF44}" srcId="{439D92C2-DCE4-7242-8FBA-23CB6B85DFA7}" destId="{5BF56AEB-6437-CF4C-9763-88275E1EC4E9}" srcOrd="2" destOrd="0" parTransId="{FDBC76D8-18AF-4147-AE54-091C4EDD4751}" sibTransId="{C6D9B835-8D2E-9F4A-8B78-BCC4ACE8D0F2}"/>
    <dgm:cxn modelId="{65A9D068-15E8-214B-BBA6-65C14B0873A4}" type="presOf" srcId="{B7C24624-5145-6F47-89D9-93D4049196F6}" destId="{5FB34CBB-F324-AC42-94C9-768117D1112C}" srcOrd="0" destOrd="0" presId="urn:microsoft.com/office/officeart/2005/8/layout/list1"/>
    <dgm:cxn modelId="{B472244C-0F99-BC4B-A6DC-90FBE6768289}" type="presOf" srcId="{72E24CF6-23EE-714D-BA53-264705913149}" destId="{1984E728-F0E7-C246-8CC9-AECF150231A5}" srcOrd="0" destOrd="0" presId="urn:microsoft.com/office/officeart/2005/8/layout/list1"/>
    <dgm:cxn modelId="{D9F41B71-3237-E84E-BD35-A886EC9C2BB8}" type="presOf" srcId="{EA479D19-3208-174C-A486-B17DC9B8712E}" destId="{13B441B3-DC1A-8A4A-80EF-FD4474FEFFB2}" srcOrd="0" destOrd="0" presId="urn:microsoft.com/office/officeart/2005/8/layout/list1"/>
    <dgm:cxn modelId="{D9EC7C71-FD28-6344-B942-FB4350946889}" type="presOf" srcId="{439D92C2-DCE4-7242-8FBA-23CB6B85DFA7}" destId="{189CE26F-6E68-AE44-82F9-90C330573F99}" srcOrd="0" destOrd="0" presId="urn:microsoft.com/office/officeart/2005/8/layout/list1"/>
    <dgm:cxn modelId="{B3D0B473-A2F1-6E4D-A0D1-03726F1A319B}" srcId="{72E24CF6-23EE-714D-BA53-264705913149}" destId="{8E74A0D3-CA6F-DE48-89DD-29CF6D538381}" srcOrd="0" destOrd="0" parTransId="{52CC7556-CFC5-BF44-BAA7-D1024790ADD4}" sibTransId="{7E4C0068-DD9E-C242-8892-E962057CAFBE}"/>
    <dgm:cxn modelId="{79D5E456-0CF8-F84B-902E-55A1515239CE}" srcId="{439D92C2-DCE4-7242-8FBA-23CB6B85DFA7}" destId="{A620E878-7FF0-9E40-8A3F-55748356EB95}" srcOrd="0" destOrd="0" parTransId="{0CE6A64A-938D-954D-9D74-AC63099BE30F}" sibTransId="{E09488C6-0B5A-1249-AEAF-8578B014D2FB}"/>
    <dgm:cxn modelId="{A8E0F458-A26D-814E-B412-3BB3012A98FA}" srcId="{439D92C2-DCE4-7242-8FBA-23CB6B85DFA7}" destId="{23DABB35-C247-9649-B836-B7931C8D88ED}" srcOrd="4" destOrd="0" parTransId="{F9CE6C13-E9E5-EE4E-826F-622A93388C4A}" sibTransId="{BFCD6FC6-E300-8943-8612-EADE545399BE}"/>
    <dgm:cxn modelId="{ADA3917C-E650-A14C-80C8-F5FB5C86644A}" type="presOf" srcId="{8E74A0D3-CA6F-DE48-89DD-29CF6D538381}" destId="{9BB174C3-4D6C-D845-8238-37501D75D1F7}" srcOrd="0" destOrd="0" presId="urn:microsoft.com/office/officeart/2005/8/layout/list1"/>
    <dgm:cxn modelId="{9FD8847D-0C50-2C4E-BF4E-365C4C8876A5}" type="presOf" srcId="{1F49D38B-CB7D-6345-BFCF-BE184178DF9C}" destId="{66FF325D-51E8-E141-9E62-F444342BC451}" srcOrd="0" destOrd="0" presId="urn:microsoft.com/office/officeart/2005/8/layout/list1"/>
    <dgm:cxn modelId="{BA786880-6ED1-BE48-A478-AE4184785C3D}" srcId="{439D92C2-DCE4-7242-8FBA-23CB6B85DFA7}" destId="{27D5E588-B020-C545-8AFC-39E2887240F4}" srcOrd="3" destOrd="0" parTransId="{0B4D06F1-6817-1144-8154-8F7F07C27E57}" sibTransId="{D7EA6E5A-93DC-814C-B23D-835FAD19D301}"/>
    <dgm:cxn modelId="{38E1EC96-6D63-394A-8027-78BF23DDFB24}" type="presOf" srcId="{23DABB35-C247-9649-B836-B7931C8D88ED}" destId="{5F5A0008-F95B-E547-BA0B-FB8288620067}" srcOrd="0" destOrd="0" presId="urn:microsoft.com/office/officeart/2005/8/layout/list1"/>
    <dgm:cxn modelId="{493C5F9B-D58D-DA4B-A65E-524F4E54FD93}" type="presOf" srcId="{72E24CF6-23EE-714D-BA53-264705913149}" destId="{FD8D33BB-589C-5D40-8F72-FA41C8CCEBD8}" srcOrd="1" destOrd="0" presId="urn:microsoft.com/office/officeart/2005/8/layout/list1"/>
    <dgm:cxn modelId="{2E771A9E-9719-E145-A2AC-BC2262BC12FF}" type="presOf" srcId="{A620E878-7FF0-9E40-8A3F-55748356EB95}" destId="{CDF106FD-E2D4-8244-BA59-FD911C30F9DC}" srcOrd="1" destOrd="0" presId="urn:microsoft.com/office/officeart/2005/8/layout/list1"/>
    <dgm:cxn modelId="{A5B417A6-3BDA-E944-9795-229FF95F70B6}" type="presOf" srcId="{5BF56AEB-6437-CF4C-9763-88275E1EC4E9}" destId="{A2329BC0-72F5-2542-B94E-7A623B8870A4}" srcOrd="1" destOrd="0" presId="urn:microsoft.com/office/officeart/2005/8/layout/list1"/>
    <dgm:cxn modelId="{03452AB9-9724-EC4E-A2A8-443E74057738}" srcId="{5BF56AEB-6437-CF4C-9763-88275E1EC4E9}" destId="{B7C24624-5145-6F47-89D9-93D4049196F6}" srcOrd="0" destOrd="0" parTransId="{037F26E3-A2C2-D542-9759-C866363EF06F}" sibTransId="{17597A8B-C5A5-4042-B1D9-4ACC0A9E5F3E}"/>
    <dgm:cxn modelId="{27D78ABB-8A1F-BD4B-877B-7F6DE24F0F86}" type="presOf" srcId="{27D5E588-B020-C545-8AFC-39E2887240F4}" destId="{471723BE-CBD3-DE4B-BF08-A0463D81136F}" srcOrd="0" destOrd="0" presId="urn:microsoft.com/office/officeart/2005/8/layout/list1"/>
    <dgm:cxn modelId="{A8B9DCC2-CF20-734A-9FBB-8A69CA672553}" type="presOf" srcId="{27D5E588-B020-C545-8AFC-39E2887240F4}" destId="{B6CE3EBF-42FA-6841-943D-1B39C7406716}" srcOrd="1" destOrd="0" presId="urn:microsoft.com/office/officeart/2005/8/layout/list1"/>
    <dgm:cxn modelId="{58684BCC-DD69-C042-A26C-2985F0A670DC}" type="presOf" srcId="{A620E878-7FF0-9E40-8A3F-55748356EB95}" destId="{CCFDFF94-05B0-D24D-AB2F-A8E11EBB32DB}" srcOrd="0" destOrd="0" presId="urn:microsoft.com/office/officeart/2005/8/layout/list1"/>
    <dgm:cxn modelId="{4D98DBDB-6E84-F149-9022-304DD5428573}" type="presOf" srcId="{5BF56AEB-6437-CF4C-9763-88275E1EC4E9}" destId="{E962A252-6798-2D44-AD3D-651BCD02D57F}" srcOrd="0" destOrd="0" presId="urn:microsoft.com/office/officeart/2005/8/layout/list1"/>
    <dgm:cxn modelId="{05A0D0DD-5A2C-EF49-A9FA-22B52375E8B7}" srcId="{27D5E588-B020-C545-8AFC-39E2887240F4}" destId="{1F49D38B-CB7D-6345-BFCF-BE184178DF9C}" srcOrd="0" destOrd="0" parTransId="{56A046B6-FF92-004F-A6B2-BCF50A648486}" sibTransId="{858B0A9F-315C-4642-B85D-F2F7900527B3}"/>
    <dgm:cxn modelId="{8E3422E6-FAD3-8D48-AD27-508DCB2EC27A}" srcId="{23DABB35-C247-9649-B836-B7931C8D88ED}" destId="{EA479D19-3208-174C-A486-B17DC9B8712E}" srcOrd="0" destOrd="0" parTransId="{D97C8A8C-5263-9346-824C-5D09F8A2BFD6}" sibTransId="{310DBD2D-7278-BE45-80BE-1A949B03F681}"/>
    <dgm:cxn modelId="{5391B2A8-0E4E-7946-83D6-D93BB5C8A0D9}" type="presParOf" srcId="{189CE26F-6E68-AE44-82F9-90C330573F99}" destId="{5926E2A7-7FA1-074E-97EF-93C24A08FF3D}" srcOrd="0" destOrd="0" presId="urn:microsoft.com/office/officeart/2005/8/layout/list1"/>
    <dgm:cxn modelId="{5D5139E0-10C2-0A47-86FA-58D87C460A4D}" type="presParOf" srcId="{5926E2A7-7FA1-074E-97EF-93C24A08FF3D}" destId="{CCFDFF94-05B0-D24D-AB2F-A8E11EBB32DB}" srcOrd="0" destOrd="0" presId="urn:microsoft.com/office/officeart/2005/8/layout/list1"/>
    <dgm:cxn modelId="{2DBDD96F-F086-0742-A01C-70EB10CC6409}" type="presParOf" srcId="{5926E2A7-7FA1-074E-97EF-93C24A08FF3D}" destId="{CDF106FD-E2D4-8244-BA59-FD911C30F9DC}" srcOrd="1" destOrd="0" presId="urn:microsoft.com/office/officeart/2005/8/layout/list1"/>
    <dgm:cxn modelId="{476EB6D7-CFE2-EB47-AFA8-42B991524C40}" type="presParOf" srcId="{189CE26F-6E68-AE44-82F9-90C330573F99}" destId="{8614976C-6E1E-6346-945C-41C27CE2F3D5}" srcOrd="1" destOrd="0" presId="urn:microsoft.com/office/officeart/2005/8/layout/list1"/>
    <dgm:cxn modelId="{21BBA2C1-3D6A-8141-BF76-0AB97596E15C}" type="presParOf" srcId="{189CE26F-6E68-AE44-82F9-90C330573F99}" destId="{FB661300-D1A5-8D49-9755-11E1C457487F}" srcOrd="2" destOrd="0" presId="urn:microsoft.com/office/officeart/2005/8/layout/list1"/>
    <dgm:cxn modelId="{D40CFD33-3462-0643-B9C1-CA10EC0ED19B}" type="presParOf" srcId="{189CE26F-6E68-AE44-82F9-90C330573F99}" destId="{7C1AC6B0-2A87-B344-B480-1B99C9DB5F50}" srcOrd="3" destOrd="0" presId="urn:microsoft.com/office/officeart/2005/8/layout/list1"/>
    <dgm:cxn modelId="{F91A0AF3-59F4-9546-B793-AE17C7172CBF}" type="presParOf" srcId="{189CE26F-6E68-AE44-82F9-90C330573F99}" destId="{7A924B10-FAB7-4247-A35D-3592EE55C21B}" srcOrd="4" destOrd="0" presId="urn:microsoft.com/office/officeart/2005/8/layout/list1"/>
    <dgm:cxn modelId="{3C0015E4-F5A7-1D4B-A582-5F786B430B9D}" type="presParOf" srcId="{7A924B10-FAB7-4247-A35D-3592EE55C21B}" destId="{1984E728-F0E7-C246-8CC9-AECF150231A5}" srcOrd="0" destOrd="0" presId="urn:microsoft.com/office/officeart/2005/8/layout/list1"/>
    <dgm:cxn modelId="{01B0B2F7-0770-AB46-B199-AA2F6F83BB89}" type="presParOf" srcId="{7A924B10-FAB7-4247-A35D-3592EE55C21B}" destId="{FD8D33BB-589C-5D40-8F72-FA41C8CCEBD8}" srcOrd="1" destOrd="0" presId="urn:microsoft.com/office/officeart/2005/8/layout/list1"/>
    <dgm:cxn modelId="{5DB6DEF3-CE60-B647-AD7F-E9BF6EC178FF}" type="presParOf" srcId="{189CE26F-6E68-AE44-82F9-90C330573F99}" destId="{FDCC024E-2BEE-A84C-A162-DD2886EFA595}" srcOrd="5" destOrd="0" presId="urn:microsoft.com/office/officeart/2005/8/layout/list1"/>
    <dgm:cxn modelId="{7E7B7D76-BF1A-A541-BD90-5B1FC75E81AF}" type="presParOf" srcId="{189CE26F-6E68-AE44-82F9-90C330573F99}" destId="{9BB174C3-4D6C-D845-8238-37501D75D1F7}" srcOrd="6" destOrd="0" presId="urn:microsoft.com/office/officeart/2005/8/layout/list1"/>
    <dgm:cxn modelId="{3978234F-709D-CF44-87CA-880113798CA4}" type="presParOf" srcId="{189CE26F-6E68-AE44-82F9-90C330573F99}" destId="{E872AA87-1EE8-3A40-9FF0-B2712F3CDD7F}" srcOrd="7" destOrd="0" presId="urn:microsoft.com/office/officeart/2005/8/layout/list1"/>
    <dgm:cxn modelId="{FABC9CD9-50BC-8546-BB4D-4C074EB9FF9B}" type="presParOf" srcId="{189CE26F-6E68-AE44-82F9-90C330573F99}" destId="{79706355-3F10-BF4C-8BBD-EF92224E6714}" srcOrd="8" destOrd="0" presId="urn:microsoft.com/office/officeart/2005/8/layout/list1"/>
    <dgm:cxn modelId="{BCD00590-84FF-A340-9EF5-5C78CA480A4D}" type="presParOf" srcId="{79706355-3F10-BF4C-8BBD-EF92224E6714}" destId="{E962A252-6798-2D44-AD3D-651BCD02D57F}" srcOrd="0" destOrd="0" presId="urn:microsoft.com/office/officeart/2005/8/layout/list1"/>
    <dgm:cxn modelId="{449325F3-C774-E549-A384-CFB6C4CFF986}" type="presParOf" srcId="{79706355-3F10-BF4C-8BBD-EF92224E6714}" destId="{A2329BC0-72F5-2542-B94E-7A623B8870A4}" srcOrd="1" destOrd="0" presId="urn:microsoft.com/office/officeart/2005/8/layout/list1"/>
    <dgm:cxn modelId="{CDCDBC43-7623-0941-BCF6-0AC2B5CE31B7}" type="presParOf" srcId="{189CE26F-6E68-AE44-82F9-90C330573F99}" destId="{65D2AB04-5B03-D644-9125-AB5AD70AD49A}" srcOrd="9" destOrd="0" presId="urn:microsoft.com/office/officeart/2005/8/layout/list1"/>
    <dgm:cxn modelId="{159B0224-4F49-0543-9528-69800E97471E}" type="presParOf" srcId="{189CE26F-6E68-AE44-82F9-90C330573F99}" destId="{5FB34CBB-F324-AC42-94C9-768117D1112C}" srcOrd="10" destOrd="0" presId="urn:microsoft.com/office/officeart/2005/8/layout/list1"/>
    <dgm:cxn modelId="{DD7456E2-47CA-E141-B934-D3960F561053}" type="presParOf" srcId="{189CE26F-6E68-AE44-82F9-90C330573F99}" destId="{D22EE71F-3022-294E-A91E-AD6528A7595A}" srcOrd="11" destOrd="0" presId="urn:microsoft.com/office/officeart/2005/8/layout/list1"/>
    <dgm:cxn modelId="{2439F870-D8E1-1049-AC8E-0293767892B1}" type="presParOf" srcId="{189CE26F-6E68-AE44-82F9-90C330573F99}" destId="{3B605651-E609-B540-8CC7-B7B31A59A2F3}" srcOrd="12" destOrd="0" presId="urn:microsoft.com/office/officeart/2005/8/layout/list1"/>
    <dgm:cxn modelId="{2D388681-5D38-2B4C-9EE8-5F548534D50D}" type="presParOf" srcId="{3B605651-E609-B540-8CC7-B7B31A59A2F3}" destId="{471723BE-CBD3-DE4B-BF08-A0463D81136F}" srcOrd="0" destOrd="0" presId="urn:microsoft.com/office/officeart/2005/8/layout/list1"/>
    <dgm:cxn modelId="{F1D38B97-F115-1C4B-899F-2EE94A950F20}" type="presParOf" srcId="{3B605651-E609-B540-8CC7-B7B31A59A2F3}" destId="{B6CE3EBF-42FA-6841-943D-1B39C7406716}" srcOrd="1" destOrd="0" presId="urn:microsoft.com/office/officeart/2005/8/layout/list1"/>
    <dgm:cxn modelId="{5A7EE1DA-ABA0-A345-B914-8C36B8457744}" type="presParOf" srcId="{189CE26F-6E68-AE44-82F9-90C330573F99}" destId="{BBBD7BD9-BB2E-F84D-8848-B2AD9F087CCD}" srcOrd="13" destOrd="0" presId="urn:microsoft.com/office/officeart/2005/8/layout/list1"/>
    <dgm:cxn modelId="{66C1C146-8469-A44B-9A2D-6D70A16837C5}" type="presParOf" srcId="{189CE26F-6E68-AE44-82F9-90C330573F99}" destId="{66FF325D-51E8-E141-9E62-F444342BC451}" srcOrd="14" destOrd="0" presId="urn:microsoft.com/office/officeart/2005/8/layout/list1"/>
    <dgm:cxn modelId="{2DE649D1-9001-6140-83B3-416E4680D708}" type="presParOf" srcId="{189CE26F-6E68-AE44-82F9-90C330573F99}" destId="{7F578EC9-5119-994A-9B9C-65D3966FDD40}" srcOrd="15" destOrd="0" presId="urn:microsoft.com/office/officeart/2005/8/layout/list1"/>
    <dgm:cxn modelId="{36AE7584-9487-DD46-B4A2-02C6CB4E8C3C}" type="presParOf" srcId="{189CE26F-6E68-AE44-82F9-90C330573F99}" destId="{01BE9EC0-3255-1A4A-946A-4CF86908DCC1}" srcOrd="16" destOrd="0" presId="urn:microsoft.com/office/officeart/2005/8/layout/list1"/>
    <dgm:cxn modelId="{2B1C0521-5B07-794B-B809-F4065A9E09CC}" type="presParOf" srcId="{01BE9EC0-3255-1A4A-946A-4CF86908DCC1}" destId="{5F5A0008-F95B-E547-BA0B-FB8288620067}" srcOrd="0" destOrd="0" presId="urn:microsoft.com/office/officeart/2005/8/layout/list1"/>
    <dgm:cxn modelId="{F657F6D8-0549-244E-B06A-ED11C2D523E6}" type="presParOf" srcId="{01BE9EC0-3255-1A4A-946A-4CF86908DCC1}" destId="{F9387562-3904-2948-A42C-EA0829FE8B20}" srcOrd="1" destOrd="0" presId="urn:microsoft.com/office/officeart/2005/8/layout/list1"/>
    <dgm:cxn modelId="{1187252D-01DC-F446-A32E-8E3860722571}" type="presParOf" srcId="{189CE26F-6E68-AE44-82F9-90C330573F99}" destId="{4BC5218A-EB2E-8D4E-92CE-421953203039}" srcOrd="17" destOrd="0" presId="urn:microsoft.com/office/officeart/2005/8/layout/list1"/>
    <dgm:cxn modelId="{82D15612-DA1C-AC43-91D7-B0431E428AFB}" type="presParOf" srcId="{189CE26F-6E68-AE44-82F9-90C330573F99}" destId="{13B441B3-DC1A-8A4A-80EF-FD4474FEFFB2}"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281CA84-8307-994C-A8C1-B2720E98D8DB}"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D31BEE82-6022-2948-B72E-A1770E00F65E}">
      <dgm:prSet phldrT="[Text]" custT="1"/>
      <dgm:spPr/>
      <dgm:t>
        <a:bodyPr/>
        <a:lstStyle/>
        <a:p>
          <a:r>
            <a:rPr lang="en-US" sz="1600" dirty="0"/>
            <a:t>Threat reported</a:t>
          </a:r>
        </a:p>
        <a:p>
          <a:r>
            <a:rPr lang="en-US" sz="1600" dirty="0"/>
            <a:t>Administrator evaluates threat and decides whether substantive or transient</a:t>
          </a:r>
        </a:p>
      </dgm:t>
    </dgm:pt>
    <dgm:pt modelId="{763C98ED-8C8B-A247-B1BD-AB46966A848D}" type="parTrans" cxnId="{B2EF49AE-0B9F-C54E-B142-E0E30C3CDAEB}">
      <dgm:prSet/>
      <dgm:spPr/>
      <dgm:t>
        <a:bodyPr/>
        <a:lstStyle/>
        <a:p>
          <a:endParaRPr lang="en-US"/>
        </a:p>
      </dgm:t>
    </dgm:pt>
    <dgm:pt modelId="{0B1CB5F7-6F16-524B-9DDE-51359E98E9B0}" type="sibTrans" cxnId="{B2EF49AE-0B9F-C54E-B142-E0E30C3CDAEB}">
      <dgm:prSet/>
      <dgm:spPr/>
      <dgm:t>
        <a:bodyPr/>
        <a:lstStyle/>
        <a:p>
          <a:endParaRPr lang="en-US"/>
        </a:p>
      </dgm:t>
    </dgm:pt>
    <dgm:pt modelId="{4A555C89-2EC3-C04D-80F1-CD489D828D49}">
      <dgm:prSet phldrT="[Text]" custT="1"/>
      <dgm:spPr/>
      <dgm:t>
        <a:bodyPr/>
        <a:lstStyle/>
        <a:p>
          <a:r>
            <a:rPr lang="en-US" sz="1600" dirty="0"/>
            <a:t>Substantive  or unclear</a:t>
          </a:r>
        </a:p>
      </dgm:t>
    </dgm:pt>
    <dgm:pt modelId="{E2287CAB-5D0D-154F-A387-B8BE1B04C123}" type="parTrans" cxnId="{4BCB29D3-EB14-064D-9585-82E428278967}">
      <dgm:prSet/>
      <dgm:spPr/>
      <dgm:t>
        <a:bodyPr/>
        <a:lstStyle/>
        <a:p>
          <a:endParaRPr lang="en-US"/>
        </a:p>
      </dgm:t>
    </dgm:pt>
    <dgm:pt modelId="{3AD51C96-2990-B44B-A08D-997F9B8407F8}" type="sibTrans" cxnId="{4BCB29D3-EB14-064D-9585-82E428278967}">
      <dgm:prSet/>
      <dgm:spPr/>
      <dgm:t>
        <a:bodyPr/>
        <a:lstStyle/>
        <a:p>
          <a:endParaRPr lang="en-US"/>
        </a:p>
      </dgm:t>
    </dgm:pt>
    <dgm:pt modelId="{86AEC939-85F2-1249-97A7-B93DD6AF11D8}">
      <dgm:prSet phldrT="[Text]" custT="1"/>
      <dgm:spPr/>
      <dgm:t>
        <a:bodyPr/>
        <a:lstStyle/>
        <a:p>
          <a:r>
            <a:rPr lang="en-US" sz="1000" u="none" dirty="0"/>
            <a:t>Serious threat of assault</a:t>
          </a:r>
        </a:p>
        <a:p>
          <a:r>
            <a:rPr lang="en-US" sz="1000" dirty="0"/>
            <a:t>- Immediate precaution to protect intended victim (notification)</a:t>
          </a:r>
        </a:p>
        <a:p>
          <a:r>
            <a:rPr lang="en-US" sz="1000" dirty="0"/>
            <a:t>- Notify student’s parents</a:t>
          </a:r>
        </a:p>
        <a:p>
          <a:r>
            <a:rPr lang="en-US" sz="1000" dirty="0"/>
            <a:t>- Apply appropriate discipline or intervention </a:t>
          </a:r>
        </a:p>
        <a:p>
          <a:r>
            <a:rPr lang="en-US" sz="1000" dirty="0"/>
            <a:t>- Consider contacting law enforcement</a:t>
          </a:r>
        </a:p>
      </dgm:t>
    </dgm:pt>
    <dgm:pt modelId="{63B667C9-3DE0-E949-920D-30C2E792801B}" type="parTrans" cxnId="{9F4180FC-B556-B345-A4D0-BB7102A72282}">
      <dgm:prSet/>
      <dgm:spPr/>
      <dgm:t>
        <a:bodyPr/>
        <a:lstStyle/>
        <a:p>
          <a:endParaRPr lang="en-US"/>
        </a:p>
      </dgm:t>
    </dgm:pt>
    <dgm:pt modelId="{1E7579D8-B890-884E-8D1D-76D5263AC395}" type="sibTrans" cxnId="{9F4180FC-B556-B345-A4D0-BB7102A72282}">
      <dgm:prSet/>
      <dgm:spPr/>
      <dgm:t>
        <a:bodyPr/>
        <a:lstStyle/>
        <a:p>
          <a:endParaRPr lang="en-US"/>
        </a:p>
      </dgm:t>
    </dgm:pt>
    <dgm:pt modelId="{E6149C15-A90B-D54D-95A5-6D3655010FEE}">
      <dgm:prSet phldrT="[Text]" custT="1"/>
      <dgm:spPr/>
      <dgm:t>
        <a:bodyPr/>
        <a:lstStyle/>
        <a:p>
          <a:r>
            <a:rPr lang="en-US" sz="1000" dirty="0"/>
            <a:t>Very serious threat of severe injury</a:t>
          </a:r>
        </a:p>
        <a:p>
          <a:r>
            <a:rPr lang="en-US" sz="1000" dirty="0"/>
            <a:t>- All procedures for serious threat PLUS</a:t>
          </a:r>
        </a:p>
        <a:p>
          <a:r>
            <a:rPr lang="en-US" sz="1000" dirty="0"/>
            <a:t>Conduct mental health assessment of student</a:t>
          </a:r>
        </a:p>
        <a:p>
          <a:r>
            <a:rPr lang="en-US" sz="1000" dirty="0"/>
            <a:t>- Implement, monitor, and revise a written safety plan</a:t>
          </a:r>
        </a:p>
        <a:p>
          <a:r>
            <a:rPr lang="en-US" sz="1000" dirty="0"/>
            <a:t>- Maintain contact</a:t>
          </a:r>
          <a:endParaRPr lang="en-US" sz="1200" dirty="0"/>
        </a:p>
      </dgm:t>
    </dgm:pt>
    <dgm:pt modelId="{F1281A05-6C08-BF4C-986D-91302281C063}" type="parTrans" cxnId="{260ACDBB-117A-C64F-862B-D994D4342554}">
      <dgm:prSet/>
      <dgm:spPr/>
      <dgm:t>
        <a:bodyPr/>
        <a:lstStyle/>
        <a:p>
          <a:endParaRPr lang="en-US"/>
        </a:p>
      </dgm:t>
    </dgm:pt>
    <dgm:pt modelId="{6B69E414-7743-D746-88D5-394DE4CEB3A0}" type="sibTrans" cxnId="{260ACDBB-117A-C64F-862B-D994D4342554}">
      <dgm:prSet/>
      <dgm:spPr/>
      <dgm:t>
        <a:bodyPr/>
        <a:lstStyle/>
        <a:p>
          <a:endParaRPr lang="en-US"/>
        </a:p>
      </dgm:t>
    </dgm:pt>
    <dgm:pt modelId="{76FB8D4B-DAD9-6D4D-B024-D71BB5AFE20C}">
      <dgm:prSet phldrT="[Text]" custT="1"/>
      <dgm:spPr/>
      <dgm:t>
        <a:bodyPr/>
        <a:lstStyle/>
        <a:p>
          <a:r>
            <a:rPr lang="en-US" sz="1600" dirty="0"/>
            <a:t>Clearly transient threat</a:t>
          </a:r>
        </a:p>
      </dgm:t>
    </dgm:pt>
    <dgm:pt modelId="{009687A7-8070-9D49-AB1D-BAD6FAEA649F}" type="parTrans" cxnId="{B77F33B0-3FA5-AD4A-9865-D160539E84B8}">
      <dgm:prSet/>
      <dgm:spPr/>
      <dgm:t>
        <a:bodyPr/>
        <a:lstStyle/>
        <a:p>
          <a:endParaRPr lang="en-US"/>
        </a:p>
      </dgm:t>
    </dgm:pt>
    <dgm:pt modelId="{02205171-EF7B-C34C-A11D-6CBE210903B7}" type="sibTrans" cxnId="{B77F33B0-3FA5-AD4A-9865-D160539E84B8}">
      <dgm:prSet/>
      <dgm:spPr/>
      <dgm:t>
        <a:bodyPr/>
        <a:lstStyle/>
        <a:p>
          <a:endParaRPr lang="en-US"/>
        </a:p>
      </dgm:t>
    </dgm:pt>
    <dgm:pt modelId="{F4462103-A53A-1549-AE08-FC325706BCCB}">
      <dgm:prSet phldrT="[Text]"/>
      <dgm:spPr/>
      <dgm:t>
        <a:bodyPr/>
        <a:lstStyle/>
        <a:p>
          <a:r>
            <a:rPr lang="en-US" dirty="0"/>
            <a:t>Reprimand</a:t>
          </a:r>
        </a:p>
        <a:p>
          <a:r>
            <a:rPr lang="en-US" dirty="0"/>
            <a:t>Parent contact</a:t>
          </a:r>
        </a:p>
        <a:p>
          <a:r>
            <a:rPr lang="en-US" dirty="0"/>
            <a:t>Mediation or counseling</a:t>
          </a:r>
        </a:p>
        <a:p>
          <a:r>
            <a:rPr lang="en-US" dirty="0"/>
            <a:t>Other disciplinary action</a:t>
          </a:r>
        </a:p>
      </dgm:t>
    </dgm:pt>
    <dgm:pt modelId="{07B5DC6C-9518-F241-BFF3-2A0527B8BA7B}" type="parTrans" cxnId="{FD6B4E24-6C47-FC4F-8258-195C8C3D4731}">
      <dgm:prSet/>
      <dgm:spPr/>
      <dgm:t>
        <a:bodyPr/>
        <a:lstStyle/>
        <a:p>
          <a:endParaRPr lang="en-US"/>
        </a:p>
      </dgm:t>
    </dgm:pt>
    <dgm:pt modelId="{104EDDF6-00AC-FA47-B631-A2BD2CA09FA5}" type="sibTrans" cxnId="{FD6B4E24-6C47-FC4F-8258-195C8C3D4731}">
      <dgm:prSet/>
      <dgm:spPr/>
      <dgm:t>
        <a:bodyPr/>
        <a:lstStyle/>
        <a:p>
          <a:endParaRPr lang="en-US"/>
        </a:p>
      </dgm:t>
    </dgm:pt>
    <dgm:pt modelId="{798D5C3D-BCB3-4F4B-901A-5964B9CD6081}" type="pres">
      <dgm:prSet presAssocID="{6281CA84-8307-994C-A8C1-B2720E98D8DB}" presName="hierChild1" presStyleCnt="0">
        <dgm:presLayoutVars>
          <dgm:chPref val="1"/>
          <dgm:dir/>
          <dgm:animOne val="branch"/>
          <dgm:animLvl val="lvl"/>
          <dgm:resizeHandles/>
        </dgm:presLayoutVars>
      </dgm:prSet>
      <dgm:spPr/>
    </dgm:pt>
    <dgm:pt modelId="{A5E48727-4982-2A4C-8DE2-343BCE9BE42F}" type="pres">
      <dgm:prSet presAssocID="{D31BEE82-6022-2948-B72E-A1770E00F65E}" presName="hierRoot1" presStyleCnt="0"/>
      <dgm:spPr/>
    </dgm:pt>
    <dgm:pt modelId="{892FE3DB-234E-F944-A6EE-2C656A05B526}" type="pres">
      <dgm:prSet presAssocID="{D31BEE82-6022-2948-B72E-A1770E00F65E}" presName="composite" presStyleCnt="0"/>
      <dgm:spPr/>
    </dgm:pt>
    <dgm:pt modelId="{21D23C08-B45A-814E-9960-443A43404FC0}" type="pres">
      <dgm:prSet presAssocID="{D31BEE82-6022-2948-B72E-A1770E00F65E}" presName="background" presStyleLbl="node0" presStyleIdx="0" presStyleCnt="1"/>
      <dgm:spPr/>
    </dgm:pt>
    <dgm:pt modelId="{C3B2DD56-ABCC-1F42-A9CD-79B12DDE2FAB}" type="pres">
      <dgm:prSet presAssocID="{D31BEE82-6022-2948-B72E-A1770E00F65E}" presName="text" presStyleLbl="fgAcc0" presStyleIdx="0" presStyleCnt="1" custScaleX="229240" custLinFactNeighborX="-5804" custLinFactNeighborY="-16997">
        <dgm:presLayoutVars>
          <dgm:chPref val="3"/>
        </dgm:presLayoutVars>
      </dgm:prSet>
      <dgm:spPr/>
    </dgm:pt>
    <dgm:pt modelId="{5EE426C5-9F6B-A249-82F7-171078B0887F}" type="pres">
      <dgm:prSet presAssocID="{D31BEE82-6022-2948-B72E-A1770E00F65E}" presName="hierChild2" presStyleCnt="0"/>
      <dgm:spPr/>
    </dgm:pt>
    <dgm:pt modelId="{44150043-0629-DF40-9C30-67C0DE030B68}" type="pres">
      <dgm:prSet presAssocID="{E2287CAB-5D0D-154F-A387-B8BE1B04C123}" presName="Name10" presStyleLbl="parChTrans1D2" presStyleIdx="0" presStyleCnt="2"/>
      <dgm:spPr/>
    </dgm:pt>
    <dgm:pt modelId="{B146B285-21C1-D34A-98B9-3F4B85D30CDF}" type="pres">
      <dgm:prSet presAssocID="{4A555C89-2EC3-C04D-80F1-CD489D828D49}" presName="hierRoot2" presStyleCnt="0"/>
      <dgm:spPr/>
    </dgm:pt>
    <dgm:pt modelId="{6FA3DE21-25F1-A84A-94EA-A457E51506C2}" type="pres">
      <dgm:prSet presAssocID="{4A555C89-2EC3-C04D-80F1-CD489D828D49}" presName="composite2" presStyleCnt="0"/>
      <dgm:spPr/>
    </dgm:pt>
    <dgm:pt modelId="{87A1FBD7-CABE-F445-BF64-088F8FA5A1D0}" type="pres">
      <dgm:prSet presAssocID="{4A555C89-2EC3-C04D-80F1-CD489D828D49}" presName="background2" presStyleLbl="node2" presStyleIdx="0" presStyleCnt="2"/>
      <dgm:spPr/>
    </dgm:pt>
    <dgm:pt modelId="{579A262C-93F4-134A-A98F-B4EB425C3AEB}" type="pres">
      <dgm:prSet presAssocID="{4A555C89-2EC3-C04D-80F1-CD489D828D49}" presName="text2" presStyleLbl="fgAcc2" presStyleIdx="0" presStyleCnt="2" custLinFactNeighborX="-488" custLinFactNeighborY="-6025">
        <dgm:presLayoutVars>
          <dgm:chPref val="3"/>
        </dgm:presLayoutVars>
      </dgm:prSet>
      <dgm:spPr/>
    </dgm:pt>
    <dgm:pt modelId="{BE34303D-5598-0943-B6BC-545F6D7E6C22}" type="pres">
      <dgm:prSet presAssocID="{4A555C89-2EC3-C04D-80F1-CD489D828D49}" presName="hierChild3" presStyleCnt="0"/>
      <dgm:spPr/>
    </dgm:pt>
    <dgm:pt modelId="{212A5965-8673-654B-9271-C1F434E0EF15}" type="pres">
      <dgm:prSet presAssocID="{63B667C9-3DE0-E949-920D-30C2E792801B}" presName="Name17" presStyleLbl="parChTrans1D3" presStyleIdx="0" presStyleCnt="3"/>
      <dgm:spPr/>
    </dgm:pt>
    <dgm:pt modelId="{17125910-83CA-D64C-B019-A24A4BBB9B37}" type="pres">
      <dgm:prSet presAssocID="{86AEC939-85F2-1249-97A7-B93DD6AF11D8}" presName="hierRoot3" presStyleCnt="0"/>
      <dgm:spPr/>
    </dgm:pt>
    <dgm:pt modelId="{F91C7963-2943-4048-975A-1E332AFA6527}" type="pres">
      <dgm:prSet presAssocID="{86AEC939-85F2-1249-97A7-B93DD6AF11D8}" presName="composite3" presStyleCnt="0"/>
      <dgm:spPr/>
    </dgm:pt>
    <dgm:pt modelId="{7F5ED24B-439E-4D43-8A7E-DADB7E265F04}" type="pres">
      <dgm:prSet presAssocID="{86AEC939-85F2-1249-97A7-B93DD6AF11D8}" presName="background3" presStyleLbl="node3" presStyleIdx="0" presStyleCnt="3"/>
      <dgm:spPr/>
    </dgm:pt>
    <dgm:pt modelId="{582D0DC5-D937-A94F-9BAA-D9D37CE086B0}" type="pres">
      <dgm:prSet presAssocID="{86AEC939-85F2-1249-97A7-B93DD6AF11D8}" presName="text3" presStyleLbl="fgAcc3" presStyleIdx="0" presStyleCnt="3" custScaleX="126477" custScaleY="117370">
        <dgm:presLayoutVars>
          <dgm:chPref val="3"/>
        </dgm:presLayoutVars>
      </dgm:prSet>
      <dgm:spPr/>
    </dgm:pt>
    <dgm:pt modelId="{38039FB2-D35D-2848-BE04-A06A6FE057F3}" type="pres">
      <dgm:prSet presAssocID="{86AEC939-85F2-1249-97A7-B93DD6AF11D8}" presName="hierChild4" presStyleCnt="0"/>
      <dgm:spPr/>
    </dgm:pt>
    <dgm:pt modelId="{2A165C6B-E624-3543-85C2-09DFF7FD5FB9}" type="pres">
      <dgm:prSet presAssocID="{F1281A05-6C08-BF4C-986D-91302281C063}" presName="Name17" presStyleLbl="parChTrans1D3" presStyleIdx="1" presStyleCnt="3"/>
      <dgm:spPr/>
    </dgm:pt>
    <dgm:pt modelId="{C424B38C-3969-5D48-B8E7-65245E18DEB8}" type="pres">
      <dgm:prSet presAssocID="{E6149C15-A90B-D54D-95A5-6D3655010FEE}" presName="hierRoot3" presStyleCnt="0"/>
      <dgm:spPr/>
    </dgm:pt>
    <dgm:pt modelId="{C721220C-4193-BE49-B98E-67B75DDDAD02}" type="pres">
      <dgm:prSet presAssocID="{E6149C15-A90B-D54D-95A5-6D3655010FEE}" presName="composite3" presStyleCnt="0"/>
      <dgm:spPr/>
    </dgm:pt>
    <dgm:pt modelId="{49689A9B-D56D-AA47-894D-776F4371AB52}" type="pres">
      <dgm:prSet presAssocID="{E6149C15-A90B-D54D-95A5-6D3655010FEE}" presName="background3" presStyleLbl="node3" presStyleIdx="1" presStyleCnt="3"/>
      <dgm:spPr/>
    </dgm:pt>
    <dgm:pt modelId="{F5CC0864-4F4C-DA45-A8DF-E45D9DF5C8F5}" type="pres">
      <dgm:prSet presAssocID="{E6149C15-A90B-D54D-95A5-6D3655010FEE}" presName="text3" presStyleLbl="fgAcc3" presStyleIdx="1" presStyleCnt="3" custScaleX="129334" custScaleY="121212">
        <dgm:presLayoutVars>
          <dgm:chPref val="3"/>
        </dgm:presLayoutVars>
      </dgm:prSet>
      <dgm:spPr/>
    </dgm:pt>
    <dgm:pt modelId="{E40410F3-9115-D543-AB4F-D444666A79A3}" type="pres">
      <dgm:prSet presAssocID="{E6149C15-A90B-D54D-95A5-6D3655010FEE}" presName="hierChild4" presStyleCnt="0"/>
      <dgm:spPr/>
    </dgm:pt>
    <dgm:pt modelId="{ECE03888-43F6-A146-9BE5-1AEB12367E42}" type="pres">
      <dgm:prSet presAssocID="{009687A7-8070-9D49-AB1D-BAD6FAEA649F}" presName="Name10" presStyleLbl="parChTrans1D2" presStyleIdx="1" presStyleCnt="2"/>
      <dgm:spPr/>
    </dgm:pt>
    <dgm:pt modelId="{8287FE1E-6075-9049-9631-42C21569ADE5}" type="pres">
      <dgm:prSet presAssocID="{76FB8D4B-DAD9-6D4D-B024-D71BB5AFE20C}" presName="hierRoot2" presStyleCnt="0"/>
      <dgm:spPr/>
    </dgm:pt>
    <dgm:pt modelId="{3D274BB7-ADC3-7843-AE62-D03BC593C157}" type="pres">
      <dgm:prSet presAssocID="{76FB8D4B-DAD9-6D4D-B024-D71BB5AFE20C}" presName="composite2" presStyleCnt="0"/>
      <dgm:spPr/>
    </dgm:pt>
    <dgm:pt modelId="{CD674B4E-9DB5-5144-B2A2-7DC7AE4AD0A0}" type="pres">
      <dgm:prSet presAssocID="{76FB8D4B-DAD9-6D4D-B024-D71BB5AFE20C}" presName="background2" presStyleLbl="node2" presStyleIdx="1" presStyleCnt="2"/>
      <dgm:spPr/>
    </dgm:pt>
    <dgm:pt modelId="{39F2BF9A-4FE7-A84E-BFE3-A459F1C0144D}" type="pres">
      <dgm:prSet presAssocID="{76FB8D4B-DAD9-6D4D-B024-D71BB5AFE20C}" presName="text2" presStyleLbl="fgAcc2" presStyleIdx="1" presStyleCnt="2">
        <dgm:presLayoutVars>
          <dgm:chPref val="3"/>
        </dgm:presLayoutVars>
      </dgm:prSet>
      <dgm:spPr/>
    </dgm:pt>
    <dgm:pt modelId="{48FAF992-FB26-E344-8DB2-6E7E2762109C}" type="pres">
      <dgm:prSet presAssocID="{76FB8D4B-DAD9-6D4D-B024-D71BB5AFE20C}" presName="hierChild3" presStyleCnt="0"/>
      <dgm:spPr/>
    </dgm:pt>
    <dgm:pt modelId="{3CF8F590-B68A-1642-88A2-1F00721A170D}" type="pres">
      <dgm:prSet presAssocID="{07B5DC6C-9518-F241-BFF3-2A0527B8BA7B}" presName="Name17" presStyleLbl="parChTrans1D3" presStyleIdx="2" presStyleCnt="3"/>
      <dgm:spPr/>
    </dgm:pt>
    <dgm:pt modelId="{D547C428-BEFB-574A-8604-1E7BBE9DFA32}" type="pres">
      <dgm:prSet presAssocID="{F4462103-A53A-1549-AE08-FC325706BCCB}" presName="hierRoot3" presStyleCnt="0"/>
      <dgm:spPr/>
    </dgm:pt>
    <dgm:pt modelId="{F51648B9-28CA-9345-AC17-ABAFF400C631}" type="pres">
      <dgm:prSet presAssocID="{F4462103-A53A-1549-AE08-FC325706BCCB}" presName="composite3" presStyleCnt="0"/>
      <dgm:spPr/>
    </dgm:pt>
    <dgm:pt modelId="{9C8658E8-ABD6-7748-B630-DAEAB53BFEEA}" type="pres">
      <dgm:prSet presAssocID="{F4462103-A53A-1549-AE08-FC325706BCCB}" presName="background3" presStyleLbl="node3" presStyleIdx="2" presStyleCnt="3"/>
      <dgm:spPr/>
    </dgm:pt>
    <dgm:pt modelId="{33A920A0-6646-2E4D-AD54-94A291C02541}" type="pres">
      <dgm:prSet presAssocID="{F4462103-A53A-1549-AE08-FC325706BCCB}" presName="text3" presStyleLbl="fgAcc3" presStyleIdx="2" presStyleCnt="3" custScaleX="106779" custScaleY="115180">
        <dgm:presLayoutVars>
          <dgm:chPref val="3"/>
        </dgm:presLayoutVars>
      </dgm:prSet>
      <dgm:spPr/>
    </dgm:pt>
    <dgm:pt modelId="{89C7513C-805D-974B-B4C6-66666530B5B1}" type="pres">
      <dgm:prSet presAssocID="{F4462103-A53A-1549-AE08-FC325706BCCB}" presName="hierChild4" presStyleCnt="0"/>
      <dgm:spPr/>
    </dgm:pt>
  </dgm:ptLst>
  <dgm:cxnLst>
    <dgm:cxn modelId="{6D535212-B1BC-9A40-ABAE-07755C959D10}" type="presOf" srcId="{D31BEE82-6022-2948-B72E-A1770E00F65E}" destId="{C3B2DD56-ABCC-1F42-A9CD-79B12DDE2FAB}" srcOrd="0" destOrd="0" presId="urn:microsoft.com/office/officeart/2005/8/layout/hierarchy1"/>
    <dgm:cxn modelId="{FD6B4E24-6C47-FC4F-8258-195C8C3D4731}" srcId="{76FB8D4B-DAD9-6D4D-B024-D71BB5AFE20C}" destId="{F4462103-A53A-1549-AE08-FC325706BCCB}" srcOrd="0" destOrd="0" parTransId="{07B5DC6C-9518-F241-BFF3-2A0527B8BA7B}" sibTransId="{104EDDF6-00AC-FA47-B631-A2BD2CA09FA5}"/>
    <dgm:cxn modelId="{D7D1D92C-01E8-1E42-A2E1-C4BF6FD336C2}" type="presOf" srcId="{E2287CAB-5D0D-154F-A387-B8BE1B04C123}" destId="{44150043-0629-DF40-9C30-67C0DE030B68}" srcOrd="0" destOrd="0" presId="urn:microsoft.com/office/officeart/2005/8/layout/hierarchy1"/>
    <dgm:cxn modelId="{ECE8B32F-B1E5-CC46-A47D-319640DCE6E8}" type="presOf" srcId="{07B5DC6C-9518-F241-BFF3-2A0527B8BA7B}" destId="{3CF8F590-B68A-1642-88A2-1F00721A170D}" srcOrd="0" destOrd="0" presId="urn:microsoft.com/office/officeart/2005/8/layout/hierarchy1"/>
    <dgm:cxn modelId="{2EDCFC32-E8FB-6949-A570-55EDCF12EB81}" type="presOf" srcId="{E6149C15-A90B-D54D-95A5-6D3655010FEE}" destId="{F5CC0864-4F4C-DA45-A8DF-E45D9DF5C8F5}" srcOrd="0" destOrd="0" presId="urn:microsoft.com/office/officeart/2005/8/layout/hierarchy1"/>
    <dgm:cxn modelId="{A2755E38-A541-9343-B0DB-29CC8CA7497D}" type="presOf" srcId="{F4462103-A53A-1549-AE08-FC325706BCCB}" destId="{33A920A0-6646-2E4D-AD54-94A291C02541}" srcOrd="0" destOrd="0" presId="urn:microsoft.com/office/officeart/2005/8/layout/hierarchy1"/>
    <dgm:cxn modelId="{50E8046F-FDAF-7246-AD43-15440083B47C}" type="presOf" srcId="{4A555C89-2EC3-C04D-80F1-CD489D828D49}" destId="{579A262C-93F4-134A-A98F-B4EB425C3AEB}" srcOrd="0" destOrd="0" presId="urn:microsoft.com/office/officeart/2005/8/layout/hierarchy1"/>
    <dgm:cxn modelId="{5960A69B-F4C9-AF4B-9E29-91D76B0B2203}" type="presOf" srcId="{009687A7-8070-9D49-AB1D-BAD6FAEA649F}" destId="{ECE03888-43F6-A146-9BE5-1AEB12367E42}" srcOrd="0" destOrd="0" presId="urn:microsoft.com/office/officeart/2005/8/layout/hierarchy1"/>
    <dgm:cxn modelId="{14D3C1A8-12C7-A845-8458-A0046AF0113A}" type="presOf" srcId="{6281CA84-8307-994C-A8C1-B2720E98D8DB}" destId="{798D5C3D-BCB3-4F4B-901A-5964B9CD6081}" srcOrd="0" destOrd="0" presId="urn:microsoft.com/office/officeart/2005/8/layout/hierarchy1"/>
    <dgm:cxn modelId="{B56E3FAC-9E57-8D49-A779-0B5CA538406B}" type="presOf" srcId="{76FB8D4B-DAD9-6D4D-B024-D71BB5AFE20C}" destId="{39F2BF9A-4FE7-A84E-BFE3-A459F1C0144D}" srcOrd="0" destOrd="0" presId="urn:microsoft.com/office/officeart/2005/8/layout/hierarchy1"/>
    <dgm:cxn modelId="{B2EF49AE-0B9F-C54E-B142-E0E30C3CDAEB}" srcId="{6281CA84-8307-994C-A8C1-B2720E98D8DB}" destId="{D31BEE82-6022-2948-B72E-A1770E00F65E}" srcOrd="0" destOrd="0" parTransId="{763C98ED-8C8B-A247-B1BD-AB46966A848D}" sibTransId="{0B1CB5F7-6F16-524B-9DDE-51359E98E9B0}"/>
    <dgm:cxn modelId="{B77F33B0-3FA5-AD4A-9865-D160539E84B8}" srcId="{D31BEE82-6022-2948-B72E-A1770E00F65E}" destId="{76FB8D4B-DAD9-6D4D-B024-D71BB5AFE20C}" srcOrd="1" destOrd="0" parTransId="{009687A7-8070-9D49-AB1D-BAD6FAEA649F}" sibTransId="{02205171-EF7B-C34C-A11D-6CBE210903B7}"/>
    <dgm:cxn modelId="{737DFCB0-490C-B246-ADAE-CA87C61D66D5}" type="presOf" srcId="{F1281A05-6C08-BF4C-986D-91302281C063}" destId="{2A165C6B-E624-3543-85C2-09DFF7FD5FB9}" srcOrd="0" destOrd="0" presId="urn:microsoft.com/office/officeart/2005/8/layout/hierarchy1"/>
    <dgm:cxn modelId="{260ACDBB-117A-C64F-862B-D994D4342554}" srcId="{4A555C89-2EC3-C04D-80F1-CD489D828D49}" destId="{E6149C15-A90B-D54D-95A5-6D3655010FEE}" srcOrd="1" destOrd="0" parTransId="{F1281A05-6C08-BF4C-986D-91302281C063}" sibTransId="{6B69E414-7743-D746-88D5-394DE4CEB3A0}"/>
    <dgm:cxn modelId="{4BCB29D3-EB14-064D-9585-82E428278967}" srcId="{D31BEE82-6022-2948-B72E-A1770E00F65E}" destId="{4A555C89-2EC3-C04D-80F1-CD489D828D49}" srcOrd="0" destOrd="0" parTransId="{E2287CAB-5D0D-154F-A387-B8BE1B04C123}" sibTransId="{3AD51C96-2990-B44B-A08D-997F9B8407F8}"/>
    <dgm:cxn modelId="{8FA42DD6-D809-6246-B43A-5073D349EED6}" type="presOf" srcId="{63B667C9-3DE0-E949-920D-30C2E792801B}" destId="{212A5965-8673-654B-9271-C1F434E0EF15}" srcOrd="0" destOrd="0" presId="urn:microsoft.com/office/officeart/2005/8/layout/hierarchy1"/>
    <dgm:cxn modelId="{D94C30D9-AD43-4845-B535-B4028CF58153}" type="presOf" srcId="{86AEC939-85F2-1249-97A7-B93DD6AF11D8}" destId="{582D0DC5-D937-A94F-9BAA-D9D37CE086B0}" srcOrd="0" destOrd="0" presId="urn:microsoft.com/office/officeart/2005/8/layout/hierarchy1"/>
    <dgm:cxn modelId="{9F4180FC-B556-B345-A4D0-BB7102A72282}" srcId="{4A555C89-2EC3-C04D-80F1-CD489D828D49}" destId="{86AEC939-85F2-1249-97A7-B93DD6AF11D8}" srcOrd="0" destOrd="0" parTransId="{63B667C9-3DE0-E949-920D-30C2E792801B}" sibTransId="{1E7579D8-B890-884E-8D1D-76D5263AC395}"/>
    <dgm:cxn modelId="{55E117CE-7FD9-4A41-BBB2-439B91B138B5}" type="presParOf" srcId="{798D5C3D-BCB3-4F4B-901A-5964B9CD6081}" destId="{A5E48727-4982-2A4C-8DE2-343BCE9BE42F}" srcOrd="0" destOrd="0" presId="urn:microsoft.com/office/officeart/2005/8/layout/hierarchy1"/>
    <dgm:cxn modelId="{00811864-2DC1-2645-9336-7DDD0B32E3A5}" type="presParOf" srcId="{A5E48727-4982-2A4C-8DE2-343BCE9BE42F}" destId="{892FE3DB-234E-F944-A6EE-2C656A05B526}" srcOrd="0" destOrd="0" presId="urn:microsoft.com/office/officeart/2005/8/layout/hierarchy1"/>
    <dgm:cxn modelId="{F272DDD3-32B4-1740-A456-82DB69EBFECE}" type="presParOf" srcId="{892FE3DB-234E-F944-A6EE-2C656A05B526}" destId="{21D23C08-B45A-814E-9960-443A43404FC0}" srcOrd="0" destOrd="0" presId="urn:microsoft.com/office/officeart/2005/8/layout/hierarchy1"/>
    <dgm:cxn modelId="{F8BA5555-A3D2-AD4A-93E4-E47033BBFF84}" type="presParOf" srcId="{892FE3DB-234E-F944-A6EE-2C656A05B526}" destId="{C3B2DD56-ABCC-1F42-A9CD-79B12DDE2FAB}" srcOrd="1" destOrd="0" presId="urn:microsoft.com/office/officeart/2005/8/layout/hierarchy1"/>
    <dgm:cxn modelId="{1F6EC291-0E9E-3243-A411-2D4CAE0C640B}" type="presParOf" srcId="{A5E48727-4982-2A4C-8DE2-343BCE9BE42F}" destId="{5EE426C5-9F6B-A249-82F7-171078B0887F}" srcOrd="1" destOrd="0" presId="urn:microsoft.com/office/officeart/2005/8/layout/hierarchy1"/>
    <dgm:cxn modelId="{A0EB6166-60F7-164E-8295-D68DDC5B44DB}" type="presParOf" srcId="{5EE426C5-9F6B-A249-82F7-171078B0887F}" destId="{44150043-0629-DF40-9C30-67C0DE030B68}" srcOrd="0" destOrd="0" presId="urn:microsoft.com/office/officeart/2005/8/layout/hierarchy1"/>
    <dgm:cxn modelId="{E6495916-F7A9-2F48-B02D-B10370E6D52D}" type="presParOf" srcId="{5EE426C5-9F6B-A249-82F7-171078B0887F}" destId="{B146B285-21C1-D34A-98B9-3F4B85D30CDF}" srcOrd="1" destOrd="0" presId="urn:microsoft.com/office/officeart/2005/8/layout/hierarchy1"/>
    <dgm:cxn modelId="{B422BBE3-0703-024E-A4AB-607A27C157A7}" type="presParOf" srcId="{B146B285-21C1-D34A-98B9-3F4B85D30CDF}" destId="{6FA3DE21-25F1-A84A-94EA-A457E51506C2}" srcOrd="0" destOrd="0" presId="urn:microsoft.com/office/officeart/2005/8/layout/hierarchy1"/>
    <dgm:cxn modelId="{AB969489-8128-DE49-B9CC-46CE4B575E7A}" type="presParOf" srcId="{6FA3DE21-25F1-A84A-94EA-A457E51506C2}" destId="{87A1FBD7-CABE-F445-BF64-088F8FA5A1D0}" srcOrd="0" destOrd="0" presId="urn:microsoft.com/office/officeart/2005/8/layout/hierarchy1"/>
    <dgm:cxn modelId="{F6EC95E8-44E0-0941-B420-4F90D7059BC8}" type="presParOf" srcId="{6FA3DE21-25F1-A84A-94EA-A457E51506C2}" destId="{579A262C-93F4-134A-A98F-B4EB425C3AEB}" srcOrd="1" destOrd="0" presId="urn:microsoft.com/office/officeart/2005/8/layout/hierarchy1"/>
    <dgm:cxn modelId="{25B5A686-C759-5E4F-83D3-F3D88174B51C}" type="presParOf" srcId="{B146B285-21C1-D34A-98B9-3F4B85D30CDF}" destId="{BE34303D-5598-0943-B6BC-545F6D7E6C22}" srcOrd="1" destOrd="0" presId="urn:microsoft.com/office/officeart/2005/8/layout/hierarchy1"/>
    <dgm:cxn modelId="{13C7EBAC-BC5E-5043-BD1A-3AB8302D095E}" type="presParOf" srcId="{BE34303D-5598-0943-B6BC-545F6D7E6C22}" destId="{212A5965-8673-654B-9271-C1F434E0EF15}" srcOrd="0" destOrd="0" presId="urn:microsoft.com/office/officeart/2005/8/layout/hierarchy1"/>
    <dgm:cxn modelId="{0365CD29-52C3-0341-BEDD-70360CFA81C9}" type="presParOf" srcId="{BE34303D-5598-0943-B6BC-545F6D7E6C22}" destId="{17125910-83CA-D64C-B019-A24A4BBB9B37}" srcOrd="1" destOrd="0" presId="urn:microsoft.com/office/officeart/2005/8/layout/hierarchy1"/>
    <dgm:cxn modelId="{2772370B-73B8-A64F-9CD4-BB74424FA8C7}" type="presParOf" srcId="{17125910-83CA-D64C-B019-A24A4BBB9B37}" destId="{F91C7963-2943-4048-975A-1E332AFA6527}" srcOrd="0" destOrd="0" presId="urn:microsoft.com/office/officeart/2005/8/layout/hierarchy1"/>
    <dgm:cxn modelId="{02AAAB71-F29D-5646-9A74-BD7A6AEF527A}" type="presParOf" srcId="{F91C7963-2943-4048-975A-1E332AFA6527}" destId="{7F5ED24B-439E-4D43-8A7E-DADB7E265F04}" srcOrd="0" destOrd="0" presId="urn:microsoft.com/office/officeart/2005/8/layout/hierarchy1"/>
    <dgm:cxn modelId="{1FF39419-DDCE-4740-960C-B1E491595721}" type="presParOf" srcId="{F91C7963-2943-4048-975A-1E332AFA6527}" destId="{582D0DC5-D937-A94F-9BAA-D9D37CE086B0}" srcOrd="1" destOrd="0" presId="urn:microsoft.com/office/officeart/2005/8/layout/hierarchy1"/>
    <dgm:cxn modelId="{22A9ADAD-F7A9-5643-82E5-E7B11A074CFA}" type="presParOf" srcId="{17125910-83CA-D64C-B019-A24A4BBB9B37}" destId="{38039FB2-D35D-2848-BE04-A06A6FE057F3}" srcOrd="1" destOrd="0" presId="urn:microsoft.com/office/officeart/2005/8/layout/hierarchy1"/>
    <dgm:cxn modelId="{9ED7F435-A484-9942-8B3C-AAC35877F080}" type="presParOf" srcId="{BE34303D-5598-0943-B6BC-545F6D7E6C22}" destId="{2A165C6B-E624-3543-85C2-09DFF7FD5FB9}" srcOrd="2" destOrd="0" presId="urn:microsoft.com/office/officeart/2005/8/layout/hierarchy1"/>
    <dgm:cxn modelId="{4C3C307E-BB07-7A42-A702-584CD612F026}" type="presParOf" srcId="{BE34303D-5598-0943-B6BC-545F6D7E6C22}" destId="{C424B38C-3969-5D48-B8E7-65245E18DEB8}" srcOrd="3" destOrd="0" presId="urn:microsoft.com/office/officeart/2005/8/layout/hierarchy1"/>
    <dgm:cxn modelId="{268D341B-5739-ED4F-A5BB-AEEB18F6C2C9}" type="presParOf" srcId="{C424B38C-3969-5D48-B8E7-65245E18DEB8}" destId="{C721220C-4193-BE49-B98E-67B75DDDAD02}" srcOrd="0" destOrd="0" presId="urn:microsoft.com/office/officeart/2005/8/layout/hierarchy1"/>
    <dgm:cxn modelId="{4E7F2B25-CB9E-7C41-970F-9CCDE53846F1}" type="presParOf" srcId="{C721220C-4193-BE49-B98E-67B75DDDAD02}" destId="{49689A9B-D56D-AA47-894D-776F4371AB52}" srcOrd="0" destOrd="0" presId="urn:microsoft.com/office/officeart/2005/8/layout/hierarchy1"/>
    <dgm:cxn modelId="{8F39703B-2827-6749-8F57-D4847870E3A9}" type="presParOf" srcId="{C721220C-4193-BE49-B98E-67B75DDDAD02}" destId="{F5CC0864-4F4C-DA45-A8DF-E45D9DF5C8F5}" srcOrd="1" destOrd="0" presId="urn:microsoft.com/office/officeart/2005/8/layout/hierarchy1"/>
    <dgm:cxn modelId="{0904C3E9-157E-0D47-B7B5-E0E141B81452}" type="presParOf" srcId="{C424B38C-3969-5D48-B8E7-65245E18DEB8}" destId="{E40410F3-9115-D543-AB4F-D444666A79A3}" srcOrd="1" destOrd="0" presId="urn:microsoft.com/office/officeart/2005/8/layout/hierarchy1"/>
    <dgm:cxn modelId="{6305A819-5A29-E145-832C-3C0096702130}" type="presParOf" srcId="{5EE426C5-9F6B-A249-82F7-171078B0887F}" destId="{ECE03888-43F6-A146-9BE5-1AEB12367E42}" srcOrd="2" destOrd="0" presId="urn:microsoft.com/office/officeart/2005/8/layout/hierarchy1"/>
    <dgm:cxn modelId="{A1A6FDFE-A755-9B48-BF5A-263D1C2736BF}" type="presParOf" srcId="{5EE426C5-9F6B-A249-82F7-171078B0887F}" destId="{8287FE1E-6075-9049-9631-42C21569ADE5}" srcOrd="3" destOrd="0" presId="urn:microsoft.com/office/officeart/2005/8/layout/hierarchy1"/>
    <dgm:cxn modelId="{A9C83336-B1EC-3B43-8DCB-ED59F101A07A}" type="presParOf" srcId="{8287FE1E-6075-9049-9631-42C21569ADE5}" destId="{3D274BB7-ADC3-7843-AE62-D03BC593C157}" srcOrd="0" destOrd="0" presId="urn:microsoft.com/office/officeart/2005/8/layout/hierarchy1"/>
    <dgm:cxn modelId="{CC3CB4AD-2FAC-244D-878A-171B2F5193B2}" type="presParOf" srcId="{3D274BB7-ADC3-7843-AE62-D03BC593C157}" destId="{CD674B4E-9DB5-5144-B2A2-7DC7AE4AD0A0}" srcOrd="0" destOrd="0" presId="urn:microsoft.com/office/officeart/2005/8/layout/hierarchy1"/>
    <dgm:cxn modelId="{2082F280-D2C0-364D-A70C-A9C07D775998}" type="presParOf" srcId="{3D274BB7-ADC3-7843-AE62-D03BC593C157}" destId="{39F2BF9A-4FE7-A84E-BFE3-A459F1C0144D}" srcOrd="1" destOrd="0" presId="urn:microsoft.com/office/officeart/2005/8/layout/hierarchy1"/>
    <dgm:cxn modelId="{6FF917F0-15F5-E744-935D-6B06299AA69C}" type="presParOf" srcId="{8287FE1E-6075-9049-9631-42C21569ADE5}" destId="{48FAF992-FB26-E344-8DB2-6E7E2762109C}" srcOrd="1" destOrd="0" presId="urn:microsoft.com/office/officeart/2005/8/layout/hierarchy1"/>
    <dgm:cxn modelId="{96608F4A-7783-2F42-90F7-D393318B21E6}" type="presParOf" srcId="{48FAF992-FB26-E344-8DB2-6E7E2762109C}" destId="{3CF8F590-B68A-1642-88A2-1F00721A170D}" srcOrd="0" destOrd="0" presId="urn:microsoft.com/office/officeart/2005/8/layout/hierarchy1"/>
    <dgm:cxn modelId="{5BFDB0DC-66BC-324F-9C54-FDFE6A5BBACF}" type="presParOf" srcId="{48FAF992-FB26-E344-8DB2-6E7E2762109C}" destId="{D547C428-BEFB-574A-8604-1E7BBE9DFA32}" srcOrd="1" destOrd="0" presId="urn:microsoft.com/office/officeart/2005/8/layout/hierarchy1"/>
    <dgm:cxn modelId="{806E807D-0735-394F-84C5-39015E8A2FC5}" type="presParOf" srcId="{D547C428-BEFB-574A-8604-1E7BBE9DFA32}" destId="{F51648B9-28CA-9345-AC17-ABAFF400C631}" srcOrd="0" destOrd="0" presId="urn:microsoft.com/office/officeart/2005/8/layout/hierarchy1"/>
    <dgm:cxn modelId="{87FC0496-6E4A-2043-BAF8-52FFEC279A2C}" type="presParOf" srcId="{F51648B9-28CA-9345-AC17-ABAFF400C631}" destId="{9C8658E8-ABD6-7748-B630-DAEAB53BFEEA}" srcOrd="0" destOrd="0" presId="urn:microsoft.com/office/officeart/2005/8/layout/hierarchy1"/>
    <dgm:cxn modelId="{D4286F90-D66B-B44E-BCA3-A548BE1EF954}" type="presParOf" srcId="{F51648B9-28CA-9345-AC17-ABAFF400C631}" destId="{33A920A0-6646-2E4D-AD54-94A291C02541}" srcOrd="1" destOrd="0" presId="urn:microsoft.com/office/officeart/2005/8/layout/hierarchy1"/>
    <dgm:cxn modelId="{6D6579FC-BD62-C940-81A5-8F16D494EF6C}" type="presParOf" srcId="{D547C428-BEFB-574A-8604-1E7BBE9DFA32}" destId="{89C7513C-805D-974B-B4C6-66666530B5B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80054-FFBD-5544-9DE1-09555DBF3051}">
      <dsp:nvSpPr>
        <dsp:cNvPr id="0" name=""/>
        <dsp:cNvSpPr/>
      </dsp:nvSpPr>
      <dsp:spPr>
        <a:xfrm>
          <a:off x="4152900" y="1244576"/>
          <a:ext cx="188165" cy="2096702"/>
        </a:xfrm>
        <a:custGeom>
          <a:avLst/>
          <a:gdLst/>
          <a:ahLst/>
          <a:cxnLst/>
          <a:rect l="0" t="0" r="0" b="0"/>
          <a:pathLst>
            <a:path>
              <a:moveTo>
                <a:pt x="0" y="0"/>
              </a:moveTo>
              <a:lnTo>
                <a:pt x="0" y="2096702"/>
              </a:lnTo>
              <a:lnTo>
                <a:pt x="188165" y="2096702"/>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0273BD9-DE96-FB40-8EB7-2DEC18F1400B}">
      <dsp:nvSpPr>
        <dsp:cNvPr id="0" name=""/>
        <dsp:cNvSpPr/>
      </dsp:nvSpPr>
      <dsp:spPr>
        <a:xfrm>
          <a:off x="3964734" y="1244576"/>
          <a:ext cx="188165" cy="2096702"/>
        </a:xfrm>
        <a:custGeom>
          <a:avLst/>
          <a:gdLst/>
          <a:ahLst/>
          <a:cxnLst/>
          <a:rect l="0" t="0" r="0" b="0"/>
          <a:pathLst>
            <a:path>
              <a:moveTo>
                <a:pt x="188165" y="0"/>
              </a:moveTo>
              <a:lnTo>
                <a:pt x="188165" y="2096702"/>
              </a:lnTo>
              <a:lnTo>
                <a:pt x="0" y="2096702"/>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89283FE-9185-CD4A-8318-ADB6E3A451F8}">
      <dsp:nvSpPr>
        <dsp:cNvPr id="0" name=""/>
        <dsp:cNvSpPr/>
      </dsp:nvSpPr>
      <dsp:spPr>
        <a:xfrm>
          <a:off x="4152900" y="1244576"/>
          <a:ext cx="188165" cy="824344"/>
        </a:xfrm>
        <a:custGeom>
          <a:avLst/>
          <a:gdLst/>
          <a:ahLst/>
          <a:cxnLst/>
          <a:rect l="0" t="0" r="0" b="0"/>
          <a:pathLst>
            <a:path>
              <a:moveTo>
                <a:pt x="0" y="0"/>
              </a:moveTo>
              <a:lnTo>
                <a:pt x="0" y="824344"/>
              </a:lnTo>
              <a:lnTo>
                <a:pt x="188165" y="824344"/>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01F9676-ABEF-B143-AF41-4DAA36604BEC}">
      <dsp:nvSpPr>
        <dsp:cNvPr id="0" name=""/>
        <dsp:cNvSpPr/>
      </dsp:nvSpPr>
      <dsp:spPr>
        <a:xfrm>
          <a:off x="3964734" y="1244576"/>
          <a:ext cx="188165" cy="824344"/>
        </a:xfrm>
        <a:custGeom>
          <a:avLst/>
          <a:gdLst/>
          <a:ahLst/>
          <a:cxnLst/>
          <a:rect l="0" t="0" r="0" b="0"/>
          <a:pathLst>
            <a:path>
              <a:moveTo>
                <a:pt x="188165" y="0"/>
              </a:moveTo>
              <a:lnTo>
                <a:pt x="188165" y="824344"/>
              </a:lnTo>
              <a:lnTo>
                <a:pt x="0" y="824344"/>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E583E7E-6F9C-4644-8E82-DE09C84F771F}">
      <dsp:nvSpPr>
        <dsp:cNvPr id="0" name=""/>
        <dsp:cNvSpPr/>
      </dsp:nvSpPr>
      <dsp:spPr>
        <a:xfrm>
          <a:off x="4152900" y="1244576"/>
          <a:ext cx="3252576" cy="2921047"/>
        </a:xfrm>
        <a:custGeom>
          <a:avLst/>
          <a:gdLst/>
          <a:ahLst/>
          <a:cxnLst/>
          <a:rect l="0" t="0" r="0" b="0"/>
          <a:pathLst>
            <a:path>
              <a:moveTo>
                <a:pt x="0" y="0"/>
              </a:moveTo>
              <a:lnTo>
                <a:pt x="0" y="2732881"/>
              </a:lnTo>
              <a:lnTo>
                <a:pt x="3252576" y="2732881"/>
              </a:lnTo>
              <a:lnTo>
                <a:pt x="3252576" y="2921047"/>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10ADCAF-A569-4341-8D44-6FB1425349EC}">
      <dsp:nvSpPr>
        <dsp:cNvPr id="0" name=""/>
        <dsp:cNvSpPr/>
      </dsp:nvSpPr>
      <dsp:spPr>
        <a:xfrm>
          <a:off x="4152900" y="1244576"/>
          <a:ext cx="1084192" cy="2921047"/>
        </a:xfrm>
        <a:custGeom>
          <a:avLst/>
          <a:gdLst/>
          <a:ahLst/>
          <a:cxnLst/>
          <a:rect l="0" t="0" r="0" b="0"/>
          <a:pathLst>
            <a:path>
              <a:moveTo>
                <a:pt x="0" y="0"/>
              </a:moveTo>
              <a:lnTo>
                <a:pt x="0" y="2732881"/>
              </a:lnTo>
              <a:lnTo>
                <a:pt x="1084192" y="2732881"/>
              </a:lnTo>
              <a:lnTo>
                <a:pt x="1084192" y="2921047"/>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82928B4-DF53-7348-9FA8-7BCEF72461F3}">
      <dsp:nvSpPr>
        <dsp:cNvPr id="0" name=""/>
        <dsp:cNvSpPr/>
      </dsp:nvSpPr>
      <dsp:spPr>
        <a:xfrm>
          <a:off x="3068707" y="1244576"/>
          <a:ext cx="1084192" cy="2921047"/>
        </a:xfrm>
        <a:custGeom>
          <a:avLst/>
          <a:gdLst/>
          <a:ahLst/>
          <a:cxnLst/>
          <a:rect l="0" t="0" r="0" b="0"/>
          <a:pathLst>
            <a:path>
              <a:moveTo>
                <a:pt x="1084192" y="0"/>
              </a:moveTo>
              <a:lnTo>
                <a:pt x="1084192" y="2732881"/>
              </a:lnTo>
              <a:lnTo>
                <a:pt x="0" y="2732881"/>
              </a:lnTo>
              <a:lnTo>
                <a:pt x="0" y="2921047"/>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AB7F104-067B-8F46-882D-987F2EE4254C}">
      <dsp:nvSpPr>
        <dsp:cNvPr id="0" name=""/>
        <dsp:cNvSpPr/>
      </dsp:nvSpPr>
      <dsp:spPr>
        <a:xfrm>
          <a:off x="900323" y="1244576"/>
          <a:ext cx="3252576" cy="2921047"/>
        </a:xfrm>
        <a:custGeom>
          <a:avLst/>
          <a:gdLst/>
          <a:ahLst/>
          <a:cxnLst/>
          <a:rect l="0" t="0" r="0" b="0"/>
          <a:pathLst>
            <a:path>
              <a:moveTo>
                <a:pt x="3252576" y="0"/>
              </a:moveTo>
              <a:lnTo>
                <a:pt x="3252576" y="2732881"/>
              </a:lnTo>
              <a:lnTo>
                <a:pt x="0" y="2732881"/>
              </a:lnTo>
              <a:lnTo>
                <a:pt x="0" y="2921047"/>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04680B6-D7F6-C94C-B4FA-A3E429207014}">
      <dsp:nvSpPr>
        <dsp:cNvPr id="0" name=""/>
        <dsp:cNvSpPr/>
      </dsp:nvSpPr>
      <dsp:spPr>
        <a:xfrm>
          <a:off x="3256873" y="348549"/>
          <a:ext cx="1792053" cy="896026"/>
        </a:xfrm>
        <a:prstGeom prst="rect">
          <a:avLst/>
        </a:prstGeom>
        <a:solidFill>
          <a:srgbClr val="005695"/>
        </a:soli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Incident Commander</a:t>
          </a:r>
        </a:p>
      </dsp:txBody>
      <dsp:txXfrm>
        <a:off x="3256873" y="348549"/>
        <a:ext cx="1792053" cy="896026"/>
      </dsp:txXfrm>
    </dsp:sp>
    <dsp:sp modelId="{B4B59ED7-7325-0047-9FEE-1C5DB3FBED81}">
      <dsp:nvSpPr>
        <dsp:cNvPr id="0" name=""/>
        <dsp:cNvSpPr/>
      </dsp:nvSpPr>
      <dsp:spPr>
        <a:xfrm>
          <a:off x="4296" y="4165623"/>
          <a:ext cx="1792053" cy="896026"/>
        </a:xfrm>
        <a:prstGeom prst="rect">
          <a:avLst/>
        </a:prstGeom>
        <a:solidFill>
          <a:schemeClr val="accent3">
            <a:lumMod val="40000"/>
            <a:lumOff val="60000"/>
          </a:schemeClr>
        </a:soli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100000"/>
            </a:lnSpc>
            <a:spcBef>
              <a:spcPct val="0"/>
            </a:spcBef>
            <a:spcAft>
              <a:spcPts val="0"/>
            </a:spcAft>
            <a:buNone/>
          </a:pPr>
          <a:r>
            <a:rPr lang="en-US" sz="2000" kern="1200" dirty="0">
              <a:solidFill>
                <a:schemeClr val="tx1"/>
              </a:solidFill>
            </a:rPr>
            <a:t>Operations</a:t>
          </a:r>
        </a:p>
        <a:p>
          <a:pPr marL="0" lvl="0" indent="0" algn="ctr" defTabSz="889000">
            <a:lnSpc>
              <a:spcPct val="100000"/>
            </a:lnSpc>
            <a:spcBef>
              <a:spcPct val="0"/>
            </a:spcBef>
            <a:spcAft>
              <a:spcPts val="0"/>
            </a:spcAft>
            <a:buNone/>
          </a:pPr>
          <a:r>
            <a:rPr lang="en-US" sz="2000" kern="1200" dirty="0">
              <a:solidFill>
                <a:schemeClr val="tx1"/>
              </a:solidFill>
            </a:rPr>
            <a:t>“Doers”</a:t>
          </a:r>
        </a:p>
      </dsp:txBody>
      <dsp:txXfrm>
        <a:off x="4296" y="4165623"/>
        <a:ext cx="1792053" cy="896026"/>
      </dsp:txXfrm>
    </dsp:sp>
    <dsp:sp modelId="{F09B2461-55DB-F04D-8A5D-1E33A7A9C8F3}">
      <dsp:nvSpPr>
        <dsp:cNvPr id="0" name=""/>
        <dsp:cNvSpPr/>
      </dsp:nvSpPr>
      <dsp:spPr>
        <a:xfrm>
          <a:off x="2172680" y="4165623"/>
          <a:ext cx="1792053" cy="896026"/>
        </a:xfrm>
        <a:prstGeom prst="rect">
          <a:avLst/>
        </a:prstGeom>
        <a:solidFill>
          <a:schemeClr val="accent1">
            <a:lumMod val="20000"/>
            <a:lumOff val="80000"/>
          </a:schemeClr>
        </a:soli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100000"/>
            </a:lnSpc>
            <a:spcBef>
              <a:spcPct val="0"/>
            </a:spcBef>
            <a:spcAft>
              <a:spcPts val="0"/>
            </a:spcAft>
            <a:buNone/>
          </a:pPr>
          <a:r>
            <a:rPr lang="en-US" sz="2000" kern="1200" dirty="0">
              <a:solidFill>
                <a:srgbClr val="000000"/>
              </a:solidFill>
            </a:rPr>
            <a:t>Planning “Thinkers”</a:t>
          </a:r>
        </a:p>
      </dsp:txBody>
      <dsp:txXfrm>
        <a:off x="2172680" y="4165623"/>
        <a:ext cx="1792053" cy="896026"/>
      </dsp:txXfrm>
    </dsp:sp>
    <dsp:sp modelId="{CEF3B004-9C5D-A54F-9B94-D7EDCC80FC3D}">
      <dsp:nvSpPr>
        <dsp:cNvPr id="0" name=""/>
        <dsp:cNvSpPr/>
      </dsp:nvSpPr>
      <dsp:spPr>
        <a:xfrm>
          <a:off x="4341065" y="4165623"/>
          <a:ext cx="1792053" cy="896026"/>
        </a:xfrm>
        <a:prstGeom prst="rect">
          <a:avLst/>
        </a:prstGeom>
        <a:solidFill>
          <a:schemeClr val="accent2">
            <a:lumMod val="40000"/>
            <a:lumOff val="60000"/>
          </a:schemeClr>
        </a:soli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100000"/>
            </a:lnSpc>
            <a:spcBef>
              <a:spcPct val="0"/>
            </a:spcBef>
            <a:spcAft>
              <a:spcPts val="0"/>
            </a:spcAft>
            <a:buNone/>
          </a:pPr>
          <a:r>
            <a:rPr lang="en-US" sz="2000" kern="1200" dirty="0">
              <a:solidFill>
                <a:srgbClr val="000000"/>
              </a:solidFill>
            </a:rPr>
            <a:t>Logistics</a:t>
          </a:r>
        </a:p>
        <a:p>
          <a:pPr marL="0" lvl="0" indent="0" algn="ctr" defTabSz="889000">
            <a:lnSpc>
              <a:spcPct val="100000"/>
            </a:lnSpc>
            <a:spcBef>
              <a:spcPct val="0"/>
            </a:spcBef>
            <a:spcAft>
              <a:spcPts val="0"/>
            </a:spcAft>
            <a:buNone/>
          </a:pPr>
          <a:r>
            <a:rPr lang="en-US" sz="2000" kern="1200" dirty="0">
              <a:solidFill>
                <a:srgbClr val="000000"/>
              </a:solidFill>
            </a:rPr>
            <a:t>“Getters”</a:t>
          </a:r>
        </a:p>
      </dsp:txBody>
      <dsp:txXfrm>
        <a:off x="4341065" y="4165623"/>
        <a:ext cx="1792053" cy="896026"/>
      </dsp:txXfrm>
    </dsp:sp>
    <dsp:sp modelId="{564DE09D-EAB2-4C42-A74E-251F5287CAF8}">
      <dsp:nvSpPr>
        <dsp:cNvPr id="0" name=""/>
        <dsp:cNvSpPr/>
      </dsp:nvSpPr>
      <dsp:spPr>
        <a:xfrm>
          <a:off x="6509450" y="4165623"/>
          <a:ext cx="1792053" cy="896026"/>
        </a:xfrm>
        <a:prstGeom prst="rect">
          <a:avLst/>
        </a:prstGeom>
        <a:solidFill>
          <a:schemeClr val="accent1">
            <a:lumMod val="40000"/>
            <a:lumOff val="60000"/>
          </a:schemeClr>
        </a:soli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0000"/>
              </a:solidFill>
            </a:rPr>
            <a:t>Finance “Payers”</a:t>
          </a:r>
        </a:p>
      </dsp:txBody>
      <dsp:txXfrm>
        <a:off x="6509450" y="4165623"/>
        <a:ext cx="1792053" cy="896026"/>
      </dsp:txXfrm>
    </dsp:sp>
    <dsp:sp modelId="{26D0617F-EF6B-4E4E-B13E-B99D59BAB2FB}">
      <dsp:nvSpPr>
        <dsp:cNvPr id="0" name=""/>
        <dsp:cNvSpPr/>
      </dsp:nvSpPr>
      <dsp:spPr>
        <a:xfrm>
          <a:off x="2172680" y="1620907"/>
          <a:ext cx="1792053" cy="896026"/>
        </a:xfrm>
        <a:prstGeom prst="rect">
          <a:avLst/>
        </a:prstGeom>
        <a:solidFill>
          <a:schemeClr val="accent2"/>
        </a:soli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Public Information Officer</a:t>
          </a:r>
        </a:p>
      </dsp:txBody>
      <dsp:txXfrm>
        <a:off x="2172680" y="1620907"/>
        <a:ext cx="1792053" cy="896026"/>
      </dsp:txXfrm>
    </dsp:sp>
    <dsp:sp modelId="{47D9CDC9-D312-B942-B99E-99C23776611C}">
      <dsp:nvSpPr>
        <dsp:cNvPr id="0" name=""/>
        <dsp:cNvSpPr/>
      </dsp:nvSpPr>
      <dsp:spPr>
        <a:xfrm>
          <a:off x="4341065" y="1620907"/>
          <a:ext cx="1792053" cy="896026"/>
        </a:xfrm>
        <a:prstGeom prst="rect">
          <a:avLst/>
        </a:prstGeom>
        <a:solidFill>
          <a:schemeClr val="accent3"/>
        </a:soli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100000"/>
            </a:lnSpc>
            <a:spcBef>
              <a:spcPct val="0"/>
            </a:spcBef>
            <a:spcAft>
              <a:spcPts val="0"/>
            </a:spcAft>
            <a:buNone/>
          </a:pPr>
          <a:r>
            <a:rPr lang="en-US" sz="2000" kern="1200" dirty="0"/>
            <a:t>Safety</a:t>
          </a:r>
        </a:p>
        <a:p>
          <a:pPr marL="0" lvl="0" indent="0" algn="ctr" defTabSz="889000">
            <a:lnSpc>
              <a:spcPct val="100000"/>
            </a:lnSpc>
            <a:spcBef>
              <a:spcPct val="0"/>
            </a:spcBef>
            <a:spcAft>
              <a:spcPts val="0"/>
            </a:spcAft>
            <a:buNone/>
          </a:pPr>
          <a:r>
            <a:rPr lang="en-US" sz="2000" kern="1200" dirty="0"/>
            <a:t>Officer</a:t>
          </a:r>
        </a:p>
      </dsp:txBody>
      <dsp:txXfrm>
        <a:off x="4341065" y="1620907"/>
        <a:ext cx="1792053" cy="896026"/>
      </dsp:txXfrm>
    </dsp:sp>
    <dsp:sp modelId="{C1938860-1928-5A41-9809-D20C32113393}">
      <dsp:nvSpPr>
        <dsp:cNvPr id="0" name=""/>
        <dsp:cNvSpPr/>
      </dsp:nvSpPr>
      <dsp:spPr>
        <a:xfrm>
          <a:off x="2172680" y="2893265"/>
          <a:ext cx="1792053" cy="896026"/>
        </a:xfrm>
        <a:prstGeom prst="rect">
          <a:avLst/>
        </a:prstGeom>
        <a:solidFill>
          <a:schemeClr val="accent3">
            <a:lumMod val="60000"/>
            <a:lumOff val="40000"/>
          </a:schemeClr>
        </a:soli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1"/>
              </a:solidFill>
            </a:rPr>
            <a:t>Liaison Officer</a:t>
          </a:r>
        </a:p>
      </dsp:txBody>
      <dsp:txXfrm>
        <a:off x="2172680" y="2893265"/>
        <a:ext cx="1792053" cy="896026"/>
      </dsp:txXfrm>
    </dsp:sp>
    <dsp:sp modelId="{E17731B7-8B78-C149-A6B5-43C34E7C269F}">
      <dsp:nvSpPr>
        <dsp:cNvPr id="0" name=""/>
        <dsp:cNvSpPr/>
      </dsp:nvSpPr>
      <dsp:spPr>
        <a:xfrm>
          <a:off x="4341065" y="2893265"/>
          <a:ext cx="1792053" cy="896026"/>
        </a:xfrm>
        <a:prstGeom prst="rect">
          <a:avLst/>
        </a:prstGeom>
        <a:solidFill>
          <a:schemeClr val="accent6"/>
        </a:soli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Mental Health Officer</a:t>
          </a:r>
        </a:p>
      </dsp:txBody>
      <dsp:txXfrm>
        <a:off x="4341065" y="2893265"/>
        <a:ext cx="1792053" cy="89602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D16CD9-B738-1A46-BDAD-85E573CB9E92}">
      <dsp:nvSpPr>
        <dsp:cNvPr id="0" name=""/>
        <dsp:cNvSpPr/>
      </dsp:nvSpPr>
      <dsp:spPr>
        <a:xfrm>
          <a:off x="0" y="744842"/>
          <a:ext cx="8686800" cy="3310914"/>
        </a:xfrm>
        <a:prstGeom prst="rightArrow">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C38EDC8C-0772-F446-BFEC-6A7666FC76A3}">
      <dsp:nvSpPr>
        <dsp:cNvPr id="0" name=""/>
        <dsp:cNvSpPr/>
      </dsp:nvSpPr>
      <dsp:spPr>
        <a:xfrm>
          <a:off x="6590176" y="1572571"/>
          <a:ext cx="1227943" cy="1655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marL="0" lvl="0" indent="0" algn="ctr" defTabSz="622300" rtl="0">
            <a:lnSpc>
              <a:spcPct val="90000"/>
            </a:lnSpc>
            <a:spcBef>
              <a:spcPct val="0"/>
            </a:spcBef>
            <a:spcAft>
              <a:spcPct val="35000"/>
            </a:spcAft>
            <a:buNone/>
          </a:pPr>
          <a:r>
            <a:rPr lang="en-US" sz="1400" kern="1200"/>
            <a:t>Obtain witness perceptions of the threat’s meaning</a:t>
          </a:r>
        </a:p>
      </dsp:txBody>
      <dsp:txXfrm>
        <a:off x="6590176" y="1572571"/>
        <a:ext cx="1227943" cy="1655457"/>
      </dsp:txXfrm>
    </dsp:sp>
    <dsp:sp modelId="{CB6E917C-D8E2-084C-8819-0C135785A9C3}">
      <dsp:nvSpPr>
        <dsp:cNvPr id="0" name=""/>
        <dsp:cNvSpPr/>
      </dsp:nvSpPr>
      <dsp:spPr>
        <a:xfrm>
          <a:off x="5116643" y="1572571"/>
          <a:ext cx="1227943" cy="1655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marL="0" lvl="0" indent="0" algn="ctr" defTabSz="622300" rtl="0">
            <a:lnSpc>
              <a:spcPct val="90000"/>
            </a:lnSpc>
            <a:spcBef>
              <a:spcPct val="0"/>
            </a:spcBef>
            <a:spcAft>
              <a:spcPct val="35000"/>
            </a:spcAft>
            <a:buNone/>
          </a:pPr>
          <a:r>
            <a:rPr lang="en-US" sz="1400" kern="1200"/>
            <a:t>Obtain student’s explanation of the threat’s meaning and his/her intentions</a:t>
          </a:r>
        </a:p>
      </dsp:txBody>
      <dsp:txXfrm>
        <a:off x="5116643" y="1572571"/>
        <a:ext cx="1227943" cy="1655457"/>
      </dsp:txXfrm>
    </dsp:sp>
    <dsp:sp modelId="{8688F6C3-486F-AB47-BFC9-95CEDA30E117}">
      <dsp:nvSpPr>
        <dsp:cNvPr id="0" name=""/>
        <dsp:cNvSpPr/>
      </dsp:nvSpPr>
      <dsp:spPr>
        <a:xfrm>
          <a:off x="3643111" y="1572571"/>
          <a:ext cx="1227943" cy="1655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marL="0" lvl="0" indent="0" algn="ctr" defTabSz="622300" rtl="0">
            <a:lnSpc>
              <a:spcPct val="90000"/>
            </a:lnSpc>
            <a:spcBef>
              <a:spcPct val="0"/>
            </a:spcBef>
            <a:spcAft>
              <a:spcPct val="35000"/>
            </a:spcAft>
            <a:buNone/>
          </a:pPr>
          <a:r>
            <a:rPr lang="en-US" sz="1400" kern="1200"/>
            <a:t>Write down the exact threat</a:t>
          </a:r>
        </a:p>
      </dsp:txBody>
      <dsp:txXfrm>
        <a:off x="3643111" y="1572571"/>
        <a:ext cx="1227943" cy="1655457"/>
      </dsp:txXfrm>
    </dsp:sp>
    <dsp:sp modelId="{0C0F4B35-A0CA-EA45-8A14-72C3EC77917F}">
      <dsp:nvSpPr>
        <dsp:cNvPr id="0" name=""/>
        <dsp:cNvSpPr/>
      </dsp:nvSpPr>
      <dsp:spPr>
        <a:xfrm>
          <a:off x="2169579" y="1572571"/>
          <a:ext cx="1227943" cy="1655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marL="0" lvl="0" indent="0" algn="ctr" defTabSz="622300" rtl="0">
            <a:lnSpc>
              <a:spcPct val="90000"/>
            </a:lnSpc>
            <a:spcBef>
              <a:spcPct val="0"/>
            </a:spcBef>
            <a:spcAft>
              <a:spcPct val="35000"/>
            </a:spcAft>
            <a:buNone/>
          </a:pPr>
          <a:r>
            <a:rPr lang="en-US" sz="1400" kern="1200" dirty="0"/>
            <a:t>Obtain account of the threat and the context from the student and witness; background information</a:t>
          </a:r>
        </a:p>
      </dsp:txBody>
      <dsp:txXfrm>
        <a:off x="2169579" y="1572571"/>
        <a:ext cx="1227943" cy="1655457"/>
      </dsp:txXfrm>
    </dsp:sp>
    <dsp:sp modelId="{9CD75BE9-1E80-1F4E-AB17-D5887BCCEBB0}">
      <dsp:nvSpPr>
        <dsp:cNvPr id="0" name=""/>
        <dsp:cNvSpPr/>
      </dsp:nvSpPr>
      <dsp:spPr>
        <a:xfrm>
          <a:off x="696046" y="1572571"/>
          <a:ext cx="1227943" cy="1655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marL="0" lvl="0" indent="0" algn="ctr" defTabSz="622300" rtl="0">
            <a:lnSpc>
              <a:spcPct val="90000"/>
            </a:lnSpc>
            <a:spcBef>
              <a:spcPct val="0"/>
            </a:spcBef>
            <a:spcAft>
              <a:spcPct val="35000"/>
            </a:spcAft>
            <a:buNone/>
          </a:pPr>
          <a:r>
            <a:rPr lang="en-US" sz="1400" kern="1200" dirty="0"/>
            <a:t>Remove student from class and supervise in a designated room</a:t>
          </a:r>
        </a:p>
      </dsp:txBody>
      <dsp:txXfrm>
        <a:off x="696046" y="1572571"/>
        <a:ext cx="1227943" cy="16554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F4D0E-FC49-2549-87B7-3753FF24C86A}">
      <dsp:nvSpPr>
        <dsp:cNvPr id="0" name=""/>
        <dsp:cNvSpPr/>
      </dsp:nvSpPr>
      <dsp:spPr>
        <a:xfrm>
          <a:off x="0" y="237485"/>
          <a:ext cx="8553451" cy="511045"/>
        </a:xfrm>
        <a:prstGeom prst="roundRect">
          <a:avLst/>
        </a:prstGeom>
        <a:gradFill rotWithShape="0">
          <a:gsLst>
            <a:gs pos="0">
              <a:schemeClr val="accent1">
                <a:alpha val="90000"/>
                <a:hueOff val="0"/>
                <a:satOff val="0"/>
                <a:lumOff val="0"/>
                <a:alphaOff val="0"/>
                <a:tint val="95000"/>
                <a:shade val="70000"/>
                <a:satMod val="150000"/>
              </a:schemeClr>
            </a:gs>
            <a:gs pos="100000">
              <a:schemeClr val="accent1">
                <a:alpha val="9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Must inform parents/guardians (even if threat is transient)</a:t>
          </a:r>
        </a:p>
      </dsp:txBody>
      <dsp:txXfrm>
        <a:off x="24947" y="262432"/>
        <a:ext cx="8503557" cy="461151"/>
      </dsp:txXfrm>
    </dsp:sp>
    <dsp:sp modelId="{409AD556-DFCD-854A-B0A8-F83EFAA79C16}">
      <dsp:nvSpPr>
        <dsp:cNvPr id="0" name=""/>
        <dsp:cNvSpPr/>
      </dsp:nvSpPr>
      <dsp:spPr>
        <a:xfrm>
          <a:off x="0" y="792222"/>
          <a:ext cx="8553451"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572"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en-US" sz="1800" kern="1200" dirty="0"/>
            <a:t>Tell student first, judge their reaction</a:t>
          </a:r>
        </a:p>
      </dsp:txBody>
      <dsp:txXfrm>
        <a:off x="0" y="792222"/>
        <a:ext cx="8553451" cy="430560"/>
      </dsp:txXfrm>
    </dsp:sp>
    <dsp:sp modelId="{77D370AA-F6F0-6344-AE8F-B7CE9F450EC7}">
      <dsp:nvSpPr>
        <dsp:cNvPr id="0" name=""/>
        <dsp:cNvSpPr/>
      </dsp:nvSpPr>
      <dsp:spPr>
        <a:xfrm>
          <a:off x="0" y="1337584"/>
          <a:ext cx="8553451" cy="959779"/>
        </a:xfrm>
        <a:prstGeom prst="roundRect">
          <a:avLst/>
        </a:prstGeom>
        <a:gradFill rotWithShape="0">
          <a:gsLst>
            <a:gs pos="0">
              <a:schemeClr val="accent1">
                <a:alpha val="90000"/>
                <a:hueOff val="0"/>
                <a:satOff val="0"/>
                <a:lumOff val="0"/>
                <a:alphaOff val="-20000"/>
                <a:tint val="95000"/>
                <a:shade val="70000"/>
                <a:satMod val="150000"/>
              </a:schemeClr>
            </a:gs>
            <a:gs pos="100000">
              <a:schemeClr val="accent1">
                <a:alpha val="90000"/>
                <a:hueOff val="0"/>
                <a:satOff val="0"/>
                <a:lumOff val="0"/>
                <a:alphaOff val="-2000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It is recommended that two school professionals (preferably in person, but on phone may be necessary) inform the parent</a:t>
          </a:r>
        </a:p>
      </dsp:txBody>
      <dsp:txXfrm>
        <a:off x="46853" y="1384437"/>
        <a:ext cx="8459745" cy="866073"/>
      </dsp:txXfrm>
    </dsp:sp>
    <dsp:sp modelId="{F7353279-B1A7-004A-BD7F-F395C2DFB21E}">
      <dsp:nvSpPr>
        <dsp:cNvPr id="0" name=""/>
        <dsp:cNvSpPr/>
      </dsp:nvSpPr>
      <dsp:spPr>
        <a:xfrm>
          <a:off x="0" y="2297932"/>
          <a:ext cx="8553451" cy="123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572" tIns="22860" rIns="128016" bIns="22860" numCol="1" spcCol="1270" anchor="t" anchorCtr="0">
          <a:noAutofit/>
        </a:bodyPr>
        <a:lstStyle/>
        <a:p>
          <a:pPr marL="171450" lvl="1" indent="-171450" algn="l" defTabSz="800100" rtl="0">
            <a:lnSpc>
              <a:spcPct val="90000"/>
            </a:lnSpc>
            <a:spcBef>
              <a:spcPct val="0"/>
            </a:spcBef>
            <a:spcAft>
              <a:spcPct val="20000"/>
            </a:spcAft>
            <a:buChar char="•"/>
          </a:pPr>
          <a:r>
            <a:rPr lang="en-US" sz="1800" kern="1200" dirty="0"/>
            <a:t>Stay calm</a:t>
          </a:r>
        </a:p>
        <a:p>
          <a:pPr marL="171450" lvl="1" indent="-171450" algn="l" defTabSz="800100" rtl="0">
            <a:lnSpc>
              <a:spcPct val="90000"/>
            </a:lnSpc>
            <a:spcBef>
              <a:spcPct val="0"/>
            </a:spcBef>
            <a:spcAft>
              <a:spcPct val="20000"/>
            </a:spcAft>
            <a:buChar char="•"/>
          </a:pPr>
          <a:r>
            <a:rPr lang="en-US" sz="1800" kern="1200" dirty="0"/>
            <a:t>Project self-confidence (“following procedure”) </a:t>
          </a:r>
        </a:p>
        <a:p>
          <a:pPr marL="171450" lvl="1" indent="-171450" algn="l" defTabSz="800100" rtl="0">
            <a:lnSpc>
              <a:spcPct val="90000"/>
            </a:lnSpc>
            <a:spcBef>
              <a:spcPct val="0"/>
            </a:spcBef>
            <a:spcAft>
              <a:spcPct val="20000"/>
            </a:spcAft>
            <a:buChar char="•"/>
          </a:pPr>
          <a:r>
            <a:rPr lang="en-US" sz="1800" kern="1200" dirty="0"/>
            <a:t>Allow parent time to ventilate (denial, guilt, blame, anger, etc.)</a:t>
          </a:r>
        </a:p>
        <a:p>
          <a:pPr marL="171450" lvl="1" indent="-171450" algn="l" defTabSz="800100" rtl="0">
            <a:lnSpc>
              <a:spcPct val="90000"/>
            </a:lnSpc>
            <a:spcBef>
              <a:spcPct val="0"/>
            </a:spcBef>
            <a:spcAft>
              <a:spcPct val="20000"/>
            </a:spcAft>
            <a:buChar char="•"/>
          </a:pPr>
          <a:r>
            <a:rPr lang="en-US" sz="1800" kern="1200" dirty="0"/>
            <a:t>Help problem-solve getting help (therapists, hospitals, child welfare, police</a:t>
          </a:r>
        </a:p>
      </dsp:txBody>
      <dsp:txXfrm>
        <a:off x="0" y="2297932"/>
        <a:ext cx="8553451" cy="1237860"/>
      </dsp:txXfrm>
    </dsp:sp>
    <dsp:sp modelId="{94C02D8A-0850-CB47-9BF3-6BABA8C59EE0}">
      <dsp:nvSpPr>
        <dsp:cNvPr id="0" name=""/>
        <dsp:cNvSpPr/>
      </dsp:nvSpPr>
      <dsp:spPr>
        <a:xfrm>
          <a:off x="0" y="3771593"/>
          <a:ext cx="8553451" cy="716996"/>
        </a:xfrm>
        <a:prstGeom prst="roundRect">
          <a:avLst/>
        </a:prstGeom>
        <a:gradFill rotWithShape="0">
          <a:gsLst>
            <a:gs pos="0">
              <a:schemeClr val="accent1">
                <a:alpha val="90000"/>
                <a:hueOff val="0"/>
                <a:satOff val="0"/>
                <a:lumOff val="0"/>
                <a:alphaOff val="-40000"/>
                <a:tint val="95000"/>
                <a:shade val="70000"/>
                <a:satMod val="150000"/>
              </a:schemeClr>
            </a:gs>
            <a:gs pos="100000">
              <a:schemeClr val="accent1">
                <a:alpha val="90000"/>
                <a:hueOff val="0"/>
                <a:satOff val="0"/>
                <a:lumOff val="0"/>
                <a:alphaOff val="-4000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dirty="0"/>
            <a:t>Document phone call/meeting</a:t>
          </a:r>
        </a:p>
      </dsp:txBody>
      <dsp:txXfrm>
        <a:off x="35001" y="3806594"/>
        <a:ext cx="8483449" cy="64699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EDC78-04F9-2248-928D-DED7C36657DF}">
      <dsp:nvSpPr>
        <dsp:cNvPr id="0" name=""/>
        <dsp:cNvSpPr/>
      </dsp:nvSpPr>
      <dsp:spPr>
        <a:xfrm>
          <a:off x="0" y="0"/>
          <a:ext cx="7270432" cy="1197768"/>
        </a:xfrm>
        <a:prstGeom prst="roundRect">
          <a:avLst>
            <a:gd name="adj" fmla="val 10000"/>
          </a:avLst>
        </a:prstGeom>
        <a:solidFill>
          <a:srgbClr val="FFFF00">
            <a:alpha val="50000"/>
          </a:srgbClr>
        </a:soli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1" kern="1200" dirty="0">
              <a:solidFill>
                <a:srgbClr val="000000"/>
              </a:solidFill>
            </a:rPr>
            <a:t>See that threat is resolved through explanation, apology, making amends</a:t>
          </a:r>
        </a:p>
      </dsp:txBody>
      <dsp:txXfrm>
        <a:off x="35081" y="35081"/>
        <a:ext cx="5977947" cy="1127606"/>
      </dsp:txXfrm>
    </dsp:sp>
    <dsp:sp modelId="{35FFF0BA-1029-FD44-9F2D-5A4DF2DED033}">
      <dsp:nvSpPr>
        <dsp:cNvPr id="0" name=""/>
        <dsp:cNvSpPr/>
      </dsp:nvSpPr>
      <dsp:spPr>
        <a:xfrm>
          <a:off x="641508" y="1397397"/>
          <a:ext cx="7270432" cy="1197768"/>
        </a:xfrm>
        <a:prstGeom prst="roundRect">
          <a:avLst>
            <a:gd name="adj" fmla="val 10000"/>
          </a:avLst>
        </a:prstGeom>
        <a:solidFill>
          <a:srgbClr val="FFFF00">
            <a:alpha val="30000"/>
          </a:srgbClr>
        </a:soli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1" kern="1200" dirty="0">
              <a:solidFill>
                <a:srgbClr val="000000"/>
              </a:solidFill>
            </a:rPr>
            <a:t>Provide counseling and education                      where appropriate</a:t>
          </a:r>
        </a:p>
      </dsp:txBody>
      <dsp:txXfrm>
        <a:off x="676589" y="1432478"/>
        <a:ext cx="5780211" cy="1127606"/>
      </dsp:txXfrm>
    </dsp:sp>
    <dsp:sp modelId="{558FE479-BD4D-6045-ABD7-55F1F2D37C92}">
      <dsp:nvSpPr>
        <dsp:cNvPr id="0" name=""/>
        <dsp:cNvSpPr/>
      </dsp:nvSpPr>
      <dsp:spPr>
        <a:xfrm>
          <a:off x="1283017" y="2794794"/>
          <a:ext cx="7270432" cy="1197768"/>
        </a:xfrm>
        <a:prstGeom prst="roundRect">
          <a:avLst>
            <a:gd name="adj" fmla="val 10000"/>
          </a:avLst>
        </a:prstGeom>
        <a:solidFill>
          <a:srgbClr val="FFFF00">
            <a:alpha val="15000"/>
          </a:srgbClr>
        </a:soli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b="1" kern="1200" dirty="0">
              <a:solidFill>
                <a:srgbClr val="000000"/>
              </a:solidFill>
            </a:rPr>
            <a:t>Administer discipline if appropriate</a:t>
          </a:r>
        </a:p>
      </dsp:txBody>
      <dsp:txXfrm>
        <a:off x="1318098" y="2829875"/>
        <a:ext cx="5780211" cy="1127606"/>
      </dsp:txXfrm>
    </dsp:sp>
    <dsp:sp modelId="{A707428F-1930-B74A-94FD-23404CA2454B}">
      <dsp:nvSpPr>
        <dsp:cNvPr id="0" name=""/>
        <dsp:cNvSpPr/>
      </dsp:nvSpPr>
      <dsp:spPr>
        <a:xfrm>
          <a:off x="6491882" y="908308"/>
          <a:ext cx="778549" cy="778549"/>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6667056" y="908308"/>
        <a:ext cx="428201" cy="585858"/>
      </dsp:txXfrm>
    </dsp:sp>
    <dsp:sp modelId="{A668716D-8E0C-D44F-8FFD-BC1FF0D106BB}">
      <dsp:nvSpPr>
        <dsp:cNvPr id="0" name=""/>
        <dsp:cNvSpPr/>
      </dsp:nvSpPr>
      <dsp:spPr>
        <a:xfrm>
          <a:off x="7133391" y="2297720"/>
          <a:ext cx="778549" cy="778549"/>
        </a:xfrm>
        <a:prstGeom prst="downArrow">
          <a:avLst>
            <a:gd name="adj1" fmla="val 55000"/>
            <a:gd name="adj2" fmla="val 45000"/>
          </a:avLst>
        </a:prstGeom>
        <a:solidFill>
          <a:schemeClr val="accent1">
            <a:alpha val="90000"/>
            <a:tint val="40000"/>
            <a:hueOff val="0"/>
            <a:satOff val="0"/>
            <a:lumOff val="0"/>
            <a:alphaOff val="-4000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7308565" y="2297720"/>
        <a:ext cx="428201" cy="58585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8C022-B001-1642-9C5E-19A944E58042}">
      <dsp:nvSpPr>
        <dsp:cNvPr id="0" name=""/>
        <dsp:cNvSpPr/>
      </dsp:nvSpPr>
      <dsp:spPr>
        <a:xfrm>
          <a:off x="0" y="0"/>
          <a:ext cx="7205662" cy="1197768"/>
        </a:xfrm>
        <a:prstGeom prst="roundRect">
          <a:avLst>
            <a:gd name="adj" fmla="val 10000"/>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b="1" kern="1200" dirty="0">
              <a:solidFill>
                <a:srgbClr val="000000"/>
              </a:solidFill>
            </a:rPr>
            <a:t>Teach appropriate behavior and social problem-solving skills in the classroom or in a small group setting</a:t>
          </a:r>
        </a:p>
      </dsp:txBody>
      <dsp:txXfrm>
        <a:off x="35081" y="35081"/>
        <a:ext cx="5913177" cy="1127606"/>
      </dsp:txXfrm>
    </dsp:sp>
    <dsp:sp modelId="{EA06AE1F-ED3B-DD48-A614-5F1FE583C3B6}">
      <dsp:nvSpPr>
        <dsp:cNvPr id="0" name=""/>
        <dsp:cNvSpPr/>
      </dsp:nvSpPr>
      <dsp:spPr>
        <a:xfrm>
          <a:off x="635793" y="1397397"/>
          <a:ext cx="7205662" cy="1197768"/>
        </a:xfrm>
        <a:prstGeom prst="roundRect">
          <a:avLst>
            <a:gd name="adj" fmla="val 10000"/>
          </a:avLst>
        </a:prstGeom>
        <a:solidFill>
          <a:schemeClr val="accent2">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b="1" kern="1200" dirty="0">
              <a:solidFill>
                <a:srgbClr val="000000"/>
              </a:solidFill>
            </a:rPr>
            <a:t>Determine student and family needs regarding additional problems or risk factors</a:t>
          </a:r>
        </a:p>
        <a:p>
          <a:pPr marL="114300" lvl="1" indent="-114300" algn="l" defTabSz="666750" rtl="0">
            <a:lnSpc>
              <a:spcPct val="90000"/>
            </a:lnSpc>
            <a:spcBef>
              <a:spcPct val="0"/>
            </a:spcBef>
            <a:spcAft>
              <a:spcPct val="15000"/>
            </a:spcAft>
            <a:buChar char="•"/>
          </a:pPr>
          <a:r>
            <a:rPr lang="en-US" sz="1500" kern="1200" dirty="0">
              <a:solidFill>
                <a:srgbClr val="000000"/>
              </a:solidFill>
            </a:rPr>
            <a:t>Make referrals to appropriate support systems</a:t>
          </a:r>
        </a:p>
      </dsp:txBody>
      <dsp:txXfrm>
        <a:off x="670874" y="1432478"/>
        <a:ext cx="5721156" cy="1127606"/>
      </dsp:txXfrm>
    </dsp:sp>
    <dsp:sp modelId="{9B421517-1887-F146-BA67-1AF27C806C9D}">
      <dsp:nvSpPr>
        <dsp:cNvPr id="0" name=""/>
        <dsp:cNvSpPr/>
      </dsp:nvSpPr>
      <dsp:spPr>
        <a:xfrm>
          <a:off x="1271587" y="2794794"/>
          <a:ext cx="7205662" cy="1197768"/>
        </a:xfrm>
        <a:prstGeom prst="roundRect">
          <a:avLst>
            <a:gd name="adj" fmla="val 10000"/>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b="1" kern="1200" dirty="0">
              <a:solidFill>
                <a:srgbClr val="000000"/>
              </a:solidFill>
            </a:rPr>
            <a:t>Make provisions to continue or to add to protective factors, which provide support for the at-risk student</a:t>
          </a:r>
          <a:r>
            <a:rPr lang="en-US" sz="1900" kern="1200" dirty="0">
              <a:solidFill>
                <a:srgbClr val="000000"/>
              </a:solidFill>
            </a:rPr>
            <a:t> (e.g., provide adult mentor to meet with student)</a:t>
          </a:r>
        </a:p>
      </dsp:txBody>
      <dsp:txXfrm>
        <a:off x="1306668" y="2829875"/>
        <a:ext cx="5721156" cy="1127606"/>
      </dsp:txXfrm>
    </dsp:sp>
    <dsp:sp modelId="{AF5E892C-081F-9F42-BF87-CE05526110BE}">
      <dsp:nvSpPr>
        <dsp:cNvPr id="0" name=""/>
        <dsp:cNvSpPr/>
      </dsp:nvSpPr>
      <dsp:spPr>
        <a:xfrm>
          <a:off x="6427112" y="908308"/>
          <a:ext cx="778549" cy="778549"/>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6602286" y="908308"/>
        <a:ext cx="428201" cy="585858"/>
      </dsp:txXfrm>
    </dsp:sp>
    <dsp:sp modelId="{1C7DB9E9-1517-F64B-94E6-61C32B96450E}">
      <dsp:nvSpPr>
        <dsp:cNvPr id="0" name=""/>
        <dsp:cNvSpPr/>
      </dsp:nvSpPr>
      <dsp:spPr>
        <a:xfrm>
          <a:off x="7062906" y="2297720"/>
          <a:ext cx="778549" cy="778549"/>
        </a:xfrm>
        <a:prstGeom prst="downArrow">
          <a:avLst>
            <a:gd name="adj1" fmla="val 55000"/>
            <a:gd name="adj2" fmla="val 45000"/>
          </a:avLst>
        </a:prstGeom>
        <a:solidFill>
          <a:schemeClr val="accent2">
            <a:alpha val="90000"/>
            <a:tint val="40000"/>
            <a:hueOff val="0"/>
            <a:satOff val="0"/>
            <a:lumOff val="0"/>
            <a:alphaOff val="-4000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7238080" y="2297720"/>
        <a:ext cx="428201" cy="58585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ED407-B54F-854D-AB5F-A1EF1C97F808}">
      <dsp:nvSpPr>
        <dsp:cNvPr id="0" name=""/>
        <dsp:cNvSpPr/>
      </dsp:nvSpPr>
      <dsp:spPr>
        <a:xfrm>
          <a:off x="0" y="9143"/>
          <a:ext cx="6945498" cy="755908"/>
        </a:xfrm>
        <a:prstGeom prst="roundRect">
          <a:avLst>
            <a:gd name="adj" fmla="val 10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dirty="0">
              <a:solidFill>
                <a:srgbClr val="000000"/>
              </a:solidFill>
            </a:rPr>
            <a:t>If there are imminent warning signs, refer student for suicide and/or homicide risk assessment</a:t>
          </a:r>
        </a:p>
      </dsp:txBody>
      <dsp:txXfrm>
        <a:off x="22140" y="31283"/>
        <a:ext cx="5715668" cy="711628"/>
      </dsp:txXfrm>
    </dsp:sp>
    <dsp:sp modelId="{7C19853B-404D-9D41-A04C-64395792787F}">
      <dsp:nvSpPr>
        <dsp:cNvPr id="0" name=""/>
        <dsp:cNvSpPr/>
      </dsp:nvSpPr>
      <dsp:spPr>
        <a:xfrm>
          <a:off x="594604" y="944884"/>
          <a:ext cx="6945498" cy="810766"/>
        </a:xfrm>
        <a:prstGeom prst="roundRect">
          <a:avLst>
            <a:gd name="adj" fmla="val 10000"/>
          </a:avLst>
        </a:prstGeom>
        <a:solidFill>
          <a:schemeClr val="accent1">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dirty="0">
              <a:solidFill>
                <a:srgbClr val="000000"/>
              </a:solidFill>
            </a:rPr>
            <a:t>Take protective action, including warning intended victims </a:t>
          </a:r>
        </a:p>
        <a:p>
          <a:pPr marL="0" lvl="0" indent="0" algn="l" defTabSz="711200" rtl="0">
            <a:lnSpc>
              <a:spcPct val="90000"/>
            </a:lnSpc>
            <a:spcBef>
              <a:spcPct val="0"/>
            </a:spcBef>
            <a:spcAft>
              <a:spcPct val="35000"/>
            </a:spcAft>
            <a:buNone/>
          </a:pPr>
          <a:r>
            <a:rPr lang="en-US" sz="1600" b="1" kern="1200" dirty="0">
              <a:solidFill>
                <a:srgbClr val="000000"/>
              </a:solidFill>
            </a:rPr>
            <a:t>and parents</a:t>
          </a:r>
        </a:p>
      </dsp:txBody>
      <dsp:txXfrm>
        <a:off x="618351" y="968631"/>
        <a:ext cx="5618936" cy="763272"/>
      </dsp:txXfrm>
    </dsp:sp>
    <dsp:sp modelId="{7F1437F1-25C1-FD4C-AA7F-8189645A21EE}">
      <dsp:nvSpPr>
        <dsp:cNvPr id="0" name=""/>
        <dsp:cNvSpPr/>
      </dsp:nvSpPr>
      <dsp:spPr>
        <a:xfrm>
          <a:off x="1194000" y="1908053"/>
          <a:ext cx="6945498" cy="1072896"/>
        </a:xfrm>
        <a:prstGeom prst="roundRect">
          <a:avLst>
            <a:gd name="adj" fmla="val 10000"/>
          </a:avLst>
        </a:prstGeom>
        <a:solidFill>
          <a:schemeClr val="accent1">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dirty="0">
              <a:solidFill>
                <a:srgbClr val="000000"/>
              </a:solidFill>
            </a:rPr>
            <a:t>Consult with law enforcement</a:t>
          </a:r>
        </a:p>
      </dsp:txBody>
      <dsp:txXfrm>
        <a:off x="1225424" y="1939477"/>
        <a:ext cx="5612264" cy="1010048"/>
      </dsp:txXfrm>
    </dsp:sp>
    <dsp:sp modelId="{865F5D8F-0513-9B41-BD93-521A05BA1E3B}">
      <dsp:nvSpPr>
        <dsp:cNvPr id="0" name=""/>
        <dsp:cNvSpPr/>
      </dsp:nvSpPr>
      <dsp:spPr>
        <a:xfrm>
          <a:off x="1718455" y="3124205"/>
          <a:ext cx="6945498" cy="1670295"/>
        </a:xfrm>
        <a:prstGeom prst="roundRect">
          <a:avLst>
            <a:gd name="adj" fmla="val 10000"/>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b="1" kern="1200" dirty="0">
              <a:solidFill>
                <a:srgbClr val="000000"/>
              </a:solidFill>
            </a:rPr>
            <a:t>Develop action plan for immediate interventions:</a:t>
          </a:r>
        </a:p>
        <a:p>
          <a:pPr marL="114300" lvl="1" indent="-114300" algn="l" defTabSz="533400" rtl="0">
            <a:lnSpc>
              <a:spcPct val="90000"/>
            </a:lnSpc>
            <a:spcBef>
              <a:spcPct val="0"/>
            </a:spcBef>
            <a:spcAft>
              <a:spcPct val="15000"/>
            </a:spcAft>
            <a:buChar char="•"/>
          </a:pPr>
          <a:r>
            <a:rPr lang="en-US" sz="1200" kern="1200" dirty="0">
              <a:solidFill>
                <a:srgbClr val="000000"/>
              </a:solidFill>
            </a:rPr>
            <a:t>Increase supervision</a:t>
          </a:r>
        </a:p>
        <a:p>
          <a:pPr marL="114300" lvl="1" indent="-114300" algn="l" defTabSz="533400" rtl="0">
            <a:lnSpc>
              <a:spcPct val="90000"/>
            </a:lnSpc>
            <a:spcBef>
              <a:spcPct val="0"/>
            </a:spcBef>
            <a:spcAft>
              <a:spcPct val="15000"/>
            </a:spcAft>
            <a:buChar char="•"/>
          </a:pPr>
          <a:r>
            <a:rPr lang="en-US" sz="1200" kern="1200" dirty="0">
              <a:solidFill>
                <a:srgbClr val="000000"/>
              </a:solidFill>
            </a:rPr>
            <a:t>Remove access to weapons</a:t>
          </a:r>
        </a:p>
        <a:p>
          <a:pPr marL="114300" lvl="1" indent="-114300" algn="l" defTabSz="533400" rtl="0">
            <a:lnSpc>
              <a:spcPct val="90000"/>
            </a:lnSpc>
            <a:spcBef>
              <a:spcPct val="0"/>
            </a:spcBef>
            <a:spcAft>
              <a:spcPct val="15000"/>
            </a:spcAft>
            <a:buChar char="•"/>
          </a:pPr>
          <a:r>
            <a:rPr lang="en-US" sz="1200" kern="1200" dirty="0">
              <a:solidFill>
                <a:srgbClr val="000000"/>
              </a:solidFill>
            </a:rPr>
            <a:t>Initiate necessary interventions (wraparound, mental health interventions for anger/aggression)</a:t>
          </a:r>
        </a:p>
        <a:p>
          <a:pPr marL="114300" lvl="1" indent="-114300" algn="l" defTabSz="533400" rtl="0">
            <a:lnSpc>
              <a:spcPct val="90000"/>
            </a:lnSpc>
            <a:spcBef>
              <a:spcPct val="0"/>
            </a:spcBef>
            <a:spcAft>
              <a:spcPct val="15000"/>
            </a:spcAft>
            <a:buChar char="•"/>
          </a:pPr>
          <a:r>
            <a:rPr lang="en-US" sz="1200" kern="1200" dirty="0">
              <a:solidFill>
                <a:srgbClr val="000000"/>
              </a:solidFill>
            </a:rPr>
            <a:t>Issue appropriate discipline (remembering that when youth are out of school they are far more likely to engage in high risk behavior and less likely to receive professional assistance)</a:t>
          </a:r>
        </a:p>
      </dsp:txBody>
      <dsp:txXfrm>
        <a:off x="1767376" y="3173126"/>
        <a:ext cx="5568588" cy="1572453"/>
      </dsp:txXfrm>
    </dsp:sp>
    <dsp:sp modelId="{364247F4-0D09-2043-A882-DD9F1EB71769}">
      <dsp:nvSpPr>
        <dsp:cNvPr id="0" name=""/>
        <dsp:cNvSpPr/>
      </dsp:nvSpPr>
      <dsp:spPr>
        <a:xfrm>
          <a:off x="6324597" y="609598"/>
          <a:ext cx="697382" cy="697382"/>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6481508" y="609598"/>
        <a:ext cx="383560" cy="524780"/>
      </dsp:txXfrm>
    </dsp:sp>
    <dsp:sp modelId="{7124670C-A3FF-CA42-A6FB-10AB6A6132B5}">
      <dsp:nvSpPr>
        <dsp:cNvPr id="0" name=""/>
        <dsp:cNvSpPr/>
      </dsp:nvSpPr>
      <dsp:spPr>
        <a:xfrm>
          <a:off x="6934199" y="1676399"/>
          <a:ext cx="697382" cy="697382"/>
        </a:xfrm>
        <a:prstGeom prst="downArrow">
          <a:avLst>
            <a:gd name="adj1" fmla="val 55000"/>
            <a:gd name="adj2" fmla="val 45000"/>
          </a:avLst>
        </a:prstGeom>
        <a:solidFill>
          <a:schemeClr val="accent1">
            <a:alpha val="90000"/>
            <a:tint val="40000"/>
            <a:hueOff val="0"/>
            <a:satOff val="0"/>
            <a:lumOff val="0"/>
            <a:alphaOff val="-2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7091110" y="1676399"/>
        <a:ext cx="383560" cy="524780"/>
      </dsp:txXfrm>
    </dsp:sp>
    <dsp:sp modelId="{8DD2829A-45F5-4F42-B7B3-5AF6997FF6DA}">
      <dsp:nvSpPr>
        <dsp:cNvPr id="0" name=""/>
        <dsp:cNvSpPr/>
      </dsp:nvSpPr>
      <dsp:spPr>
        <a:xfrm>
          <a:off x="7543801" y="2819403"/>
          <a:ext cx="697382" cy="697382"/>
        </a:xfrm>
        <a:prstGeom prst="downArrow">
          <a:avLst>
            <a:gd name="adj1" fmla="val 55000"/>
            <a:gd name="adj2" fmla="val 45000"/>
          </a:avLst>
        </a:prstGeom>
        <a:solidFill>
          <a:schemeClr val="accent1">
            <a:alpha val="90000"/>
            <a:tint val="40000"/>
            <a:hueOff val="0"/>
            <a:satOff val="0"/>
            <a:lumOff val="0"/>
            <a:alphaOff val="-4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7700712" y="2819403"/>
        <a:ext cx="383560" cy="52478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F46EE-D90F-B644-8FCA-B00B2BF07AFE}">
      <dsp:nvSpPr>
        <dsp:cNvPr id="0" name=""/>
        <dsp:cNvSpPr/>
      </dsp:nvSpPr>
      <dsp:spPr>
        <a:xfrm>
          <a:off x="0" y="0"/>
          <a:ext cx="7205662" cy="1796653"/>
        </a:xfrm>
        <a:prstGeom prst="roundRect">
          <a:avLst>
            <a:gd name="adj" fmla="val 10000"/>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solidFill>
                <a:srgbClr val="000000"/>
              </a:solidFill>
            </a:rPr>
            <a:t>Consider the need to revise student’s behavior contract and/or to conduct a more in-depth behavioral analysis</a:t>
          </a:r>
        </a:p>
      </dsp:txBody>
      <dsp:txXfrm>
        <a:off x="52622" y="52622"/>
        <a:ext cx="5348681" cy="1691409"/>
      </dsp:txXfrm>
    </dsp:sp>
    <dsp:sp modelId="{AFACA0A2-8659-A441-BC2F-065114645248}">
      <dsp:nvSpPr>
        <dsp:cNvPr id="0" name=""/>
        <dsp:cNvSpPr/>
      </dsp:nvSpPr>
      <dsp:spPr>
        <a:xfrm>
          <a:off x="1271587" y="1970357"/>
          <a:ext cx="7205662" cy="1796653"/>
        </a:xfrm>
        <a:prstGeom prst="roundRect">
          <a:avLst>
            <a:gd name="adj" fmla="val 10000"/>
          </a:avLst>
        </a:prstGeom>
        <a:solidFill>
          <a:schemeClr val="accent3">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1" kern="1200" dirty="0">
              <a:solidFill>
                <a:srgbClr val="000000"/>
              </a:solidFill>
            </a:rPr>
            <a:t>Obtain parental permission to exchange information with the appropriate community agencies to determine if student is eligible for additional service</a:t>
          </a:r>
        </a:p>
        <a:p>
          <a:pPr marL="114300" lvl="1" indent="-114300" algn="l" defTabSz="622300" rtl="0">
            <a:lnSpc>
              <a:spcPct val="90000"/>
            </a:lnSpc>
            <a:spcBef>
              <a:spcPct val="0"/>
            </a:spcBef>
            <a:spcAft>
              <a:spcPct val="15000"/>
            </a:spcAft>
            <a:buChar char="•"/>
          </a:pPr>
          <a:r>
            <a:rPr lang="en-US" sz="1400" b="0" kern="1200" dirty="0">
              <a:solidFill>
                <a:srgbClr val="000000"/>
              </a:solidFill>
            </a:rPr>
            <a:t>If available, call a meeting with other agency personnel to focus on provisions for wrap-around intervention and support for the student and family</a:t>
          </a:r>
        </a:p>
      </dsp:txBody>
      <dsp:txXfrm>
        <a:off x="1324209" y="2022979"/>
        <a:ext cx="4661006" cy="1691409"/>
      </dsp:txXfrm>
    </dsp:sp>
    <dsp:sp modelId="{4BEA3FF3-18F6-214F-BC17-882B5E9C8DF9}">
      <dsp:nvSpPr>
        <dsp:cNvPr id="0" name=""/>
        <dsp:cNvSpPr/>
      </dsp:nvSpPr>
      <dsp:spPr>
        <a:xfrm>
          <a:off x="6037837" y="1412369"/>
          <a:ext cx="1167824" cy="1167824"/>
        </a:xfrm>
        <a:prstGeom prst="downArrow">
          <a:avLst>
            <a:gd name="adj1" fmla="val 55000"/>
            <a:gd name="adj2" fmla="val 45000"/>
          </a:avLst>
        </a:prstGeom>
        <a:solidFill>
          <a:schemeClr val="accent3">
            <a:alpha val="90000"/>
            <a:tint val="40000"/>
            <a:hueOff val="0"/>
            <a:satOff val="0"/>
            <a:lumOff val="0"/>
            <a:alphaOff val="0"/>
          </a:schemeClr>
        </a:solid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300597" y="1412369"/>
        <a:ext cx="642304" cy="87878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B8217-EEB6-0C43-9E5B-B5A8614740A2}">
      <dsp:nvSpPr>
        <dsp:cNvPr id="0" name=""/>
        <dsp:cNvSpPr/>
      </dsp:nvSpPr>
      <dsp:spPr>
        <a:xfrm>
          <a:off x="0" y="147447"/>
          <a:ext cx="8763000" cy="0"/>
        </a:xfrm>
        <a:prstGeom prst="line">
          <a:avLst/>
        </a:prstGeom>
        <a:gradFill rotWithShape="0">
          <a:gsLst>
            <a:gs pos="0">
              <a:schemeClr val="accent2">
                <a:shade val="80000"/>
                <a:hueOff val="0"/>
                <a:satOff val="0"/>
                <a:lumOff val="0"/>
                <a:alphaOff val="0"/>
                <a:tint val="95000"/>
                <a:shade val="70000"/>
                <a:satMod val="150000"/>
              </a:schemeClr>
            </a:gs>
            <a:gs pos="100000">
              <a:schemeClr val="accent2">
                <a:shade val="80000"/>
                <a:hueOff val="0"/>
                <a:satOff val="0"/>
                <a:lumOff val="0"/>
                <a:alphaOff val="0"/>
                <a:tint val="100000"/>
                <a:shade val="100000"/>
                <a:satMod val="150000"/>
              </a:schemeClr>
            </a:gs>
          </a:gsLst>
          <a:lin ang="16200000" scaled="0"/>
        </a:gradFill>
        <a:ln w="12700" cap="flat" cmpd="sng" algn="ctr">
          <a:solidFill>
            <a:schemeClr val="accent2">
              <a:shade val="80000"/>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62A5F006-C28B-E941-A366-C201308D558B}">
      <dsp:nvSpPr>
        <dsp:cNvPr id="0" name=""/>
        <dsp:cNvSpPr/>
      </dsp:nvSpPr>
      <dsp:spPr>
        <a:xfrm>
          <a:off x="0" y="0"/>
          <a:ext cx="8763000" cy="2277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endParaRPr lang="en-US" sz="2000" b="1" kern="1200" dirty="0">
            <a:solidFill>
              <a:srgbClr val="E59317"/>
            </a:solidFill>
          </a:endParaRPr>
        </a:p>
        <a:p>
          <a:pPr marL="0" lvl="0" indent="0" algn="l" defTabSz="889000" rtl="0">
            <a:lnSpc>
              <a:spcPct val="90000"/>
            </a:lnSpc>
            <a:spcBef>
              <a:spcPct val="0"/>
            </a:spcBef>
            <a:spcAft>
              <a:spcPct val="35000"/>
            </a:spcAft>
            <a:buNone/>
          </a:pPr>
          <a:r>
            <a:rPr lang="en-US" sz="2000" b="1" kern="1200" dirty="0">
              <a:solidFill>
                <a:srgbClr val="E59317"/>
              </a:solidFill>
            </a:rPr>
            <a:t>Scenario 1:</a:t>
          </a:r>
          <a:r>
            <a:rPr lang="en-US" sz="2000" kern="1200" dirty="0"/>
            <a:t> Mrs. Jones, the ELA teacher, called the front office to report that </a:t>
          </a:r>
          <a:r>
            <a:rPr lang="en-US" sz="2000" kern="1200" dirty="0" err="1"/>
            <a:t>Marly</a:t>
          </a:r>
          <a:r>
            <a:rPr lang="en-US" sz="2000" kern="1200" dirty="0"/>
            <a:t> (8</a:t>
          </a:r>
          <a:r>
            <a:rPr lang="en-US" sz="2000" kern="1200" baseline="30000" dirty="0"/>
            <a:t>th</a:t>
          </a:r>
          <a:r>
            <a:rPr lang="en-US" sz="2000" kern="1200" dirty="0"/>
            <a:t> grade student) picked up a pair of scissors and threatened Krista by saying, “I am sick and tired of you getting into everyone’s business and spreading rumors. The next time you try that I am going to cut you up.” Krista is a popular student who excels in school but who uses her social prestige to exclude others and gossip. </a:t>
          </a:r>
        </a:p>
      </dsp:txBody>
      <dsp:txXfrm>
        <a:off x="0" y="0"/>
        <a:ext cx="8763000" cy="2277782"/>
      </dsp:txXfrm>
    </dsp:sp>
    <dsp:sp modelId="{386830FA-C7F5-CF4B-BD27-1959CF7DF7A2}">
      <dsp:nvSpPr>
        <dsp:cNvPr id="0" name=""/>
        <dsp:cNvSpPr/>
      </dsp:nvSpPr>
      <dsp:spPr>
        <a:xfrm>
          <a:off x="0" y="2384346"/>
          <a:ext cx="8763000" cy="0"/>
        </a:xfrm>
        <a:prstGeom prst="line">
          <a:avLst/>
        </a:prstGeom>
        <a:gradFill rotWithShape="0">
          <a:gsLst>
            <a:gs pos="0">
              <a:schemeClr val="accent2">
                <a:shade val="80000"/>
                <a:hueOff val="-529497"/>
                <a:satOff val="138"/>
                <a:lumOff val="29455"/>
                <a:alphaOff val="0"/>
                <a:tint val="95000"/>
                <a:shade val="70000"/>
                <a:satMod val="150000"/>
              </a:schemeClr>
            </a:gs>
            <a:gs pos="100000">
              <a:schemeClr val="accent2">
                <a:shade val="80000"/>
                <a:hueOff val="-529497"/>
                <a:satOff val="138"/>
                <a:lumOff val="29455"/>
                <a:alphaOff val="0"/>
                <a:tint val="100000"/>
                <a:shade val="100000"/>
                <a:satMod val="150000"/>
              </a:schemeClr>
            </a:gs>
          </a:gsLst>
          <a:lin ang="16200000" scaled="0"/>
        </a:gradFill>
        <a:ln w="12700" cap="flat" cmpd="sng" algn="ctr">
          <a:solidFill>
            <a:schemeClr val="accent2">
              <a:shade val="80000"/>
              <a:hueOff val="-529497"/>
              <a:satOff val="138"/>
              <a:lumOff val="29455"/>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B5A54A27-6C26-3148-AD8B-6643BE40F330}">
      <dsp:nvSpPr>
        <dsp:cNvPr id="0" name=""/>
        <dsp:cNvSpPr/>
      </dsp:nvSpPr>
      <dsp:spPr>
        <a:xfrm>
          <a:off x="0" y="2281957"/>
          <a:ext cx="8754442" cy="3276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rtl="0">
            <a:lnSpc>
              <a:spcPct val="90000"/>
            </a:lnSpc>
            <a:spcBef>
              <a:spcPct val="0"/>
            </a:spcBef>
            <a:spcAft>
              <a:spcPct val="35000"/>
            </a:spcAft>
            <a:buNone/>
          </a:pPr>
          <a:endParaRPr lang="en-US" sz="800" b="1" kern="1200" dirty="0">
            <a:solidFill>
              <a:srgbClr val="E59317"/>
            </a:solidFill>
          </a:endParaRPr>
        </a:p>
        <a:p>
          <a:pPr marL="0" lvl="0" indent="0" algn="l" defTabSz="355600" rtl="0">
            <a:lnSpc>
              <a:spcPct val="90000"/>
            </a:lnSpc>
            <a:spcBef>
              <a:spcPct val="0"/>
            </a:spcBef>
            <a:spcAft>
              <a:spcPct val="35000"/>
            </a:spcAft>
            <a:buNone/>
          </a:pPr>
          <a:r>
            <a:rPr lang="en-US" sz="2000" b="1" kern="1200" dirty="0">
              <a:solidFill>
                <a:srgbClr val="E59317"/>
              </a:solidFill>
            </a:rPr>
            <a:t>Practice with the Threat Assessment and Response Protocol:</a:t>
          </a:r>
        </a:p>
        <a:p>
          <a:pPr marL="0" lvl="0" indent="0" algn="l" defTabSz="355600" rtl="0">
            <a:lnSpc>
              <a:spcPct val="90000"/>
            </a:lnSpc>
            <a:spcBef>
              <a:spcPct val="0"/>
            </a:spcBef>
            <a:spcAft>
              <a:spcPct val="35000"/>
            </a:spcAft>
            <a:buNone/>
          </a:pPr>
          <a:r>
            <a:rPr lang="en-US" sz="2000" b="1" kern="1200" dirty="0">
              <a:solidFill>
                <a:srgbClr val="E59317"/>
              </a:solidFill>
            </a:rPr>
            <a:t>- One person (or team of 2) is interviewer and other plays role of </a:t>
          </a:r>
          <a:r>
            <a:rPr lang="en-US" sz="2000" b="1" kern="1200" dirty="0" err="1">
              <a:solidFill>
                <a:srgbClr val="E59317"/>
              </a:solidFill>
            </a:rPr>
            <a:t>Marly</a:t>
          </a:r>
          <a:r>
            <a:rPr lang="en-US" sz="2000" b="1" kern="1200" dirty="0">
              <a:solidFill>
                <a:srgbClr val="E59317"/>
              </a:solidFill>
            </a:rPr>
            <a:t> [page 3]</a:t>
          </a:r>
        </a:p>
        <a:p>
          <a:pPr marL="0" lvl="0" indent="0" algn="l" defTabSz="355600" rtl="0">
            <a:lnSpc>
              <a:spcPct val="90000"/>
            </a:lnSpc>
            <a:spcBef>
              <a:spcPct val="0"/>
            </a:spcBef>
            <a:spcAft>
              <a:spcPct val="35000"/>
            </a:spcAft>
            <a:buNone/>
          </a:pPr>
          <a:r>
            <a:rPr lang="en-US" sz="2000" b="1" kern="1200" dirty="0">
              <a:solidFill>
                <a:srgbClr val="E59317"/>
              </a:solidFill>
            </a:rPr>
            <a:t>- Switch roles –conduct interview with target or witness (teacher, other student)  [page 4]</a:t>
          </a:r>
        </a:p>
        <a:p>
          <a:pPr marL="0" lvl="0" indent="0" algn="l" defTabSz="355600" rtl="0">
            <a:lnSpc>
              <a:spcPct val="90000"/>
            </a:lnSpc>
            <a:spcBef>
              <a:spcPct val="0"/>
            </a:spcBef>
            <a:spcAft>
              <a:spcPct val="35000"/>
            </a:spcAft>
            <a:buNone/>
          </a:pPr>
          <a:r>
            <a:rPr lang="en-US" sz="2000" b="1" kern="1200" dirty="0">
              <a:solidFill>
                <a:srgbClr val="E59317"/>
              </a:solidFill>
            </a:rPr>
            <a:t>- Together complete threat response (p. 7) and/or other resources (supervision/intervention plan, safety plan)</a:t>
          </a:r>
        </a:p>
      </dsp:txBody>
      <dsp:txXfrm>
        <a:off x="0" y="2281957"/>
        <a:ext cx="8754442" cy="327646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B8217-EEB6-0C43-9E5B-B5A8614740A2}">
      <dsp:nvSpPr>
        <dsp:cNvPr id="0" name=""/>
        <dsp:cNvSpPr/>
      </dsp:nvSpPr>
      <dsp:spPr>
        <a:xfrm>
          <a:off x="0" y="147447"/>
          <a:ext cx="8763000" cy="0"/>
        </a:xfrm>
        <a:prstGeom prst="line">
          <a:avLst/>
        </a:prstGeom>
        <a:gradFill rotWithShape="0">
          <a:gsLst>
            <a:gs pos="0">
              <a:schemeClr val="accent2">
                <a:shade val="80000"/>
                <a:hueOff val="0"/>
                <a:satOff val="0"/>
                <a:lumOff val="0"/>
                <a:alphaOff val="0"/>
                <a:tint val="95000"/>
                <a:shade val="70000"/>
                <a:satMod val="150000"/>
              </a:schemeClr>
            </a:gs>
            <a:gs pos="100000">
              <a:schemeClr val="accent2">
                <a:shade val="80000"/>
                <a:hueOff val="0"/>
                <a:satOff val="0"/>
                <a:lumOff val="0"/>
                <a:alphaOff val="0"/>
                <a:tint val="100000"/>
                <a:shade val="100000"/>
                <a:satMod val="150000"/>
              </a:schemeClr>
            </a:gs>
          </a:gsLst>
          <a:lin ang="16200000" scaled="0"/>
        </a:gradFill>
        <a:ln w="12700" cap="flat" cmpd="sng" algn="ctr">
          <a:solidFill>
            <a:schemeClr val="accent2">
              <a:shade val="80000"/>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62A5F006-C28B-E941-A366-C201308D558B}">
      <dsp:nvSpPr>
        <dsp:cNvPr id="0" name=""/>
        <dsp:cNvSpPr/>
      </dsp:nvSpPr>
      <dsp:spPr>
        <a:xfrm>
          <a:off x="0" y="0"/>
          <a:ext cx="8763000" cy="2277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endParaRPr lang="en-US" sz="2000" b="1" kern="1200" dirty="0">
            <a:solidFill>
              <a:srgbClr val="E59317"/>
            </a:solidFill>
          </a:endParaRPr>
        </a:p>
        <a:p>
          <a:pPr marL="0" lvl="0" indent="0" algn="l" defTabSz="889000" rtl="0">
            <a:lnSpc>
              <a:spcPct val="90000"/>
            </a:lnSpc>
            <a:spcBef>
              <a:spcPct val="0"/>
            </a:spcBef>
            <a:spcAft>
              <a:spcPct val="35000"/>
            </a:spcAft>
            <a:buNone/>
          </a:pPr>
          <a:r>
            <a:rPr lang="en-US" sz="2000" b="1" kern="1200" dirty="0">
              <a:solidFill>
                <a:schemeClr val="accent3"/>
              </a:solidFill>
            </a:rPr>
            <a:t>Scenario 2: </a:t>
          </a:r>
          <a:r>
            <a:rPr lang="en-US" sz="2000" kern="1200" dirty="0"/>
            <a:t>Two students reported to the school resource officer that Jerry said that anyone who wanted to be spared shouldn’t plan to come to school Thursday during the 9</a:t>
          </a:r>
          <a:r>
            <a:rPr lang="en-US" sz="2000" kern="1200" baseline="30000" dirty="0"/>
            <a:t>th</a:t>
          </a:r>
          <a:r>
            <a:rPr lang="en-US" sz="2000" kern="1200" dirty="0"/>
            <a:t> grade assembly. The students explained that Jerry was bragging about the website he created called “Jerry’s picks,” which includes comparisons of different types of weapons, their level of destructive force, and the best uses for them (e.g., killing a single victim, destroying a group in a public place).. </a:t>
          </a:r>
        </a:p>
      </dsp:txBody>
      <dsp:txXfrm>
        <a:off x="0" y="0"/>
        <a:ext cx="8763000" cy="2277782"/>
      </dsp:txXfrm>
    </dsp:sp>
    <dsp:sp modelId="{386830FA-C7F5-CF4B-BD27-1959CF7DF7A2}">
      <dsp:nvSpPr>
        <dsp:cNvPr id="0" name=""/>
        <dsp:cNvSpPr/>
      </dsp:nvSpPr>
      <dsp:spPr>
        <a:xfrm>
          <a:off x="0" y="2384346"/>
          <a:ext cx="8763000" cy="0"/>
        </a:xfrm>
        <a:prstGeom prst="line">
          <a:avLst/>
        </a:prstGeom>
        <a:gradFill rotWithShape="0">
          <a:gsLst>
            <a:gs pos="0">
              <a:schemeClr val="accent2">
                <a:shade val="80000"/>
                <a:hueOff val="-529497"/>
                <a:satOff val="138"/>
                <a:lumOff val="29455"/>
                <a:alphaOff val="0"/>
                <a:tint val="95000"/>
                <a:shade val="70000"/>
                <a:satMod val="150000"/>
              </a:schemeClr>
            </a:gs>
            <a:gs pos="100000">
              <a:schemeClr val="accent2">
                <a:shade val="80000"/>
                <a:hueOff val="-529497"/>
                <a:satOff val="138"/>
                <a:lumOff val="29455"/>
                <a:alphaOff val="0"/>
                <a:tint val="100000"/>
                <a:shade val="100000"/>
                <a:satMod val="150000"/>
              </a:schemeClr>
            </a:gs>
          </a:gsLst>
          <a:lin ang="16200000" scaled="0"/>
        </a:gradFill>
        <a:ln w="12700" cap="flat" cmpd="sng" algn="ctr">
          <a:solidFill>
            <a:schemeClr val="accent2">
              <a:shade val="80000"/>
              <a:hueOff val="-529497"/>
              <a:satOff val="138"/>
              <a:lumOff val="29455"/>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B5A54A27-6C26-3148-AD8B-6643BE40F330}">
      <dsp:nvSpPr>
        <dsp:cNvPr id="0" name=""/>
        <dsp:cNvSpPr/>
      </dsp:nvSpPr>
      <dsp:spPr>
        <a:xfrm>
          <a:off x="0" y="2281957"/>
          <a:ext cx="8754442" cy="3276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rtl="0">
            <a:lnSpc>
              <a:spcPct val="90000"/>
            </a:lnSpc>
            <a:spcBef>
              <a:spcPct val="0"/>
            </a:spcBef>
            <a:spcAft>
              <a:spcPct val="35000"/>
            </a:spcAft>
            <a:buNone/>
          </a:pPr>
          <a:endParaRPr lang="en-US" sz="800" b="1" kern="1200" dirty="0">
            <a:solidFill>
              <a:srgbClr val="E59317"/>
            </a:solidFill>
          </a:endParaRPr>
        </a:p>
        <a:p>
          <a:pPr marL="0" lvl="0" indent="0" algn="l" defTabSz="355600" rtl="0">
            <a:lnSpc>
              <a:spcPct val="90000"/>
            </a:lnSpc>
            <a:spcBef>
              <a:spcPct val="0"/>
            </a:spcBef>
            <a:spcAft>
              <a:spcPct val="35000"/>
            </a:spcAft>
            <a:buNone/>
          </a:pPr>
          <a:r>
            <a:rPr lang="en-US" sz="2000" b="1" kern="1200" dirty="0">
              <a:solidFill>
                <a:schemeClr val="accent3"/>
              </a:solidFill>
            </a:rPr>
            <a:t>Practice with the Threat Assessment and Response Protocol:</a:t>
          </a:r>
        </a:p>
        <a:p>
          <a:pPr marL="0" lvl="0" indent="0" algn="l" defTabSz="355600" rtl="0">
            <a:lnSpc>
              <a:spcPct val="90000"/>
            </a:lnSpc>
            <a:spcBef>
              <a:spcPct val="0"/>
            </a:spcBef>
            <a:spcAft>
              <a:spcPct val="35000"/>
            </a:spcAft>
            <a:buNone/>
          </a:pPr>
          <a:r>
            <a:rPr lang="en-US" sz="2000" b="1" kern="1200" dirty="0">
              <a:solidFill>
                <a:schemeClr val="accent3"/>
              </a:solidFill>
            </a:rPr>
            <a:t>- One person (or team of 2) is interviewer and other plays role of Jerry [page 3]</a:t>
          </a:r>
        </a:p>
        <a:p>
          <a:pPr marL="0" lvl="0" indent="0" algn="l" defTabSz="355600" rtl="0">
            <a:lnSpc>
              <a:spcPct val="90000"/>
            </a:lnSpc>
            <a:spcBef>
              <a:spcPct val="0"/>
            </a:spcBef>
            <a:spcAft>
              <a:spcPct val="35000"/>
            </a:spcAft>
            <a:buNone/>
          </a:pPr>
          <a:r>
            <a:rPr lang="en-US" sz="2000" b="1" kern="1200" dirty="0">
              <a:solidFill>
                <a:schemeClr val="accent3"/>
              </a:solidFill>
            </a:rPr>
            <a:t>- Switch roles –conduct interview with target or witness (teacher, other student)  [page 4]</a:t>
          </a:r>
        </a:p>
        <a:p>
          <a:pPr marL="0" lvl="0" indent="0" algn="l" defTabSz="355600" rtl="0">
            <a:lnSpc>
              <a:spcPct val="90000"/>
            </a:lnSpc>
            <a:spcBef>
              <a:spcPct val="0"/>
            </a:spcBef>
            <a:spcAft>
              <a:spcPct val="35000"/>
            </a:spcAft>
            <a:buNone/>
          </a:pPr>
          <a:r>
            <a:rPr lang="en-US" sz="2000" b="1" kern="1200" dirty="0">
              <a:solidFill>
                <a:schemeClr val="accent3"/>
              </a:solidFill>
            </a:rPr>
            <a:t>- Together complete threat response (p. 7) and/or other resources (supervision/intervention plan, safety plan)</a:t>
          </a:r>
        </a:p>
      </dsp:txBody>
      <dsp:txXfrm>
        <a:off x="0" y="2281957"/>
        <a:ext cx="8754442" cy="32764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995D04-969E-BE46-9758-5A344455C78C}">
      <dsp:nvSpPr>
        <dsp:cNvPr id="0" name=""/>
        <dsp:cNvSpPr/>
      </dsp:nvSpPr>
      <dsp:spPr>
        <a:xfrm>
          <a:off x="0" y="113608"/>
          <a:ext cx="8401050" cy="1402803"/>
        </a:xfrm>
        <a:prstGeom prst="roundRect">
          <a:avLst/>
        </a:prstGeom>
        <a:gradFill rotWithShape="0">
          <a:gsLst>
            <a:gs pos="0">
              <a:schemeClr val="accent3">
                <a:hueOff val="0"/>
                <a:satOff val="0"/>
                <a:lumOff val="0"/>
                <a:alphaOff val="0"/>
                <a:tint val="95000"/>
                <a:shade val="70000"/>
                <a:satMod val="150000"/>
              </a:schemeClr>
            </a:gs>
            <a:gs pos="100000">
              <a:schemeClr val="accent3">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kern="1200" dirty="0">
              <a:solidFill>
                <a:schemeClr val="tx1"/>
              </a:solidFill>
            </a:rPr>
            <a:t>Process of evaluating the risk of violence posed by someone who has communicated an intent to harm </a:t>
          </a:r>
        </a:p>
      </dsp:txBody>
      <dsp:txXfrm>
        <a:off x="68479" y="182087"/>
        <a:ext cx="8264092" cy="1265845"/>
      </dsp:txXfrm>
    </dsp:sp>
    <dsp:sp modelId="{735C027F-424E-954D-8E39-9AC3FFACBA14}">
      <dsp:nvSpPr>
        <dsp:cNvPr id="0" name=""/>
        <dsp:cNvSpPr/>
      </dsp:nvSpPr>
      <dsp:spPr>
        <a:xfrm>
          <a:off x="0" y="1516411"/>
          <a:ext cx="8401050" cy="2637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33"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en-US" sz="2800" kern="1200" dirty="0"/>
            <a:t>Considers the context and circumstances surrounding a threat</a:t>
          </a:r>
        </a:p>
        <a:p>
          <a:pPr marL="285750" lvl="1" indent="-285750" algn="l" defTabSz="1244600" rtl="0">
            <a:lnSpc>
              <a:spcPct val="90000"/>
            </a:lnSpc>
            <a:spcBef>
              <a:spcPct val="0"/>
            </a:spcBef>
            <a:spcAft>
              <a:spcPct val="20000"/>
            </a:spcAft>
            <a:buChar char="•"/>
          </a:pPr>
          <a:r>
            <a:rPr lang="en-US" sz="2800" kern="1200" dirty="0"/>
            <a:t>Used to uncover any evidence that indicates the threat is likely to be carried out </a:t>
          </a:r>
        </a:p>
        <a:p>
          <a:pPr marL="285750" lvl="1" indent="-285750" algn="l" defTabSz="1244600" rtl="0">
            <a:lnSpc>
              <a:spcPct val="90000"/>
            </a:lnSpc>
            <a:spcBef>
              <a:spcPct val="0"/>
            </a:spcBef>
            <a:spcAft>
              <a:spcPct val="20000"/>
            </a:spcAft>
            <a:buChar char="•"/>
          </a:pPr>
          <a:r>
            <a:rPr lang="en-US" sz="2800" kern="1200" dirty="0"/>
            <a:t>Includes interventions designed to manage and reduce the risk of violence</a:t>
          </a:r>
        </a:p>
      </dsp:txBody>
      <dsp:txXfrm>
        <a:off x="0" y="1516411"/>
        <a:ext cx="8401050" cy="26371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ED1C15-20C4-954D-8689-C7940BA23AF7}">
      <dsp:nvSpPr>
        <dsp:cNvPr id="0" name=""/>
        <dsp:cNvSpPr/>
      </dsp:nvSpPr>
      <dsp:spPr>
        <a:xfrm>
          <a:off x="3886203" y="3185386"/>
          <a:ext cx="628643" cy="675791"/>
        </a:xfrm>
        <a:custGeom>
          <a:avLst/>
          <a:gdLst/>
          <a:ahLst/>
          <a:cxnLst/>
          <a:rect l="0" t="0" r="0" b="0"/>
          <a:pathLst>
            <a:path>
              <a:moveTo>
                <a:pt x="0" y="0"/>
              </a:moveTo>
              <a:lnTo>
                <a:pt x="314321" y="0"/>
              </a:lnTo>
              <a:lnTo>
                <a:pt x="314321" y="675791"/>
              </a:lnTo>
              <a:lnTo>
                <a:pt x="628643" y="675791"/>
              </a:lnTo>
            </a:path>
          </a:pathLst>
        </a:custGeom>
        <a:noFill/>
        <a:ln w="12700" cap="flat"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80F8BD7-A43B-5E49-8D75-2D44F36B6686}">
      <dsp:nvSpPr>
        <dsp:cNvPr id="0" name=""/>
        <dsp:cNvSpPr/>
      </dsp:nvSpPr>
      <dsp:spPr>
        <a:xfrm>
          <a:off x="3886203" y="2509595"/>
          <a:ext cx="628643" cy="675791"/>
        </a:xfrm>
        <a:custGeom>
          <a:avLst/>
          <a:gdLst/>
          <a:ahLst/>
          <a:cxnLst/>
          <a:rect l="0" t="0" r="0" b="0"/>
          <a:pathLst>
            <a:path>
              <a:moveTo>
                <a:pt x="0" y="675791"/>
              </a:moveTo>
              <a:lnTo>
                <a:pt x="314321" y="675791"/>
              </a:lnTo>
              <a:lnTo>
                <a:pt x="314321" y="0"/>
              </a:lnTo>
              <a:lnTo>
                <a:pt x="628643" y="0"/>
              </a:lnTo>
            </a:path>
          </a:pathLst>
        </a:custGeom>
        <a:noFill/>
        <a:ln w="12700" cap="flat"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A6CB7AF-7EEA-2E40-A15E-496A2BA96597}">
      <dsp:nvSpPr>
        <dsp:cNvPr id="0" name=""/>
        <dsp:cNvSpPr/>
      </dsp:nvSpPr>
      <dsp:spPr>
        <a:xfrm>
          <a:off x="742988" y="2881"/>
          <a:ext cx="3143215" cy="958680"/>
        </a:xfrm>
        <a:prstGeom prst="rect">
          <a:avLst/>
        </a:prstGeom>
        <a:gradFill rotWithShape="0">
          <a:gsLst>
            <a:gs pos="0">
              <a:schemeClr val="accent2">
                <a:hueOff val="0"/>
                <a:satOff val="0"/>
                <a:lumOff val="0"/>
                <a:alphaOff val="0"/>
                <a:tint val="95000"/>
                <a:shade val="70000"/>
                <a:satMod val="150000"/>
              </a:schemeClr>
            </a:gs>
            <a:gs pos="100000">
              <a:schemeClr val="accent2">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rgbClr val="000000"/>
              </a:solidFill>
            </a:rPr>
            <a:t>Administrator </a:t>
          </a:r>
        </a:p>
        <a:p>
          <a:pPr marL="0" lvl="0" indent="0" algn="ctr" defTabSz="844550" rtl="0">
            <a:lnSpc>
              <a:spcPct val="90000"/>
            </a:lnSpc>
            <a:spcBef>
              <a:spcPct val="0"/>
            </a:spcBef>
            <a:spcAft>
              <a:spcPct val="35000"/>
            </a:spcAft>
            <a:buNone/>
          </a:pPr>
          <a:r>
            <a:rPr lang="en-US" sz="1900" kern="1200" dirty="0">
              <a:solidFill>
                <a:srgbClr val="000000"/>
              </a:solidFill>
            </a:rPr>
            <a:t>(principal or assistant principal)</a:t>
          </a:r>
        </a:p>
      </dsp:txBody>
      <dsp:txXfrm>
        <a:off x="742988" y="2881"/>
        <a:ext cx="3143215" cy="958680"/>
      </dsp:txXfrm>
    </dsp:sp>
    <dsp:sp modelId="{DA165E0C-A322-8144-86D3-C53EEA0F2BE8}">
      <dsp:nvSpPr>
        <dsp:cNvPr id="0" name=""/>
        <dsp:cNvSpPr/>
      </dsp:nvSpPr>
      <dsp:spPr>
        <a:xfrm>
          <a:off x="742988" y="1354464"/>
          <a:ext cx="3143215" cy="958680"/>
        </a:xfrm>
        <a:prstGeom prst="rect">
          <a:avLst/>
        </a:prstGeom>
        <a:gradFill rotWithShape="0">
          <a:gsLst>
            <a:gs pos="0">
              <a:schemeClr val="accent2">
                <a:hueOff val="0"/>
                <a:satOff val="0"/>
                <a:lumOff val="0"/>
                <a:alphaOff val="0"/>
                <a:tint val="95000"/>
                <a:shade val="70000"/>
                <a:satMod val="150000"/>
              </a:schemeClr>
            </a:gs>
            <a:gs pos="100000">
              <a:schemeClr val="accent2">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rgbClr val="000000"/>
              </a:solidFill>
            </a:rPr>
            <a:t>School resource officer</a:t>
          </a:r>
        </a:p>
        <a:p>
          <a:pPr marL="0" lvl="0" indent="0" algn="ctr" defTabSz="844550" rtl="0">
            <a:lnSpc>
              <a:spcPct val="90000"/>
            </a:lnSpc>
            <a:spcBef>
              <a:spcPct val="0"/>
            </a:spcBef>
            <a:spcAft>
              <a:spcPct val="35000"/>
            </a:spcAft>
            <a:buNone/>
          </a:pPr>
          <a:r>
            <a:rPr lang="en-US" sz="1900" kern="1200" dirty="0">
              <a:solidFill>
                <a:srgbClr val="000000"/>
              </a:solidFill>
            </a:rPr>
            <a:t>(if available)</a:t>
          </a:r>
        </a:p>
      </dsp:txBody>
      <dsp:txXfrm>
        <a:off x="742988" y="1354464"/>
        <a:ext cx="3143215" cy="958680"/>
      </dsp:txXfrm>
    </dsp:sp>
    <dsp:sp modelId="{9EC5031C-E88B-9D41-96FD-0206E5956299}">
      <dsp:nvSpPr>
        <dsp:cNvPr id="0" name=""/>
        <dsp:cNvSpPr/>
      </dsp:nvSpPr>
      <dsp:spPr>
        <a:xfrm>
          <a:off x="742988" y="2706046"/>
          <a:ext cx="3143215" cy="958680"/>
        </a:xfrm>
        <a:prstGeom prst="rect">
          <a:avLst/>
        </a:prstGeom>
        <a:gradFill rotWithShape="0">
          <a:gsLst>
            <a:gs pos="0">
              <a:schemeClr val="accent2">
                <a:hueOff val="0"/>
                <a:satOff val="0"/>
                <a:lumOff val="0"/>
                <a:alphaOff val="0"/>
                <a:tint val="95000"/>
                <a:shade val="70000"/>
                <a:satMod val="150000"/>
              </a:schemeClr>
            </a:gs>
            <a:gs pos="100000">
              <a:schemeClr val="accent2">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rgbClr val="000000"/>
              </a:solidFill>
            </a:rPr>
            <a:t>Mental health professionals </a:t>
          </a:r>
        </a:p>
      </dsp:txBody>
      <dsp:txXfrm>
        <a:off x="742988" y="2706046"/>
        <a:ext cx="3143215" cy="958680"/>
      </dsp:txXfrm>
    </dsp:sp>
    <dsp:sp modelId="{CD590B93-59E8-A94A-B1E4-32D9397502FD}">
      <dsp:nvSpPr>
        <dsp:cNvPr id="0" name=""/>
        <dsp:cNvSpPr/>
      </dsp:nvSpPr>
      <dsp:spPr>
        <a:xfrm>
          <a:off x="4514846" y="2030255"/>
          <a:ext cx="3143215" cy="958680"/>
        </a:xfrm>
        <a:prstGeom prst="rect">
          <a:avLst/>
        </a:prstGeom>
        <a:gradFill rotWithShape="0">
          <a:gsLst>
            <a:gs pos="0">
              <a:schemeClr val="accent2">
                <a:hueOff val="0"/>
                <a:satOff val="0"/>
                <a:lumOff val="0"/>
                <a:alphaOff val="0"/>
                <a:tint val="95000"/>
                <a:shade val="70000"/>
                <a:satMod val="150000"/>
              </a:schemeClr>
            </a:gs>
            <a:gs pos="100000">
              <a:schemeClr val="accent2">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rgbClr val="000000"/>
              </a:solidFill>
            </a:rPr>
            <a:t>School psychologist to conduct assessment </a:t>
          </a:r>
        </a:p>
      </dsp:txBody>
      <dsp:txXfrm>
        <a:off x="4514846" y="2030255"/>
        <a:ext cx="3143215" cy="958680"/>
      </dsp:txXfrm>
    </dsp:sp>
    <dsp:sp modelId="{C95DB0D1-B3F6-184B-85AB-D3F089C0E887}">
      <dsp:nvSpPr>
        <dsp:cNvPr id="0" name=""/>
        <dsp:cNvSpPr/>
      </dsp:nvSpPr>
      <dsp:spPr>
        <a:xfrm>
          <a:off x="4514846" y="3381837"/>
          <a:ext cx="3143215" cy="958680"/>
        </a:xfrm>
        <a:prstGeom prst="rect">
          <a:avLst/>
        </a:prstGeom>
        <a:gradFill rotWithShape="0">
          <a:gsLst>
            <a:gs pos="0">
              <a:schemeClr val="accent2">
                <a:hueOff val="0"/>
                <a:satOff val="0"/>
                <a:lumOff val="0"/>
                <a:alphaOff val="0"/>
                <a:tint val="95000"/>
                <a:shade val="70000"/>
                <a:satMod val="150000"/>
              </a:schemeClr>
            </a:gs>
            <a:gs pos="100000">
              <a:schemeClr val="accent2">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rgbClr val="000000"/>
              </a:solidFill>
            </a:rPr>
            <a:t>School counselor or social worker to do follow-up intervention </a:t>
          </a:r>
        </a:p>
      </dsp:txBody>
      <dsp:txXfrm>
        <a:off x="4514846" y="3381837"/>
        <a:ext cx="3143215" cy="9586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B1A995-B2D0-2D4F-81DE-D8E01483A8AC}">
      <dsp:nvSpPr>
        <dsp:cNvPr id="0" name=""/>
        <dsp:cNvSpPr/>
      </dsp:nvSpPr>
      <dsp:spPr>
        <a:xfrm>
          <a:off x="463908" y="728"/>
          <a:ext cx="7058382" cy="64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marL="0" lvl="0" indent="0" algn="l" defTabSz="933450" rtl="0">
            <a:lnSpc>
              <a:spcPct val="90000"/>
            </a:lnSpc>
            <a:spcBef>
              <a:spcPct val="0"/>
            </a:spcBef>
            <a:spcAft>
              <a:spcPct val="35000"/>
            </a:spcAft>
            <a:buNone/>
          </a:pPr>
          <a:r>
            <a:rPr lang="en-US" sz="2100" kern="1200" dirty="0"/>
            <a:t>Stressors  (risk factors)</a:t>
          </a:r>
        </a:p>
      </dsp:txBody>
      <dsp:txXfrm>
        <a:off x="463908" y="728"/>
        <a:ext cx="7058382" cy="641671"/>
      </dsp:txXfrm>
    </dsp:sp>
    <dsp:sp modelId="{9B45E439-BCD3-094C-8400-CE6AE3F20D63}">
      <dsp:nvSpPr>
        <dsp:cNvPr id="0" name=""/>
        <dsp:cNvSpPr/>
      </dsp:nvSpPr>
      <dsp:spPr>
        <a:xfrm>
          <a:off x="463908" y="642399"/>
          <a:ext cx="1651661" cy="1307107"/>
        </a:xfrm>
        <a:prstGeom prst="chevron">
          <a:avLst>
            <a:gd name="adj" fmla="val 7061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12700" cap="flat" cmpd="sng" algn="ctr">
          <a:solidFill>
            <a:schemeClr val="accent1">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9A9670CD-FCB3-3540-9621-70AD6E6D882D}">
      <dsp:nvSpPr>
        <dsp:cNvPr id="0" name=""/>
        <dsp:cNvSpPr/>
      </dsp:nvSpPr>
      <dsp:spPr>
        <a:xfrm>
          <a:off x="1456003" y="642399"/>
          <a:ext cx="1651661" cy="1307107"/>
        </a:xfrm>
        <a:prstGeom prst="chevron">
          <a:avLst>
            <a:gd name="adj" fmla="val 7061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12700" cap="flat" cmpd="sng" algn="ctr">
          <a:solidFill>
            <a:schemeClr val="accent1">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0DB23BE9-8081-A44D-B93E-7147E55C6FAB}">
      <dsp:nvSpPr>
        <dsp:cNvPr id="0" name=""/>
        <dsp:cNvSpPr/>
      </dsp:nvSpPr>
      <dsp:spPr>
        <a:xfrm>
          <a:off x="2448882" y="642399"/>
          <a:ext cx="1651661" cy="1307107"/>
        </a:xfrm>
        <a:prstGeom prst="chevron">
          <a:avLst>
            <a:gd name="adj" fmla="val 7061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12700" cap="flat" cmpd="sng" algn="ctr">
          <a:solidFill>
            <a:schemeClr val="accent1">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08A60426-90D0-0C43-B148-4A6E9A0DDD85}">
      <dsp:nvSpPr>
        <dsp:cNvPr id="0" name=""/>
        <dsp:cNvSpPr/>
      </dsp:nvSpPr>
      <dsp:spPr>
        <a:xfrm>
          <a:off x="3440977" y="642399"/>
          <a:ext cx="1651661" cy="1307107"/>
        </a:xfrm>
        <a:prstGeom prst="chevron">
          <a:avLst>
            <a:gd name="adj" fmla="val 7061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12700" cap="flat" cmpd="sng" algn="ctr">
          <a:solidFill>
            <a:schemeClr val="accent1">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BF289BF3-1403-6B47-A472-2A147FBFEE23}">
      <dsp:nvSpPr>
        <dsp:cNvPr id="0" name=""/>
        <dsp:cNvSpPr/>
      </dsp:nvSpPr>
      <dsp:spPr>
        <a:xfrm>
          <a:off x="4433856" y="642399"/>
          <a:ext cx="1651661" cy="1307107"/>
        </a:xfrm>
        <a:prstGeom prst="chevron">
          <a:avLst>
            <a:gd name="adj" fmla="val 7061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12700" cap="flat" cmpd="sng" algn="ctr">
          <a:solidFill>
            <a:schemeClr val="accent1">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D00DF9B6-D8B0-2B4E-8F9B-1F2EF4C38CCF}">
      <dsp:nvSpPr>
        <dsp:cNvPr id="0" name=""/>
        <dsp:cNvSpPr/>
      </dsp:nvSpPr>
      <dsp:spPr>
        <a:xfrm>
          <a:off x="5425951" y="642399"/>
          <a:ext cx="1651661" cy="1307107"/>
        </a:xfrm>
        <a:prstGeom prst="chevron">
          <a:avLst>
            <a:gd name="adj" fmla="val 7061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12700" cap="flat" cmpd="sng" algn="ctr">
          <a:solidFill>
            <a:schemeClr val="accent1">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20CC9907-52B4-9C49-8666-B82D1309FD19}">
      <dsp:nvSpPr>
        <dsp:cNvPr id="0" name=""/>
        <dsp:cNvSpPr/>
      </dsp:nvSpPr>
      <dsp:spPr>
        <a:xfrm>
          <a:off x="6418830" y="642399"/>
          <a:ext cx="1651661" cy="1307107"/>
        </a:xfrm>
        <a:prstGeom prst="chevron">
          <a:avLst>
            <a:gd name="adj" fmla="val 7061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12700" cap="flat" cmpd="sng" algn="ctr">
          <a:solidFill>
            <a:schemeClr val="accent1">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C0E04E33-BF26-5942-8C45-36F16F35B014}">
      <dsp:nvSpPr>
        <dsp:cNvPr id="0" name=""/>
        <dsp:cNvSpPr/>
      </dsp:nvSpPr>
      <dsp:spPr>
        <a:xfrm>
          <a:off x="457187" y="762005"/>
          <a:ext cx="7150141" cy="104568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800100" rtl="0">
            <a:lnSpc>
              <a:spcPct val="90000"/>
            </a:lnSpc>
            <a:spcBef>
              <a:spcPct val="0"/>
            </a:spcBef>
            <a:spcAft>
              <a:spcPct val="35000"/>
            </a:spcAft>
            <a:buNone/>
          </a:pPr>
          <a:r>
            <a:rPr lang="en-US" sz="1800" kern="1200" dirty="0">
              <a:latin typeface="Wingdings"/>
              <a:ea typeface="Wingdings"/>
              <a:cs typeface="Wingdings"/>
              <a:sym typeface="Wingdings"/>
            </a:rPr>
            <a:t> </a:t>
          </a:r>
          <a:r>
            <a:rPr lang="en-US" sz="1800" kern="1200" dirty="0"/>
            <a:t>Significant losses and/or disappointments    </a:t>
          </a:r>
          <a:r>
            <a:rPr lang="en-US" sz="1800" kern="1200" dirty="0">
              <a:latin typeface="Wingdings"/>
              <a:ea typeface="Wingdings"/>
              <a:cs typeface="Wingdings"/>
              <a:sym typeface="Wingdings"/>
            </a:rPr>
            <a:t> </a:t>
          </a:r>
          <a:r>
            <a:rPr lang="en-US" sz="1800" kern="1200" dirty="0"/>
            <a:t>Having been bullied</a:t>
          </a:r>
        </a:p>
      </dsp:txBody>
      <dsp:txXfrm>
        <a:off x="457187" y="762005"/>
        <a:ext cx="7150141" cy="1045686"/>
      </dsp:txXfrm>
    </dsp:sp>
    <dsp:sp modelId="{CB656517-248F-C54A-8D01-82D5C8C91F7D}">
      <dsp:nvSpPr>
        <dsp:cNvPr id="0" name=""/>
        <dsp:cNvSpPr/>
      </dsp:nvSpPr>
      <dsp:spPr>
        <a:xfrm>
          <a:off x="463908" y="2039137"/>
          <a:ext cx="7058382" cy="64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marL="0" lvl="0" indent="0" algn="l" defTabSz="933450" rtl="0">
            <a:lnSpc>
              <a:spcPct val="90000"/>
            </a:lnSpc>
            <a:spcBef>
              <a:spcPct val="0"/>
            </a:spcBef>
            <a:spcAft>
              <a:spcPct val="35000"/>
            </a:spcAft>
            <a:buNone/>
          </a:pPr>
          <a:r>
            <a:rPr lang="en-US" sz="2100" kern="1200"/>
            <a:t>Symptoms (warning signs)</a:t>
          </a:r>
        </a:p>
      </dsp:txBody>
      <dsp:txXfrm>
        <a:off x="463908" y="2039137"/>
        <a:ext cx="7058382" cy="641671"/>
      </dsp:txXfrm>
    </dsp:sp>
    <dsp:sp modelId="{B59996B0-3D87-1E48-B819-B5372239C31D}">
      <dsp:nvSpPr>
        <dsp:cNvPr id="0" name=""/>
        <dsp:cNvSpPr/>
      </dsp:nvSpPr>
      <dsp:spPr>
        <a:xfrm>
          <a:off x="463908" y="2680809"/>
          <a:ext cx="1651661" cy="1307107"/>
        </a:xfrm>
        <a:prstGeom prst="chevron">
          <a:avLst>
            <a:gd name="adj" fmla="val 7061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12700" cap="flat" cmpd="sng" algn="ctr">
          <a:solidFill>
            <a:schemeClr val="accent1">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7E98452E-B050-FC4D-9C0D-A894B1438B6E}">
      <dsp:nvSpPr>
        <dsp:cNvPr id="0" name=""/>
        <dsp:cNvSpPr/>
      </dsp:nvSpPr>
      <dsp:spPr>
        <a:xfrm>
          <a:off x="1456003" y="2680809"/>
          <a:ext cx="1651661" cy="1307107"/>
        </a:xfrm>
        <a:prstGeom prst="chevron">
          <a:avLst>
            <a:gd name="adj" fmla="val 7061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12700" cap="flat" cmpd="sng" algn="ctr">
          <a:solidFill>
            <a:schemeClr val="accent1">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6B842369-079C-0E4C-9417-77665AD6FFF2}">
      <dsp:nvSpPr>
        <dsp:cNvPr id="0" name=""/>
        <dsp:cNvSpPr/>
      </dsp:nvSpPr>
      <dsp:spPr>
        <a:xfrm>
          <a:off x="2448882" y="2680809"/>
          <a:ext cx="1651661" cy="1307107"/>
        </a:xfrm>
        <a:prstGeom prst="chevron">
          <a:avLst>
            <a:gd name="adj" fmla="val 7061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12700" cap="flat" cmpd="sng" algn="ctr">
          <a:solidFill>
            <a:schemeClr val="accent1">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0E7AF4AD-7D44-0F4A-9EBC-3D7582C81936}">
      <dsp:nvSpPr>
        <dsp:cNvPr id="0" name=""/>
        <dsp:cNvSpPr/>
      </dsp:nvSpPr>
      <dsp:spPr>
        <a:xfrm>
          <a:off x="3440977" y="2680809"/>
          <a:ext cx="1651661" cy="1307107"/>
        </a:xfrm>
        <a:prstGeom prst="chevron">
          <a:avLst>
            <a:gd name="adj" fmla="val 7061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12700" cap="flat" cmpd="sng" algn="ctr">
          <a:solidFill>
            <a:schemeClr val="accent1">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C796A96C-2E47-0848-B18D-B3D30C8C130C}">
      <dsp:nvSpPr>
        <dsp:cNvPr id="0" name=""/>
        <dsp:cNvSpPr/>
      </dsp:nvSpPr>
      <dsp:spPr>
        <a:xfrm>
          <a:off x="4433856" y="2680809"/>
          <a:ext cx="1651661" cy="1307107"/>
        </a:xfrm>
        <a:prstGeom prst="chevron">
          <a:avLst>
            <a:gd name="adj" fmla="val 7061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12700" cap="flat" cmpd="sng" algn="ctr">
          <a:solidFill>
            <a:schemeClr val="accent1">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F28F14D9-8DEF-7E4A-A4C3-27855AE257F0}">
      <dsp:nvSpPr>
        <dsp:cNvPr id="0" name=""/>
        <dsp:cNvSpPr/>
      </dsp:nvSpPr>
      <dsp:spPr>
        <a:xfrm>
          <a:off x="5425951" y="2680809"/>
          <a:ext cx="1651661" cy="1307107"/>
        </a:xfrm>
        <a:prstGeom prst="chevron">
          <a:avLst>
            <a:gd name="adj" fmla="val 7061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12700" cap="flat" cmpd="sng" algn="ctr">
          <a:solidFill>
            <a:schemeClr val="accent1">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CA5487E5-70B0-3D42-9713-B0DD9ED263B0}">
      <dsp:nvSpPr>
        <dsp:cNvPr id="0" name=""/>
        <dsp:cNvSpPr/>
      </dsp:nvSpPr>
      <dsp:spPr>
        <a:xfrm>
          <a:off x="6418830" y="2680809"/>
          <a:ext cx="1651661" cy="1307107"/>
        </a:xfrm>
        <a:prstGeom prst="chevron">
          <a:avLst>
            <a:gd name="adj" fmla="val 7061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12700" cap="flat" cmpd="sng" algn="ctr">
          <a:solidFill>
            <a:schemeClr val="accent1">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2C4DD7E8-7B88-B440-9324-C9F62FE554AD}">
      <dsp:nvSpPr>
        <dsp:cNvPr id="0" name=""/>
        <dsp:cNvSpPr/>
      </dsp:nvSpPr>
      <dsp:spPr>
        <a:xfrm>
          <a:off x="463908" y="2811519"/>
          <a:ext cx="7150141" cy="104568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l" defTabSz="800100" rtl="0">
            <a:lnSpc>
              <a:spcPct val="90000"/>
            </a:lnSpc>
            <a:spcBef>
              <a:spcPct val="0"/>
            </a:spcBef>
            <a:spcAft>
              <a:spcPct val="35000"/>
            </a:spcAft>
            <a:buNone/>
          </a:pPr>
          <a:r>
            <a:rPr lang="en-US" sz="1800" kern="1200" dirty="0">
              <a:latin typeface="Wingdings"/>
              <a:ea typeface="Wingdings"/>
              <a:cs typeface="Wingdings"/>
              <a:sym typeface="Wingdings"/>
            </a:rPr>
            <a:t> </a:t>
          </a:r>
          <a:r>
            <a:rPr lang="en-US" sz="1800" kern="1200" dirty="0"/>
            <a:t>Suicidal ideation and behaviors    </a:t>
          </a:r>
          <a:r>
            <a:rPr lang="en-US" sz="1800" kern="1200" dirty="0">
              <a:latin typeface="Wingdings"/>
              <a:ea typeface="Wingdings"/>
              <a:cs typeface="Wingdings"/>
              <a:sym typeface="Wingdings"/>
            </a:rPr>
            <a:t> </a:t>
          </a:r>
          <a:r>
            <a:rPr lang="en-US" sz="1800" kern="1200" dirty="0"/>
            <a:t>Gun use     </a:t>
          </a:r>
          <a:r>
            <a:rPr lang="en-US" sz="1800" kern="1200" dirty="0">
              <a:latin typeface="Wingdings"/>
              <a:ea typeface="Wingdings"/>
              <a:cs typeface="Wingdings"/>
              <a:sym typeface="Wingdings"/>
            </a:rPr>
            <a:t> </a:t>
          </a:r>
          <a:r>
            <a:rPr lang="en-US" sz="1800" kern="1200" dirty="0"/>
            <a:t>Interest in violence</a:t>
          </a:r>
        </a:p>
        <a:p>
          <a:pPr marL="0" lvl="0" indent="0" algn="l" defTabSz="800100" rtl="0">
            <a:lnSpc>
              <a:spcPct val="90000"/>
            </a:lnSpc>
            <a:spcBef>
              <a:spcPct val="0"/>
            </a:spcBef>
            <a:spcAft>
              <a:spcPct val="35000"/>
            </a:spcAft>
            <a:buNone/>
          </a:pPr>
          <a:r>
            <a:rPr lang="en-US" sz="1800" kern="1200" dirty="0">
              <a:latin typeface="Wingdings"/>
              <a:ea typeface="Wingdings"/>
              <a:cs typeface="Wingdings"/>
              <a:sym typeface="Wingdings"/>
            </a:rPr>
            <a:t> </a:t>
          </a:r>
          <a:r>
            <a:rPr lang="en-US" sz="1800" kern="1200" dirty="0"/>
            <a:t>Hopelessness and despair   </a:t>
          </a:r>
          <a:r>
            <a:rPr lang="en-US" sz="1800" kern="1200" dirty="0">
              <a:latin typeface="Wingdings"/>
              <a:ea typeface="Wingdings"/>
              <a:cs typeface="Wingdings"/>
              <a:sym typeface="Wingdings"/>
            </a:rPr>
            <a:t>	</a:t>
          </a:r>
          <a:r>
            <a:rPr lang="en-US" sz="1800" kern="1200" dirty="0"/>
            <a:t>Need for revenge</a:t>
          </a:r>
        </a:p>
      </dsp:txBody>
      <dsp:txXfrm>
        <a:off x="463908" y="2811519"/>
        <a:ext cx="7150141" cy="1045686"/>
      </dsp:txXfrm>
    </dsp:sp>
    <dsp:sp modelId="{F093C403-A9EA-A14A-9D8B-84BA2F1B898B}">
      <dsp:nvSpPr>
        <dsp:cNvPr id="0" name=""/>
        <dsp:cNvSpPr/>
      </dsp:nvSpPr>
      <dsp:spPr>
        <a:xfrm>
          <a:off x="463908" y="4077547"/>
          <a:ext cx="7058382" cy="64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b" anchorCtr="0">
          <a:noAutofit/>
        </a:bodyPr>
        <a:lstStyle/>
        <a:p>
          <a:pPr marL="0" lvl="0" indent="0" algn="l" defTabSz="933450" rtl="0">
            <a:lnSpc>
              <a:spcPct val="90000"/>
            </a:lnSpc>
            <a:spcBef>
              <a:spcPct val="0"/>
            </a:spcBef>
            <a:spcAft>
              <a:spcPct val="35000"/>
            </a:spcAft>
            <a:buNone/>
          </a:pPr>
          <a:r>
            <a:rPr lang="en-US" sz="2100" kern="1200"/>
            <a:t>These factors MAY signal that a youth has thoughts of violence</a:t>
          </a:r>
        </a:p>
      </dsp:txBody>
      <dsp:txXfrm>
        <a:off x="463908" y="4077547"/>
        <a:ext cx="7058382" cy="641671"/>
      </dsp:txXfrm>
    </dsp:sp>
    <dsp:sp modelId="{9B4D799C-9459-814E-9A5E-F8CC4533BB82}">
      <dsp:nvSpPr>
        <dsp:cNvPr id="0" name=""/>
        <dsp:cNvSpPr/>
      </dsp:nvSpPr>
      <dsp:spPr>
        <a:xfrm>
          <a:off x="463908" y="4719218"/>
          <a:ext cx="941117" cy="156852"/>
        </a:xfrm>
        <a:prstGeom prst="parallelogram">
          <a:avLst>
            <a:gd name="adj" fmla="val 14084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12700" cap="flat" cmpd="sng" algn="ctr">
          <a:solidFill>
            <a:schemeClr val="accent1">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040C0C9A-9C29-F842-B191-5216E69E2592}">
      <dsp:nvSpPr>
        <dsp:cNvPr id="0" name=""/>
        <dsp:cNvSpPr/>
      </dsp:nvSpPr>
      <dsp:spPr>
        <a:xfrm>
          <a:off x="1459924" y="4719218"/>
          <a:ext cx="941117" cy="156852"/>
        </a:xfrm>
        <a:prstGeom prst="parallelogram">
          <a:avLst>
            <a:gd name="adj" fmla="val 14084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12700" cap="flat" cmpd="sng" algn="ctr">
          <a:solidFill>
            <a:schemeClr val="accent1">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73B02B0C-2FBB-CA4D-BC5B-562A1AB6390D}">
      <dsp:nvSpPr>
        <dsp:cNvPr id="0" name=""/>
        <dsp:cNvSpPr/>
      </dsp:nvSpPr>
      <dsp:spPr>
        <a:xfrm>
          <a:off x="2455940" y="4719218"/>
          <a:ext cx="941117" cy="156852"/>
        </a:xfrm>
        <a:prstGeom prst="parallelogram">
          <a:avLst>
            <a:gd name="adj" fmla="val 14084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12700" cap="flat" cmpd="sng" algn="ctr">
          <a:solidFill>
            <a:schemeClr val="accent1">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0F1B5A94-2BD6-AC42-9AF3-3A6527E2D1A6}">
      <dsp:nvSpPr>
        <dsp:cNvPr id="0" name=""/>
        <dsp:cNvSpPr/>
      </dsp:nvSpPr>
      <dsp:spPr>
        <a:xfrm>
          <a:off x="3451956" y="4719218"/>
          <a:ext cx="941117" cy="156852"/>
        </a:xfrm>
        <a:prstGeom prst="parallelogram">
          <a:avLst>
            <a:gd name="adj" fmla="val 14084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12700" cap="flat" cmpd="sng" algn="ctr">
          <a:solidFill>
            <a:schemeClr val="accent1">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D79D6FE0-2782-0647-B95A-717DC5E448AF}">
      <dsp:nvSpPr>
        <dsp:cNvPr id="0" name=""/>
        <dsp:cNvSpPr/>
      </dsp:nvSpPr>
      <dsp:spPr>
        <a:xfrm>
          <a:off x="4447973" y="4719218"/>
          <a:ext cx="941117" cy="156852"/>
        </a:xfrm>
        <a:prstGeom prst="parallelogram">
          <a:avLst>
            <a:gd name="adj" fmla="val 14084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12700" cap="flat" cmpd="sng" algn="ctr">
          <a:solidFill>
            <a:schemeClr val="accent1">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F2EDE05D-A20D-7E4B-BC31-7E142D1E7308}">
      <dsp:nvSpPr>
        <dsp:cNvPr id="0" name=""/>
        <dsp:cNvSpPr/>
      </dsp:nvSpPr>
      <dsp:spPr>
        <a:xfrm>
          <a:off x="5443989" y="4719218"/>
          <a:ext cx="941117" cy="156852"/>
        </a:xfrm>
        <a:prstGeom prst="parallelogram">
          <a:avLst>
            <a:gd name="adj" fmla="val 14084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12700" cap="flat" cmpd="sng" algn="ctr">
          <a:solidFill>
            <a:schemeClr val="accent1">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 modelId="{24A57B10-1495-7942-BBC4-1B72A925D306}">
      <dsp:nvSpPr>
        <dsp:cNvPr id="0" name=""/>
        <dsp:cNvSpPr/>
      </dsp:nvSpPr>
      <dsp:spPr>
        <a:xfrm>
          <a:off x="6440005" y="4719218"/>
          <a:ext cx="941117" cy="156852"/>
        </a:xfrm>
        <a:prstGeom prst="parallelogram">
          <a:avLst>
            <a:gd name="adj" fmla="val 14084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12700" cap="flat" cmpd="sng" algn="ctr">
          <a:solidFill>
            <a:schemeClr val="accent1">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D0DD1-A5D1-5446-A7A6-72C948894680}">
      <dsp:nvSpPr>
        <dsp:cNvPr id="0" name=""/>
        <dsp:cNvSpPr/>
      </dsp:nvSpPr>
      <dsp:spPr>
        <a:xfrm>
          <a:off x="3428998" y="3505208"/>
          <a:ext cx="1437230" cy="1380064"/>
        </a:xfrm>
        <a:prstGeom prst="ellipse">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12700" cmpd="sng">
          <a:solidFill>
            <a:srgbClr val="000000"/>
          </a:solid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000000"/>
              </a:solidFill>
            </a:rPr>
            <a:t>Youth</a:t>
          </a:r>
        </a:p>
        <a:p>
          <a:pPr marL="0" lvl="0" indent="0" algn="ctr" defTabSz="977900">
            <a:lnSpc>
              <a:spcPct val="90000"/>
            </a:lnSpc>
            <a:spcBef>
              <a:spcPct val="0"/>
            </a:spcBef>
            <a:spcAft>
              <a:spcPct val="35000"/>
            </a:spcAft>
            <a:buNone/>
          </a:pPr>
          <a:r>
            <a:rPr lang="en-US" sz="2200" kern="1200" dirty="0">
              <a:solidFill>
                <a:srgbClr val="000000"/>
              </a:solidFill>
            </a:rPr>
            <a:t>Violence </a:t>
          </a:r>
        </a:p>
      </dsp:txBody>
      <dsp:txXfrm>
        <a:off x="3639475" y="3707314"/>
        <a:ext cx="1016276" cy="975852"/>
      </dsp:txXfrm>
    </dsp:sp>
    <dsp:sp modelId="{D30C91C7-B221-7148-AB0A-6C55105D0EBB}">
      <dsp:nvSpPr>
        <dsp:cNvPr id="0" name=""/>
        <dsp:cNvSpPr/>
      </dsp:nvSpPr>
      <dsp:spPr>
        <a:xfrm rot="11334707">
          <a:off x="1537675" y="3625859"/>
          <a:ext cx="1815995" cy="645239"/>
        </a:xfrm>
        <a:prstGeom prst="leftArrow">
          <a:avLst>
            <a:gd name="adj1" fmla="val 60000"/>
            <a:gd name="adj2" fmla="val 50000"/>
          </a:avLst>
        </a:prstGeom>
        <a:gradFill rotWithShape="0">
          <a:gsLst>
            <a:gs pos="0">
              <a:schemeClr val="accent2">
                <a:hueOff val="0"/>
                <a:satOff val="0"/>
                <a:lumOff val="0"/>
                <a:alphaOff val="0"/>
                <a:tint val="95000"/>
                <a:shade val="70000"/>
                <a:satMod val="150000"/>
              </a:schemeClr>
            </a:gs>
            <a:gs pos="100000">
              <a:schemeClr val="accent2">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07315441-E17F-D54A-99A9-E70150384E0D}">
      <dsp:nvSpPr>
        <dsp:cNvPr id="0" name=""/>
        <dsp:cNvSpPr/>
      </dsp:nvSpPr>
      <dsp:spPr>
        <a:xfrm>
          <a:off x="-129147" y="2450271"/>
          <a:ext cx="2620510" cy="2559603"/>
        </a:xfrm>
        <a:prstGeom prst="roundRect">
          <a:avLst>
            <a:gd name="adj" fmla="val 10000"/>
          </a:avLst>
        </a:prstGeom>
        <a:gradFill rotWithShape="0">
          <a:gsLst>
            <a:gs pos="0">
              <a:schemeClr val="accent2">
                <a:hueOff val="0"/>
                <a:satOff val="0"/>
                <a:lumOff val="0"/>
                <a:alphaOff val="0"/>
                <a:tint val="95000"/>
                <a:shade val="70000"/>
                <a:satMod val="150000"/>
              </a:schemeClr>
            </a:gs>
            <a:gs pos="100000">
              <a:schemeClr val="accent2">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rgbClr val="000000"/>
              </a:solidFill>
            </a:rPr>
            <a:t>Community</a:t>
          </a:r>
        </a:p>
        <a:p>
          <a:pPr marL="0" lvl="0" indent="0" algn="ctr" defTabSz="800100">
            <a:lnSpc>
              <a:spcPct val="90000"/>
            </a:lnSpc>
            <a:spcBef>
              <a:spcPct val="0"/>
            </a:spcBef>
            <a:spcAft>
              <a:spcPct val="35000"/>
            </a:spcAft>
            <a:buNone/>
          </a:pPr>
          <a:r>
            <a:rPr lang="en-US" sz="1600" kern="1200" dirty="0">
              <a:solidFill>
                <a:srgbClr val="000000"/>
              </a:solidFill>
            </a:rPr>
            <a:t>Poverty</a:t>
          </a:r>
        </a:p>
        <a:p>
          <a:pPr marL="0" lvl="0" indent="0" algn="ctr" defTabSz="800100">
            <a:lnSpc>
              <a:spcPct val="90000"/>
            </a:lnSpc>
            <a:spcBef>
              <a:spcPct val="0"/>
            </a:spcBef>
            <a:spcAft>
              <a:spcPct val="35000"/>
            </a:spcAft>
            <a:buNone/>
          </a:pPr>
          <a:r>
            <a:rPr lang="en-US" sz="1600" kern="1200" dirty="0">
              <a:solidFill>
                <a:srgbClr val="000000"/>
              </a:solidFill>
            </a:rPr>
            <a:t>Transiency</a:t>
          </a:r>
        </a:p>
        <a:p>
          <a:pPr marL="0" lvl="0" indent="0" algn="ctr" defTabSz="800100">
            <a:lnSpc>
              <a:spcPct val="90000"/>
            </a:lnSpc>
            <a:spcBef>
              <a:spcPct val="0"/>
            </a:spcBef>
            <a:spcAft>
              <a:spcPct val="35000"/>
            </a:spcAft>
            <a:buNone/>
          </a:pPr>
          <a:r>
            <a:rPr lang="en-US" sz="1600" u="none" kern="1200" dirty="0">
              <a:solidFill>
                <a:srgbClr val="000000"/>
              </a:solidFill>
            </a:rPr>
            <a:t>Low community participation</a:t>
          </a:r>
        </a:p>
        <a:p>
          <a:pPr marL="0" lvl="0" indent="0" algn="ctr" defTabSz="800100">
            <a:lnSpc>
              <a:spcPct val="90000"/>
            </a:lnSpc>
            <a:spcBef>
              <a:spcPct val="0"/>
            </a:spcBef>
            <a:spcAft>
              <a:spcPct val="35000"/>
            </a:spcAft>
            <a:buNone/>
          </a:pPr>
          <a:r>
            <a:rPr lang="en-US" sz="1600" u="none" kern="1200" dirty="0">
              <a:solidFill>
                <a:srgbClr val="000000"/>
              </a:solidFill>
            </a:rPr>
            <a:t>Socially disorganized neighborhood</a:t>
          </a:r>
        </a:p>
        <a:p>
          <a:pPr marL="0" lvl="0" indent="0" algn="ctr" defTabSz="800100">
            <a:lnSpc>
              <a:spcPct val="90000"/>
            </a:lnSpc>
            <a:spcBef>
              <a:spcPct val="0"/>
            </a:spcBef>
            <a:spcAft>
              <a:spcPct val="35000"/>
            </a:spcAft>
            <a:buNone/>
          </a:pPr>
          <a:r>
            <a:rPr lang="en-US" sz="1600" u="none" kern="1200" dirty="0">
              <a:solidFill>
                <a:srgbClr val="000000"/>
              </a:solidFill>
            </a:rPr>
            <a:t>Family disruption</a:t>
          </a:r>
        </a:p>
      </dsp:txBody>
      <dsp:txXfrm>
        <a:off x="-54179" y="2525239"/>
        <a:ext cx="2470574" cy="2409667"/>
      </dsp:txXfrm>
    </dsp:sp>
    <dsp:sp modelId="{437ADA9D-116E-F148-9391-F26E1EF74EE6}">
      <dsp:nvSpPr>
        <dsp:cNvPr id="0" name=""/>
        <dsp:cNvSpPr/>
      </dsp:nvSpPr>
      <dsp:spPr>
        <a:xfrm rot="14792063">
          <a:off x="2138604" y="2007478"/>
          <a:ext cx="2398706" cy="645239"/>
        </a:xfrm>
        <a:prstGeom prst="leftArrow">
          <a:avLst>
            <a:gd name="adj1" fmla="val 60000"/>
            <a:gd name="adj2" fmla="val 50000"/>
          </a:avLst>
        </a:prstGeom>
        <a:gradFill rotWithShape="0">
          <a:gsLst>
            <a:gs pos="0">
              <a:schemeClr val="accent2">
                <a:hueOff val="811008"/>
                <a:satOff val="-6679"/>
                <a:lumOff val="-2484"/>
                <a:alphaOff val="0"/>
                <a:tint val="95000"/>
                <a:shade val="70000"/>
                <a:satMod val="150000"/>
              </a:schemeClr>
            </a:gs>
            <a:gs pos="100000">
              <a:schemeClr val="accent2">
                <a:hueOff val="811008"/>
                <a:satOff val="-6679"/>
                <a:lumOff val="-2484"/>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2C43DA3C-D508-7C4D-AB87-591AB63BCC10}">
      <dsp:nvSpPr>
        <dsp:cNvPr id="0" name=""/>
        <dsp:cNvSpPr/>
      </dsp:nvSpPr>
      <dsp:spPr>
        <a:xfrm>
          <a:off x="967373" y="85776"/>
          <a:ext cx="3786005" cy="2288310"/>
        </a:xfrm>
        <a:prstGeom prst="roundRect">
          <a:avLst>
            <a:gd name="adj" fmla="val 10000"/>
          </a:avLst>
        </a:prstGeom>
        <a:gradFill rotWithShape="0">
          <a:gsLst>
            <a:gs pos="0">
              <a:schemeClr val="accent2">
                <a:hueOff val="811008"/>
                <a:satOff val="-6679"/>
                <a:lumOff val="-2484"/>
                <a:alphaOff val="0"/>
                <a:tint val="95000"/>
                <a:shade val="70000"/>
                <a:satMod val="150000"/>
              </a:schemeClr>
            </a:gs>
            <a:gs pos="100000">
              <a:schemeClr val="accent2">
                <a:hueOff val="811008"/>
                <a:satOff val="-6679"/>
                <a:lumOff val="-2484"/>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rgbClr val="000000"/>
              </a:solidFill>
            </a:rPr>
            <a:t>Individual</a:t>
          </a:r>
        </a:p>
        <a:p>
          <a:pPr marL="0" lvl="0" indent="0" algn="ctr" defTabSz="800100">
            <a:lnSpc>
              <a:spcPct val="90000"/>
            </a:lnSpc>
            <a:spcBef>
              <a:spcPct val="0"/>
            </a:spcBef>
            <a:spcAft>
              <a:spcPct val="35000"/>
            </a:spcAft>
            <a:buNone/>
          </a:pPr>
          <a:r>
            <a:rPr lang="en-US" sz="1600" kern="1200" dirty="0">
              <a:solidFill>
                <a:srgbClr val="000000"/>
              </a:solidFill>
            </a:rPr>
            <a:t>History of victimization</a:t>
          </a:r>
        </a:p>
        <a:p>
          <a:pPr marL="0" lvl="0" indent="0" algn="ctr" defTabSz="800100">
            <a:lnSpc>
              <a:spcPct val="90000"/>
            </a:lnSpc>
            <a:spcBef>
              <a:spcPct val="0"/>
            </a:spcBef>
            <a:spcAft>
              <a:spcPct val="35000"/>
            </a:spcAft>
            <a:buNone/>
          </a:pPr>
          <a:r>
            <a:rPr lang="en-US" sz="1600" kern="1200" dirty="0">
              <a:solidFill>
                <a:srgbClr val="000000"/>
              </a:solidFill>
            </a:rPr>
            <a:t>Impulsivity/hyperactivity</a:t>
          </a:r>
        </a:p>
        <a:p>
          <a:pPr marL="0" lvl="0" indent="0" algn="ctr" defTabSz="800100">
            <a:lnSpc>
              <a:spcPct val="90000"/>
            </a:lnSpc>
            <a:spcBef>
              <a:spcPct val="0"/>
            </a:spcBef>
            <a:spcAft>
              <a:spcPct val="35000"/>
            </a:spcAft>
            <a:buNone/>
          </a:pPr>
          <a:r>
            <a:rPr lang="en-US" sz="1600" kern="1200" dirty="0">
              <a:solidFill>
                <a:srgbClr val="000000"/>
              </a:solidFill>
            </a:rPr>
            <a:t>Early aggressive behavior</a:t>
          </a:r>
        </a:p>
        <a:p>
          <a:pPr marL="0" lvl="0" indent="0" algn="ctr" defTabSz="800100">
            <a:lnSpc>
              <a:spcPct val="90000"/>
            </a:lnSpc>
            <a:spcBef>
              <a:spcPct val="0"/>
            </a:spcBef>
            <a:spcAft>
              <a:spcPct val="35000"/>
            </a:spcAft>
            <a:buNone/>
          </a:pPr>
          <a:r>
            <a:rPr lang="en-US" sz="1600" kern="1200" dirty="0">
              <a:solidFill>
                <a:srgbClr val="000000"/>
              </a:solidFill>
            </a:rPr>
            <a:t>Social information-processing deficits</a:t>
          </a:r>
        </a:p>
        <a:p>
          <a:pPr marL="0" lvl="0" indent="0" algn="ctr" defTabSz="800100">
            <a:lnSpc>
              <a:spcPct val="90000"/>
            </a:lnSpc>
            <a:spcBef>
              <a:spcPct val="0"/>
            </a:spcBef>
            <a:spcAft>
              <a:spcPct val="35000"/>
            </a:spcAft>
            <a:buNone/>
          </a:pPr>
          <a:r>
            <a:rPr lang="en-US" sz="1600" kern="1200" dirty="0">
              <a:solidFill>
                <a:srgbClr val="000000"/>
              </a:solidFill>
            </a:rPr>
            <a:t>Antisocial beliefs and attitudes</a:t>
          </a:r>
        </a:p>
        <a:p>
          <a:pPr marL="0" lvl="0" indent="0" algn="ctr" defTabSz="800100">
            <a:lnSpc>
              <a:spcPct val="90000"/>
            </a:lnSpc>
            <a:spcBef>
              <a:spcPct val="0"/>
            </a:spcBef>
            <a:spcAft>
              <a:spcPct val="35000"/>
            </a:spcAft>
            <a:buNone/>
          </a:pPr>
          <a:r>
            <a:rPr lang="en-US" sz="1600" kern="1200" dirty="0">
              <a:solidFill>
                <a:srgbClr val="000000"/>
              </a:solidFill>
            </a:rPr>
            <a:t>Drug and alcohol use</a:t>
          </a:r>
        </a:p>
      </dsp:txBody>
      <dsp:txXfrm>
        <a:off x="1034395" y="152798"/>
        <a:ext cx="3651961" cy="2154266"/>
      </dsp:txXfrm>
    </dsp:sp>
    <dsp:sp modelId="{BCC0EB3D-9485-AE41-AB1A-49C05E3D79D6}">
      <dsp:nvSpPr>
        <dsp:cNvPr id="0" name=""/>
        <dsp:cNvSpPr/>
      </dsp:nvSpPr>
      <dsp:spPr>
        <a:xfrm rot="18381853">
          <a:off x="4062092" y="1978568"/>
          <a:ext cx="2960224" cy="645239"/>
        </a:xfrm>
        <a:prstGeom prst="leftArrow">
          <a:avLst>
            <a:gd name="adj1" fmla="val 60000"/>
            <a:gd name="adj2" fmla="val 50000"/>
          </a:avLst>
        </a:prstGeom>
        <a:gradFill rotWithShape="0">
          <a:gsLst>
            <a:gs pos="0">
              <a:schemeClr val="accent2">
                <a:hueOff val="1622016"/>
                <a:satOff val="-13359"/>
                <a:lumOff val="-4968"/>
                <a:alphaOff val="0"/>
                <a:tint val="95000"/>
                <a:shade val="70000"/>
                <a:satMod val="150000"/>
              </a:schemeClr>
            </a:gs>
            <a:gs pos="100000">
              <a:schemeClr val="accent2">
                <a:hueOff val="1622016"/>
                <a:satOff val="-13359"/>
                <a:lumOff val="-4968"/>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7B4384F2-5A88-8747-9650-329091A8E2B3}">
      <dsp:nvSpPr>
        <dsp:cNvPr id="0" name=""/>
        <dsp:cNvSpPr/>
      </dsp:nvSpPr>
      <dsp:spPr>
        <a:xfrm>
          <a:off x="4952985" y="152399"/>
          <a:ext cx="2933601" cy="1913813"/>
        </a:xfrm>
        <a:prstGeom prst="roundRect">
          <a:avLst>
            <a:gd name="adj" fmla="val 10000"/>
          </a:avLst>
        </a:prstGeom>
        <a:gradFill rotWithShape="0">
          <a:gsLst>
            <a:gs pos="0">
              <a:schemeClr val="accent2">
                <a:hueOff val="1622016"/>
                <a:satOff val="-13359"/>
                <a:lumOff val="-4968"/>
                <a:alphaOff val="0"/>
                <a:tint val="95000"/>
                <a:shade val="70000"/>
                <a:satMod val="150000"/>
              </a:schemeClr>
            </a:gs>
            <a:gs pos="100000">
              <a:schemeClr val="accent2">
                <a:hueOff val="1622016"/>
                <a:satOff val="-13359"/>
                <a:lumOff val="-4968"/>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rgbClr val="000000"/>
              </a:solidFill>
            </a:rPr>
            <a:t>Peer/Social</a:t>
          </a:r>
        </a:p>
        <a:p>
          <a:pPr marL="0" lvl="0" indent="0" algn="ctr" defTabSz="800100">
            <a:lnSpc>
              <a:spcPct val="90000"/>
            </a:lnSpc>
            <a:spcBef>
              <a:spcPct val="0"/>
            </a:spcBef>
            <a:spcAft>
              <a:spcPct val="35000"/>
            </a:spcAft>
            <a:buNone/>
          </a:pPr>
          <a:r>
            <a:rPr lang="en-US" sz="1600" kern="1200" dirty="0">
              <a:solidFill>
                <a:srgbClr val="000000"/>
              </a:solidFill>
            </a:rPr>
            <a:t>Association with deviant peers</a:t>
          </a:r>
        </a:p>
        <a:p>
          <a:pPr marL="0" lvl="0" indent="0" algn="ctr" defTabSz="800100">
            <a:lnSpc>
              <a:spcPct val="90000"/>
            </a:lnSpc>
            <a:spcBef>
              <a:spcPct val="0"/>
            </a:spcBef>
            <a:spcAft>
              <a:spcPct val="35000"/>
            </a:spcAft>
            <a:buNone/>
          </a:pPr>
          <a:r>
            <a:rPr lang="en-US" sz="1600" kern="1200" dirty="0">
              <a:solidFill>
                <a:srgbClr val="000000"/>
              </a:solidFill>
            </a:rPr>
            <a:t>Social rejection/alienation</a:t>
          </a:r>
        </a:p>
        <a:p>
          <a:pPr marL="0" lvl="0" indent="0" algn="ctr" defTabSz="800100">
            <a:lnSpc>
              <a:spcPct val="90000"/>
            </a:lnSpc>
            <a:spcBef>
              <a:spcPct val="0"/>
            </a:spcBef>
            <a:spcAft>
              <a:spcPct val="35000"/>
            </a:spcAft>
            <a:buNone/>
          </a:pPr>
          <a:r>
            <a:rPr lang="en-US" sz="1600" kern="1200" dirty="0">
              <a:solidFill>
                <a:srgbClr val="000000"/>
              </a:solidFill>
            </a:rPr>
            <a:t>Low commitment to school and lack of involvement in activities</a:t>
          </a:r>
        </a:p>
        <a:p>
          <a:pPr marL="0" lvl="0" indent="0" algn="ctr" defTabSz="800100">
            <a:lnSpc>
              <a:spcPct val="90000"/>
            </a:lnSpc>
            <a:spcBef>
              <a:spcPct val="0"/>
            </a:spcBef>
            <a:spcAft>
              <a:spcPct val="35000"/>
            </a:spcAft>
            <a:buNone/>
          </a:pPr>
          <a:r>
            <a:rPr lang="en-US" sz="1600" b="0" u="none" kern="1200" dirty="0">
              <a:solidFill>
                <a:srgbClr val="000000"/>
              </a:solidFill>
            </a:rPr>
            <a:t>Poor academic performance</a:t>
          </a:r>
        </a:p>
      </dsp:txBody>
      <dsp:txXfrm>
        <a:off x="5009039" y="208453"/>
        <a:ext cx="2821493" cy="1801705"/>
      </dsp:txXfrm>
    </dsp:sp>
    <dsp:sp modelId="{EB3CBB9E-A78D-B949-AF5B-DE7BDB6BCE6F}">
      <dsp:nvSpPr>
        <dsp:cNvPr id="0" name=""/>
        <dsp:cNvSpPr/>
      </dsp:nvSpPr>
      <dsp:spPr>
        <a:xfrm rot="21092093">
          <a:off x="4846391" y="3640030"/>
          <a:ext cx="2084044" cy="645239"/>
        </a:xfrm>
        <a:prstGeom prst="leftArrow">
          <a:avLst>
            <a:gd name="adj1" fmla="val 60000"/>
            <a:gd name="adj2" fmla="val 50000"/>
          </a:avLst>
        </a:prstGeom>
        <a:gradFill rotWithShape="0">
          <a:gsLst>
            <a:gs pos="0">
              <a:schemeClr val="accent2">
                <a:hueOff val="2433024"/>
                <a:satOff val="-20038"/>
                <a:lumOff val="-7452"/>
                <a:alphaOff val="0"/>
                <a:tint val="95000"/>
                <a:shade val="70000"/>
                <a:satMod val="150000"/>
              </a:schemeClr>
            </a:gs>
            <a:gs pos="100000">
              <a:schemeClr val="accent2">
                <a:hueOff val="2433024"/>
                <a:satOff val="-20038"/>
                <a:lumOff val="-7452"/>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D1EAC892-723F-754E-B0CF-910C8AA862E9}">
      <dsp:nvSpPr>
        <dsp:cNvPr id="0" name=""/>
        <dsp:cNvSpPr/>
      </dsp:nvSpPr>
      <dsp:spPr>
        <a:xfrm>
          <a:off x="5562604" y="2500619"/>
          <a:ext cx="2952915" cy="2528580"/>
        </a:xfrm>
        <a:prstGeom prst="roundRect">
          <a:avLst>
            <a:gd name="adj" fmla="val 10000"/>
          </a:avLst>
        </a:prstGeom>
        <a:gradFill rotWithShape="0">
          <a:gsLst>
            <a:gs pos="0">
              <a:schemeClr val="accent2">
                <a:hueOff val="2433024"/>
                <a:satOff val="-20038"/>
                <a:lumOff val="-7452"/>
                <a:alphaOff val="0"/>
                <a:tint val="95000"/>
                <a:shade val="70000"/>
                <a:satMod val="150000"/>
              </a:schemeClr>
            </a:gs>
            <a:gs pos="100000">
              <a:schemeClr val="accent2">
                <a:hueOff val="2433024"/>
                <a:satOff val="-20038"/>
                <a:lumOff val="-7452"/>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rgbClr val="000000"/>
              </a:solidFill>
            </a:rPr>
            <a:t>Family</a:t>
          </a:r>
        </a:p>
        <a:p>
          <a:pPr marL="0" lvl="0" indent="0" algn="ctr" defTabSz="800100">
            <a:lnSpc>
              <a:spcPct val="90000"/>
            </a:lnSpc>
            <a:spcBef>
              <a:spcPct val="0"/>
            </a:spcBef>
            <a:spcAft>
              <a:spcPct val="35000"/>
            </a:spcAft>
            <a:buNone/>
          </a:pPr>
          <a:r>
            <a:rPr lang="en-US" sz="1600" kern="1200" dirty="0">
              <a:solidFill>
                <a:srgbClr val="000000"/>
              </a:solidFill>
            </a:rPr>
            <a:t>Parent substance abuse or criminality</a:t>
          </a:r>
        </a:p>
        <a:p>
          <a:pPr marL="0" lvl="0" indent="0" algn="ctr" defTabSz="800100">
            <a:lnSpc>
              <a:spcPct val="90000"/>
            </a:lnSpc>
            <a:spcBef>
              <a:spcPct val="0"/>
            </a:spcBef>
            <a:spcAft>
              <a:spcPct val="35000"/>
            </a:spcAft>
            <a:buNone/>
          </a:pPr>
          <a:r>
            <a:rPr lang="en-US" sz="1600" kern="1200" dirty="0">
              <a:solidFill>
                <a:srgbClr val="000000"/>
              </a:solidFill>
            </a:rPr>
            <a:t>Low parent education/ income</a:t>
          </a:r>
        </a:p>
        <a:p>
          <a:pPr marL="0" lvl="0" indent="0" algn="ctr" defTabSz="800100">
            <a:lnSpc>
              <a:spcPct val="90000"/>
            </a:lnSpc>
            <a:spcBef>
              <a:spcPct val="0"/>
            </a:spcBef>
            <a:spcAft>
              <a:spcPct val="35000"/>
            </a:spcAft>
            <a:buNone/>
          </a:pPr>
          <a:r>
            <a:rPr lang="en-US" sz="1600" kern="1200" dirty="0">
              <a:solidFill>
                <a:srgbClr val="000000"/>
              </a:solidFill>
            </a:rPr>
            <a:t>Harsh, lax, or inconsistent discipline</a:t>
          </a:r>
        </a:p>
        <a:p>
          <a:pPr marL="0" lvl="0" indent="0" algn="ctr" defTabSz="800100">
            <a:lnSpc>
              <a:spcPct val="90000"/>
            </a:lnSpc>
            <a:spcBef>
              <a:spcPct val="0"/>
            </a:spcBef>
            <a:spcAft>
              <a:spcPct val="35000"/>
            </a:spcAft>
            <a:buNone/>
          </a:pPr>
          <a:r>
            <a:rPr lang="en-US" sz="1600" kern="1200" dirty="0">
              <a:solidFill>
                <a:srgbClr val="000000"/>
              </a:solidFill>
            </a:rPr>
            <a:t>Low attachment</a:t>
          </a:r>
        </a:p>
        <a:p>
          <a:pPr marL="0" lvl="0" indent="0" algn="ctr" defTabSz="800100">
            <a:lnSpc>
              <a:spcPct val="90000"/>
            </a:lnSpc>
            <a:spcBef>
              <a:spcPct val="0"/>
            </a:spcBef>
            <a:spcAft>
              <a:spcPct val="35000"/>
            </a:spcAft>
            <a:buNone/>
          </a:pPr>
          <a:r>
            <a:rPr lang="en-US" sz="1600" kern="1200" dirty="0">
              <a:solidFill>
                <a:srgbClr val="000000"/>
              </a:solidFill>
            </a:rPr>
            <a:t>Poor monitoring/supervision</a:t>
          </a:r>
          <a:endParaRPr lang="en-US" sz="1800" b="1" u="sng" kern="1200" dirty="0">
            <a:solidFill>
              <a:srgbClr val="000000"/>
            </a:solidFill>
          </a:endParaRPr>
        </a:p>
      </dsp:txBody>
      <dsp:txXfrm>
        <a:off x="5636664" y="2574679"/>
        <a:ext cx="2804795" cy="23804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D0DD1-A5D1-5446-A7A6-72C948894680}">
      <dsp:nvSpPr>
        <dsp:cNvPr id="0" name=""/>
        <dsp:cNvSpPr/>
      </dsp:nvSpPr>
      <dsp:spPr>
        <a:xfrm>
          <a:off x="3411459" y="3360182"/>
          <a:ext cx="1589597" cy="1579907"/>
        </a:xfrm>
        <a:prstGeom prst="ellipse">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w="28575" cmpd="sng">
          <a:solidFill>
            <a:schemeClr val="tx1"/>
          </a:solid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0000"/>
              </a:solidFill>
            </a:rPr>
            <a:t>Violence </a:t>
          </a:r>
        </a:p>
      </dsp:txBody>
      <dsp:txXfrm>
        <a:off x="3644250" y="3591554"/>
        <a:ext cx="1124015" cy="1117163"/>
      </dsp:txXfrm>
    </dsp:sp>
    <dsp:sp modelId="{D30C91C7-B221-7148-AB0A-6C55105D0EBB}">
      <dsp:nvSpPr>
        <dsp:cNvPr id="0" name=""/>
        <dsp:cNvSpPr/>
      </dsp:nvSpPr>
      <dsp:spPr>
        <a:xfrm rot="11325170">
          <a:off x="1424874" y="3565499"/>
          <a:ext cx="1909687" cy="645239"/>
        </a:xfrm>
        <a:prstGeom prst="leftArrow">
          <a:avLst>
            <a:gd name="adj1" fmla="val 60000"/>
            <a:gd name="adj2" fmla="val 50000"/>
          </a:avLst>
        </a:prstGeom>
        <a:gradFill rotWithShape="0">
          <a:gsLst>
            <a:gs pos="0">
              <a:schemeClr val="accent2">
                <a:hueOff val="0"/>
                <a:satOff val="0"/>
                <a:lumOff val="0"/>
                <a:alphaOff val="0"/>
                <a:tint val="95000"/>
                <a:shade val="70000"/>
                <a:satMod val="150000"/>
              </a:schemeClr>
            </a:gs>
            <a:gs pos="100000">
              <a:schemeClr val="accent2">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07315441-E17F-D54A-99A9-E70150384E0D}">
      <dsp:nvSpPr>
        <dsp:cNvPr id="0" name=""/>
        <dsp:cNvSpPr/>
      </dsp:nvSpPr>
      <dsp:spPr>
        <a:xfrm>
          <a:off x="-111027" y="2674380"/>
          <a:ext cx="2329485" cy="1980746"/>
        </a:xfrm>
        <a:prstGeom prst="roundRect">
          <a:avLst>
            <a:gd name="adj" fmla="val 10000"/>
          </a:avLst>
        </a:prstGeom>
        <a:gradFill rotWithShape="0">
          <a:gsLst>
            <a:gs pos="0">
              <a:schemeClr val="accent2">
                <a:hueOff val="0"/>
                <a:satOff val="0"/>
                <a:lumOff val="0"/>
                <a:alphaOff val="0"/>
                <a:tint val="95000"/>
                <a:shade val="70000"/>
                <a:satMod val="150000"/>
              </a:schemeClr>
            </a:gs>
            <a:gs pos="100000">
              <a:schemeClr val="accent2">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rgbClr val="000000"/>
              </a:solidFill>
            </a:rPr>
            <a:t>Individual</a:t>
          </a:r>
        </a:p>
        <a:p>
          <a:pPr marL="0" lvl="0" indent="0" algn="ctr" defTabSz="800100">
            <a:lnSpc>
              <a:spcPct val="90000"/>
            </a:lnSpc>
            <a:spcBef>
              <a:spcPct val="0"/>
            </a:spcBef>
            <a:spcAft>
              <a:spcPct val="35000"/>
            </a:spcAft>
            <a:buNone/>
          </a:pPr>
          <a:r>
            <a:rPr lang="en-US" sz="1600" u="none" kern="1200" dirty="0">
              <a:solidFill>
                <a:srgbClr val="000000"/>
              </a:solidFill>
            </a:rPr>
            <a:t>High IQ</a:t>
          </a:r>
        </a:p>
        <a:p>
          <a:pPr marL="0" lvl="0" indent="0" algn="ctr" defTabSz="800100">
            <a:lnSpc>
              <a:spcPct val="90000"/>
            </a:lnSpc>
            <a:spcBef>
              <a:spcPct val="0"/>
            </a:spcBef>
            <a:spcAft>
              <a:spcPct val="35000"/>
            </a:spcAft>
            <a:buNone/>
          </a:pPr>
          <a:r>
            <a:rPr lang="en-US" sz="1600" u="none" kern="1200" dirty="0">
              <a:solidFill>
                <a:srgbClr val="000000"/>
              </a:solidFill>
            </a:rPr>
            <a:t>Intolerant attitude toward deviance</a:t>
          </a:r>
        </a:p>
        <a:p>
          <a:pPr marL="0" lvl="0" indent="0" algn="ctr" defTabSz="800100">
            <a:lnSpc>
              <a:spcPct val="90000"/>
            </a:lnSpc>
            <a:spcBef>
              <a:spcPct val="0"/>
            </a:spcBef>
            <a:spcAft>
              <a:spcPct val="35000"/>
            </a:spcAft>
            <a:buNone/>
          </a:pPr>
          <a:r>
            <a:rPr lang="en-US" sz="1600" u="none" kern="1200" dirty="0">
              <a:solidFill>
                <a:srgbClr val="000000"/>
              </a:solidFill>
            </a:rPr>
            <a:t>Positive social orientation</a:t>
          </a:r>
        </a:p>
        <a:p>
          <a:pPr marL="0" lvl="0" indent="0" algn="ctr" defTabSz="800100">
            <a:lnSpc>
              <a:spcPct val="90000"/>
            </a:lnSpc>
            <a:spcBef>
              <a:spcPct val="0"/>
            </a:spcBef>
            <a:spcAft>
              <a:spcPct val="35000"/>
            </a:spcAft>
            <a:buNone/>
          </a:pPr>
          <a:r>
            <a:rPr lang="en-US" sz="1600" u="none" kern="1200" dirty="0">
              <a:solidFill>
                <a:srgbClr val="000000"/>
              </a:solidFill>
            </a:rPr>
            <a:t>Religiosity</a:t>
          </a:r>
        </a:p>
      </dsp:txBody>
      <dsp:txXfrm>
        <a:off x="-53013" y="2732394"/>
        <a:ext cx="2213457" cy="1864718"/>
      </dsp:txXfrm>
    </dsp:sp>
    <dsp:sp modelId="{437ADA9D-116E-F148-9391-F26E1EF74EE6}">
      <dsp:nvSpPr>
        <dsp:cNvPr id="0" name=""/>
        <dsp:cNvSpPr/>
      </dsp:nvSpPr>
      <dsp:spPr>
        <a:xfrm rot="14618841">
          <a:off x="2106671" y="1949227"/>
          <a:ext cx="2338259" cy="645239"/>
        </a:xfrm>
        <a:prstGeom prst="leftArrow">
          <a:avLst>
            <a:gd name="adj1" fmla="val 60000"/>
            <a:gd name="adj2" fmla="val 50000"/>
          </a:avLst>
        </a:prstGeom>
        <a:gradFill rotWithShape="0">
          <a:gsLst>
            <a:gs pos="0">
              <a:schemeClr val="accent2">
                <a:hueOff val="811008"/>
                <a:satOff val="-6679"/>
                <a:lumOff val="-2484"/>
                <a:alphaOff val="0"/>
                <a:tint val="95000"/>
                <a:shade val="70000"/>
                <a:satMod val="150000"/>
              </a:schemeClr>
            </a:gs>
            <a:gs pos="100000">
              <a:schemeClr val="accent2">
                <a:hueOff val="811008"/>
                <a:satOff val="-6679"/>
                <a:lumOff val="-2484"/>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2C43DA3C-D508-7C4D-AB87-591AB63BCC10}">
      <dsp:nvSpPr>
        <dsp:cNvPr id="0" name=""/>
        <dsp:cNvSpPr/>
      </dsp:nvSpPr>
      <dsp:spPr>
        <a:xfrm>
          <a:off x="1049259" y="28061"/>
          <a:ext cx="3415143" cy="2392306"/>
        </a:xfrm>
        <a:prstGeom prst="roundRect">
          <a:avLst>
            <a:gd name="adj" fmla="val 10000"/>
          </a:avLst>
        </a:prstGeom>
        <a:gradFill rotWithShape="0">
          <a:gsLst>
            <a:gs pos="0">
              <a:schemeClr val="accent2">
                <a:hueOff val="811008"/>
                <a:satOff val="-6679"/>
                <a:lumOff val="-2484"/>
                <a:alphaOff val="0"/>
                <a:tint val="95000"/>
                <a:shade val="70000"/>
                <a:satMod val="150000"/>
              </a:schemeClr>
            </a:gs>
            <a:gs pos="100000">
              <a:schemeClr val="accent2">
                <a:hueOff val="811008"/>
                <a:satOff val="-6679"/>
                <a:lumOff val="-2484"/>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rgbClr val="000000"/>
              </a:solidFill>
            </a:rPr>
            <a:t>Family</a:t>
          </a:r>
        </a:p>
        <a:p>
          <a:pPr marL="0" lvl="0" indent="0" algn="ctr" defTabSz="800100">
            <a:lnSpc>
              <a:spcPct val="90000"/>
            </a:lnSpc>
            <a:spcBef>
              <a:spcPct val="0"/>
            </a:spcBef>
            <a:spcAft>
              <a:spcPct val="35000"/>
            </a:spcAft>
            <a:buNone/>
          </a:pPr>
          <a:r>
            <a:rPr lang="en-US" sz="1600" kern="1200" dirty="0">
              <a:solidFill>
                <a:srgbClr val="000000"/>
              </a:solidFill>
            </a:rPr>
            <a:t>Connectedness to family</a:t>
          </a:r>
        </a:p>
        <a:p>
          <a:pPr marL="0" lvl="0" indent="0" algn="ctr" defTabSz="800100">
            <a:lnSpc>
              <a:spcPct val="90000"/>
            </a:lnSpc>
            <a:spcBef>
              <a:spcPct val="0"/>
            </a:spcBef>
            <a:spcAft>
              <a:spcPct val="35000"/>
            </a:spcAft>
            <a:buNone/>
          </a:pPr>
          <a:r>
            <a:rPr lang="en-US" sz="1600" kern="1200" dirty="0">
              <a:solidFill>
                <a:srgbClr val="000000"/>
              </a:solidFill>
            </a:rPr>
            <a:t>Parent-child discussion of problems</a:t>
          </a:r>
        </a:p>
        <a:p>
          <a:pPr marL="0" lvl="0" indent="0" algn="ctr" defTabSz="800100">
            <a:lnSpc>
              <a:spcPct val="90000"/>
            </a:lnSpc>
            <a:spcBef>
              <a:spcPct val="0"/>
            </a:spcBef>
            <a:spcAft>
              <a:spcPct val="35000"/>
            </a:spcAft>
            <a:buNone/>
          </a:pPr>
          <a:r>
            <a:rPr lang="en-US" sz="1600" kern="1200" dirty="0">
              <a:solidFill>
                <a:srgbClr val="000000"/>
              </a:solidFill>
            </a:rPr>
            <a:t>Parental expectations for high achievement</a:t>
          </a:r>
        </a:p>
        <a:p>
          <a:pPr marL="0" lvl="0" indent="0" algn="ctr" defTabSz="800100">
            <a:lnSpc>
              <a:spcPct val="90000"/>
            </a:lnSpc>
            <a:spcBef>
              <a:spcPct val="0"/>
            </a:spcBef>
            <a:spcAft>
              <a:spcPct val="35000"/>
            </a:spcAft>
            <a:buNone/>
          </a:pPr>
          <a:r>
            <a:rPr lang="en-US" sz="1600" kern="1200" dirty="0">
              <a:solidFill>
                <a:srgbClr val="000000"/>
              </a:solidFill>
            </a:rPr>
            <a:t>Consistent parental presence</a:t>
          </a:r>
        </a:p>
        <a:p>
          <a:pPr marL="0" lvl="0" indent="0" algn="ctr" defTabSz="800100">
            <a:lnSpc>
              <a:spcPct val="90000"/>
            </a:lnSpc>
            <a:spcBef>
              <a:spcPct val="0"/>
            </a:spcBef>
            <a:spcAft>
              <a:spcPct val="35000"/>
            </a:spcAft>
            <a:buNone/>
          </a:pPr>
          <a:r>
            <a:rPr lang="en-US" sz="1600" kern="1200" dirty="0">
              <a:solidFill>
                <a:srgbClr val="000000"/>
              </a:solidFill>
            </a:rPr>
            <a:t>Frequent shared family activities</a:t>
          </a:r>
        </a:p>
      </dsp:txBody>
      <dsp:txXfrm>
        <a:off x="1119327" y="98129"/>
        <a:ext cx="3275007" cy="2252170"/>
      </dsp:txXfrm>
    </dsp:sp>
    <dsp:sp modelId="{BCC0EB3D-9485-AE41-AB1A-49C05E3D79D6}">
      <dsp:nvSpPr>
        <dsp:cNvPr id="0" name=""/>
        <dsp:cNvSpPr/>
      </dsp:nvSpPr>
      <dsp:spPr>
        <a:xfrm rot="18235223">
          <a:off x="4161823" y="1976272"/>
          <a:ext cx="2578752" cy="645239"/>
        </a:xfrm>
        <a:prstGeom prst="leftArrow">
          <a:avLst>
            <a:gd name="adj1" fmla="val 60000"/>
            <a:gd name="adj2" fmla="val 50000"/>
          </a:avLst>
        </a:prstGeom>
        <a:gradFill rotWithShape="0">
          <a:gsLst>
            <a:gs pos="0">
              <a:schemeClr val="accent2">
                <a:hueOff val="1622016"/>
                <a:satOff val="-13359"/>
                <a:lumOff val="-4968"/>
                <a:alphaOff val="0"/>
                <a:tint val="95000"/>
                <a:shade val="70000"/>
                <a:satMod val="150000"/>
              </a:schemeClr>
            </a:gs>
            <a:gs pos="100000">
              <a:schemeClr val="accent2">
                <a:hueOff val="1622016"/>
                <a:satOff val="-13359"/>
                <a:lumOff val="-4968"/>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7B4384F2-5A88-8747-9650-329091A8E2B3}">
      <dsp:nvSpPr>
        <dsp:cNvPr id="0" name=""/>
        <dsp:cNvSpPr/>
      </dsp:nvSpPr>
      <dsp:spPr>
        <a:xfrm>
          <a:off x="4797644" y="387798"/>
          <a:ext cx="2746159" cy="1682302"/>
        </a:xfrm>
        <a:prstGeom prst="roundRect">
          <a:avLst>
            <a:gd name="adj" fmla="val 10000"/>
          </a:avLst>
        </a:prstGeom>
        <a:gradFill rotWithShape="0">
          <a:gsLst>
            <a:gs pos="0">
              <a:schemeClr val="accent2">
                <a:hueOff val="1622016"/>
                <a:satOff val="-13359"/>
                <a:lumOff val="-4968"/>
                <a:alphaOff val="0"/>
                <a:tint val="95000"/>
                <a:shade val="70000"/>
                <a:satMod val="150000"/>
              </a:schemeClr>
            </a:gs>
            <a:gs pos="100000">
              <a:schemeClr val="accent2">
                <a:hueOff val="1622016"/>
                <a:satOff val="-13359"/>
                <a:lumOff val="-4968"/>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rgbClr val="000000"/>
              </a:solidFill>
            </a:rPr>
            <a:t>Peer/Social</a:t>
          </a:r>
        </a:p>
        <a:p>
          <a:pPr marL="0" lvl="0" indent="0" algn="ctr" defTabSz="800100">
            <a:lnSpc>
              <a:spcPct val="90000"/>
            </a:lnSpc>
            <a:spcBef>
              <a:spcPct val="0"/>
            </a:spcBef>
            <a:spcAft>
              <a:spcPct val="35000"/>
            </a:spcAft>
            <a:buNone/>
          </a:pPr>
          <a:r>
            <a:rPr lang="en-US" sz="1600" u="none" kern="1200" dirty="0">
              <a:solidFill>
                <a:srgbClr val="000000"/>
              </a:solidFill>
            </a:rPr>
            <a:t>Involvement in social activities</a:t>
          </a:r>
        </a:p>
        <a:p>
          <a:pPr marL="0" lvl="0" indent="0" algn="ctr" defTabSz="800100">
            <a:lnSpc>
              <a:spcPct val="90000"/>
            </a:lnSpc>
            <a:spcBef>
              <a:spcPct val="0"/>
            </a:spcBef>
            <a:spcAft>
              <a:spcPct val="35000"/>
            </a:spcAft>
            <a:buNone/>
          </a:pPr>
          <a:r>
            <a:rPr lang="en-US" sz="1600" u="none" kern="1200" dirty="0">
              <a:solidFill>
                <a:srgbClr val="000000"/>
              </a:solidFill>
            </a:rPr>
            <a:t>Commitment to school</a:t>
          </a:r>
        </a:p>
      </dsp:txBody>
      <dsp:txXfrm>
        <a:off x="4846917" y="437071"/>
        <a:ext cx="2647613" cy="1583756"/>
      </dsp:txXfrm>
    </dsp:sp>
    <dsp:sp modelId="{EB3CBB9E-A78D-B949-AF5B-DE7BDB6BCE6F}">
      <dsp:nvSpPr>
        <dsp:cNvPr id="0" name=""/>
        <dsp:cNvSpPr/>
      </dsp:nvSpPr>
      <dsp:spPr>
        <a:xfrm rot="20882744">
          <a:off x="5083898" y="3411395"/>
          <a:ext cx="2175540" cy="645239"/>
        </a:xfrm>
        <a:prstGeom prst="leftArrow">
          <a:avLst>
            <a:gd name="adj1" fmla="val 60000"/>
            <a:gd name="adj2" fmla="val 50000"/>
          </a:avLst>
        </a:prstGeom>
        <a:gradFill rotWithShape="0">
          <a:gsLst>
            <a:gs pos="0">
              <a:schemeClr val="accent2">
                <a:hueOff val="2433024"/>
                <a:satOff val="-20038"/>
                <a:lumOff val="-7452"/>
                <a:alphaOff val="0"/>
                <a:tint val="95000"/>
                <a:shade val="70000"/>
                <a:satMod val="150000"/>
              </a:schemeClr>
            </a:gs>
            <a:gs pos="100000">
              <a:schemeClr val="accent2">
                <a:hueOff val="2433024"/>
                <a:satOff val="-20038"/>
                <a:lumOff val="-7452"/>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D1EAC892-723F-754E-B0CF-910C8AA862E9}">
      <dsp:nvSpPr>
        <dsp:cNvPr id="0" name=""/>
        <dsp:cNvSpPr/>
      </dsp:nvSpPr>
      <dsp:spPr>
        <a:xfrm>
          <a:off x="5926066" y="2451096"/>
          <a:ext cx="2619563" cy="2115214"/>
        </a:xfrm>
        <a:prstGeom prst="roundRect">
          <a:avLst>
            <a:gd name="adj" fmla="val 10000"/>
          </a:avLst>
        </a:prstGeom>
        <a:gradFill rotWithShape="0">
          <a:gsLst>
            <a:gs pos="0">
              <a:schemeClr val="accent2">
                <a:hueOff val="2433024"/>
                <a:satOff val="-20038"/>
                <a:lumOff val="-7452"/>
                <a:alphaOff val="0"/>
                <a:tint val="95000"/>
                <a:shade val="70000"/>
                <a:satMod val="150000"/>
              </a:schemeClr>
            </a:gs>
            <a:gs pos="100000">
              <a:schemeClr val="accent2">
                <a:hueOff val="2433024"/>
                <a:satOff val="-20038"/>
                <a:lumOff val="-7452"/>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1" u="sng" kern="1200" dirty="0">
              <a:solidFill>
                <a:srgbClr val="000000"/>
              </a:solidFill>
            </a:rPr>
            <a:t>School/Community</a:t>
          </a:r>
        </a:p>
        <a:p>
          <a:pPr marL="0" lvl="0" indent="0" algn="ctr" defTabSz="800100">
            <a:lnSpc>
              <a:spcPct val="90000"/>
            </a:lnSpc>
            <a:spcBef>
              <a:spcPct val="0"/>
            </a:spcBef>
            <a:spcAft>
              <a:spcPct val="35000"/>
            </a:spcAft>
            <a:buNone/>
          </a:pPr>
          <a:r>
            <a:rPr lang="en-US" sz="1600" u="none" kern="1200" dirty="0">
              <a:solidFill>
                <a:srgbClr val="000000"/>
              </a:solidFill>
            </a:rPr>
            <a:t>Structure (clear, consistent, strictly enforced, fair rules)</a:t>
          </a:r>
        </a:p>
        <a:p>
          <a:pPr marL="0" lvl="0" indent="0" algn="ctr" defTabSz="800100">
            <a:lnSpc>
              <a:spcPct val="90000"/>
            </a:lnSpc>
            <a:spcBef>
              <a:spcPct val="0"/>
            </a:spcBef>
            <a:spcAft>
              <a:spcPct val="35000"/>
            </a:spcAft>
            <a:buNone/>
          </a:pPr>
          <a:r>
            <a:rPr lang="en-US" sz="1600" u="none" kern="1200" dirty="0">
              <a:solidFill>
                <a:srgbClr val="000000"/>
              </a:solidFill>
            </a:rPr>
            <a:t>Support (teachers as caring and helpful)</a:t>
          </a:r>
        </a:p>
        <a:p>
          <a:pPr marL="0" lvl="0" indent="0" algn="ctr" defTabSz="800100">
            <a:lnSpc>
              <a:spcPct val="90000"/>
            </a:lnSpc>
            <a:spcBef>
              <a:spcPct val="0"/>
            </a:spcBef>
            <a:spcAft>
              <a:spcPct val="35000"/>
            </a:spcAft>
            <a:buNone/>
          </a:pPr>
          <a:r>
            <a:rPr lang="en-US" sz="1600" u="none" kern="1200" dirty="0">
              <a:solidFill>
                <a:srgbClr val="000000"/>
              </a:solidFill>
            </a:rPr>
            <a:t>Norms and climate</a:t>
          </a:r>
        </a:p>
      </dsp:txBody>
      <dsp:txXfrm>
        <a:off x="5988019" y="2513049"/>
        <a:ext cx="2495657" cy="19913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3FF5C-5BD0-1C49-A692-DAFF9364432B}">
      <dsp:nvSpPr>
        <dsp:cNvPr id="0" name=""/>
        <dsp:cNvSpPr/>
      </dsp:nvSpPr>
      <dsp:spPr>
        <a:xfrm>
          <a:off x="-5082866" y="-778677"/>
          <a:ext cx="6053155" cy="6053155"/>
        </a:xfrm>
        <a:prstGeom prst="blockArc">
          <a:avLst>
            <a:gd name="adj1" fmla="val 18900000"/>
            <a:gd name="adj2" fmla="val 2700000"/>
            <a:gd name="adj3" fmla="val 357"/>
          </a:avLst>
        </a:pr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FD2E95B-1F1E-0342-8722-4E7F1BD2B50D}">
      <dsp:nvSpPr>
        <dsp:cNvPr id="0" name=""/>
        <dsp:cNvSpPr/>
      </dsp:nvSpPr>
      <dsp:spPr>
        <a:xfrm>
          <a:off x="624052" y="449580"/>
          <a:ext cx="8380910" cy="899160"/>
        </a:xfrm>
        <a:prstGeom prst="rect">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3708" tIns="45720" rIns="45720" bIns="45720" numCol="1" spcCol="1270" anchor="ctr" anchorCtr="0">
          <a:noAutofit/>
        </a:bodyPr>
        <a:lstStyle/>
        <a:p>
          <a:pPr marL="0" lvl="0" indent="0" algn="l" defTabSz="800100" rtl="0">
            <a:lnSpc>
              <a:spcPct val="90000"/>
            </a:lnSpc>
            <a:spcBef>
              <a:spcPct val="0"/>
            </a:spcBef>
            <a:spcAft>
              <a:spcPct val="35000"/>
            </a:spcAft>
            <a:buNone/>
          </a:pPr>
          <a:r>
            <a:rPr lang="en-US" sz="1800" kern="1200" dirty="0">
              <a:solidFill>
                <a:schemeClr val="bg1"/>
              </a:solidFill>
            </a:rPr>
            <a:t>Model based on findings from U.S. Secret Service</a:t>
          </a:r>
        </a:p>
      </dsp:txBody>
      <dsp:txXfrm>
        <a:off x="624052" y="449580"/>
        <a:ext cx="8380910" cy="899160"/>
      </dsp:txXfrm>
    </dsp:sp>
    <dsp:sp modelId="{A1DF5590-C121-4A47-BDED-7B55E749038F}">
      <dsp:nvSpPr>
        <dsp:cNvPr id="0" name=""/>
        <dsp:cNvSpPr/>
      </dsp:nvSpPr>
      <dsp:spPr>
        <a:xfrm>
          <a:off x="62077" y="337185"/>
          <a:ext cx="1123950" cy="112395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3729EFF-6C61-584F-A6CC-F911CF171A85}">
      <dsp:nvSpPr>
        <dsp:cNvPr id="0" name=""/>
        <dsp:cNvSpPr/>
      </dsp:nvSpPr>
      <dsp:spPr>
        <a:xfrm>
          <a:off x="950897" y="1676398"/>
          <a:ext cx="8054066" cy="1143003"/>
        </a:xfrm>
        <a:prstGeom prst="rect">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3708" tIns="45720" rIns="45720" bIns="45720" numCol="1" spcCol="1270" anchor="t" anchorCtr="0">
          <a:noAutofit/>
        </a:bodyPr>
        <a:lstStyle/>
        <a:p>
          <a:pPr marL="0" lvl="0" indent="0" algn="l" defTabSz="800100" rtl="0">
            <a:lnSpc>
              <a:spcPct val="90000"/>
            </a:lnSpc>
            <a:spcBef>
              <a:spcPct val="0"/>
            </a:spcBef>
            <a:spcAft>
              <a:spcPct val="35000"/>
            </a:spcAft>
            <a:buNone/>
          </a:pPr>
          <a:r>
            <a:rPr lang="en-US" sz="1800" kern="1200" dirty="0"/>
            <a:t>Research on effectiveness</a:t>
          </a:r>
        </a:p>
        <a:p>
          <a:pPr marL="114300" lvl="1" indent="-114300" algn="l" defTabSz="622300" rtl="0">
            <a:lnSpc>
              <a:spcPct val="90000"/>
            </a:lnSpc>
            <a:spcBef>
              <a:spcPct val="0"/>
            </a:spcBef>
            <a:spcAft>
              <a:spcPct val="15000"/>
            </a:spcAft>
            <a:buChar char="•"/>
          </a:pPr>
          <a:r>
            <a:rPr lang="en-US" sz="1400" kern="1200" dirty="0"/>
            <a:t>99% of  threats resolved without violent incident (1 % of cases resulted in a fight or physical assault – no serious injuries</a:t>
          </a:r>
        </a:p>
        <a:p>
          <a:pPr marL="114300" lvl="1" indent="-114300" algn="l" defTabSz="622300" rtl="0">
            <a:lnSpc>
              <a:spcPct val="90000"/>
            </a:lnSpc>
            <a:spcBef>
              <a:spcPct val="0"/>
            </a:spcBef>
            <a:spcAft>
              <a:spcPct val="15000"/>
            </a:spcAft>
            <a:buChar char="•"/>
          </a:pPr>
          <a:r>
            <a:rPr lang="en-US" sz="1400" kern="1200" dirty="0"/>
            <a:t>No racial differences in disciplinary consequences when threat assessment used</a:t>
          </a:r>
        </a:p>
      </dsp:txBody>
      <dsp:txXfrm>
        <a:off x="950897" y="1676398"/>
        <a:ext cx="8054066" cy="1143003"/>
      </dsp:txXfrm>
    </dsp:sp>
    <dsp:sp modelId="{77524767-09FE-1841-BB03-5DC89AAEAE10}">
      <dsp:nvSpPr>
        <dsp:cNvPr id="0" name=""/>
        <dsp:cNvSpPr/>
      </dsp:nvSpPr>
      <dsp:spPr>
        <a:xfrm>
          <a:off x="388922" y="1685925"/>
          <a:ext cx="1123950" cy="112395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17C9C74-A64C-2549-A8EF-6691A52EF4FA}">
      <dsp:nvSpPr>
        <dsp:cNvPr id="0" name=""/>
        <dsp:cNvSpPr/>
      </dsp:nvSpPr>
      <dsp:spPr>
        <a:xfrm>
          <a:off x="624052" y="3147060"/>
          <a:ext cx="8380910" cy="899160"/>
        </a:xfrm>
        <a:prstGeom prst="rect">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3708" tIns="45720" rIns="45720" bIns="45720" numCol="1" spcCol="1270" anchor="ctr" anchorCtr="0">
          <a:noAutofit/>
        </a:bodyPr>
        <a:lstStyle/>
        <a:p>
          <a:pPr marL="0" lvl="0" indent="0" algn="l" defTabSz="800100" rtl="0">
            <a:lnSpc>
              <a:spcPct val="90000"/>
            </a:lnSpc>
            <a:spcBef>
              <a:spcPct val="0"/>
            </a:spcBef>
            <a:spcAft>
              <a:spcPct val="35000"/>
            </a:spcAft>
            <a:buNone/>
          </a:pPr>
          <a:r>
            <a:rPr lang="en-US" sz="1800" kern="1200" dirty="0"/>
            <a:t>Evidence-based program listed with the </a:t>
          </a:r>
          <a:r>
            <a:rPr lang="en-US" sz="1800" b="0" i="0" u="none" kern="1200" dirty="0"/>
            <a:t>Evidence-Based Practices Resource Center (formerly SAMHSA’s </a:t>
          </a:r>
          <a:r>
            <a:rPr lang="en-US" sz="1800" kern="1200" dirty="0"/>
            <a:t>National Registry of Evidence-based Programs and Practices)</a:t>
          </a:r>
        </a:p>
      </dsp:txBody>
      <dsp:txXfrm>
        <a:off x="624052" y="3147060"/>
        <a:ext cx="8380910" cy="899160"/>
      </dsp:txXfrm>
    </dsp:sp>
    <dsp:sp modelId="{71E92EC0-9F8D-0A40-9876-80486A76B77B}">
      <dsp:nvSpPr>
        <dsp:cNvPr id="0" name=""/>
        <dsp:cNvSpPr/>
      </dsp:nvSpPr>
      <dsp:spPr>
        <a:xfrm>
          <a:off x="62077" y="3034665"/>
          <a:ext cx="1123950" cy="112395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61300-D1A5-8D49-9755-11E1C457487F}">
      <dsp:nvSpPr>
        <dsp:cNvPr id="0" name=""/>
        <dsp:cNvSpPr/>
      </dsp:nvSpPr>
      <dsp:spPr>
        <a:xfrm>
          <a:off x="0" y="305339"/>
          <a:ext cx="8610600" cy="352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1">
          <a:scrgbClr r="0" g="0" b="0"/>
        </a:fillRef>
        <a:effectRef idx="2">
          <a:scrgbClr r="0" g="0" b="0"/>
        </a:effectRef>
        <a:fontRef idx="minor"/>
      </dsp:style>
    </dsp:sp>
    <dsp:sp modelId="{CDF106FD-E2D4-8244-BA59-FD911C30F9DC}">
      <dsp:nvSpPr>
        <dsp:cNvPr id="0" name=""/>
        <dsp:cNvSpPr/>
      </dsp:nvSpPr>
      <dsp:spPr>
        <a:xfrm>
          <a:off x="430530" y="98699"/>
          <a:ext cx="6027420" cy="413280"/>
        </a:xfrm>
        <a:prstGeom prst="roundRect">
          <a:avLst/>
        </a:prstGeom>
        <a:gradFill rotWithShape="0">
          <a:gsLst>
            <a:gs pos="0">
              <a:schemeClr val="accent2">
                <a:hueOff val="0"/>
                <a:satOff val="0"/>
                <a:lumOff val="0"/>
                <a:alphaOff val="0"/>
                <a:tint val="95000"/>
                <a:shade val="70000"/>
                <a:satMod val="150000"/>
              </a:schemeClr>
            </a:gs>
            <a:gs pos="100000">
              <a:schemeClr val="accent2">
                <a:hueOff val="0"/>
                <a:satOff val="0"/>
                <a:lumOff val="0"/>
                <a:alphaOff val="0"/>
                <a:tint val="100000"/>
                <a:shade val="100000"/>
                <a:satMod val="150000"/>
              </a:schemeClr>
            </a:gs>
          </a:gsLst>
          <a:lin ang="16200000" scaled="0"/>
        </a:gradFill>
        <a:ln>
          <a:noFill/>
        </a:ln>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dsp:spPr>
      <dsp:style>
        <a:lnRef idx="0">
          <a:scrgbClr r="0" g="0" b="0"/>
        </a:lnRef>
        <a:fillRef idx="3">
          <a:scrgbClr r="0" g="0" b="0"/>
        </a:fillRef>
        <a:effectRef idx="3">
          <a:scrgbClr r="0" g="0" b="0"/>
        </a:effectRef>
        <a:fontRef idx="minor">
          <a:schemeClr val="lt1"/>
        </a:fontRef>
      </dsp:style>
      <dsp:txBody>
        <a:bodyPr spcFirstLastPara="0" vert="horz" wrap="square" lIns="227822" tIns="0" rIns="227822" bIns="0" numCol="1" spcCol="1270" anchor="ctr" anchorCtr="0">
          <a:noAutofit/>
        </a:bodyPr>
        <a:lstStyle/>
        <a:p>
          <a:pPr marL="0" lvl="0" indent="0" algn="l" defTabSz="800100" rtl="0">
            <a:lnSpc>
              <a:spcPct val="90000"/>
            </a:lnSpc>
            <a:spcBef>
              <a:spcPct val="0"/>
            </a:spcBef>
            <a:spcAft>
              <a:spcPct val="35000"/>
            </a:spcAft>
            <a:buNone/>
          </a:pPr>
          <a:r>
            <a:rPr lang="en-US" sz="1800" b="1" i="1" kern="1200" dirty="0">
              <a:solidFill>
                <a:srgbClr val="000000"/>
              </a:solidFill>
            </a:rPr>
            <a:t>Expression of intent to harm someone</a:t>
          </a:r>
          <a:endParaRPr lang="en-US" sz="1800" kern="1200" dirty="0">
            <a:solidFill>
              <a:srgbClr val="000000"/>
            </a:solidFill>
          </a:endParaRPr>
        </a:p>
      </dsp:txBody>
      <dsp:txXfrm>
        <a:off x="450705" y="118874"/>
        <a:ext cx="5987070" cy="372930"/>
      </dsp:txXfrm>
    </dsp:sp>
    <dsp:sp modelId="{9BB174C3-4D6C-D845-8238-37501D75D1F7}">
      <dsp:nvSpPr>
        <dsp:cNvPr id="0" name=""/>
        <dsp:cNvSpPr/>
      </dsp:nvSpPr>
      <dsp:spPr>
        <a:xfrm>
          <a:off x="0" y="940379"/>
          <a:ext cx="8610600" cy="5953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1">
          <a:scrgbClr r="0" g="0" b="0"/>
        </a:fillRef>
        <a:effectRef idx="2">
          <a:scrgbClr r="0" g="0" b="0"/>
        </a:effectRef>
        <a:fontRef idx="minor"/>
      </dsp:style>
      <dsp:txBody>
        <a:bodyPr spcFirstLastPara="0" vert="horz" wrap="square" lIns="668278" tIns="291592" rIns="668278" bIns="99568" numCol="1" spcCol="1270" anchor="t" anchorCtr="0">
          <a:noAutofit/>
        </a:bodyPr>
        <a:lstStyle/>
        <a:p>
          <a:pPr marL="114300" lvl="1" indent="-114300" algn="l" defTabSz="622300" rtl="0">
            <a:lnSpc>
              <a:spcPct val="90000"/>
            </a:lnSpc>
            <a:spcBef>
              <a:spcPct val="0"/>
            </a:spcBef>
            <a:spcAft>
              <a:spcPct val="15000"/>
            </a:spcAft>
            <a:buChar char="•"/>
          </a:pPr>
          <a:r>
            <a:rPr lang="en-US" sz="1400" kern="1200"/>
            <a:t>Statement of clear, explicit intent to harm</a:t>
          </a:r>
        </a:p>
      </dsp:txBody>
      <dsp:txXfrm>
        <a:off x="0" y="940379"/>
        <a:ext cx="8610600" cy="595350"/>
      </dsp:txXfrm>
    </dsp:sp>
    <dsp:sp modelId="{FD8D33BB-589C-5D40-8F72-FA41C8CCEBD8}">
      <dsp:nvSpPr>
        <dsp:cNvPr id="0" name=""/>
        <dsp:cNvSpPr/>
      </dsp:nvSpPr>
      <dsp:spPr>
        <a:xfrm>
          <a:off x="430530" y="733739"/>
          <a:ext cx="6027420" cy="413280"/>
        </a:xfrm>
        <a:prstGeom prst="roundRect">
          <a:avLst/>
        </a:prstGeom>
        <a:gradFill rotWithShape="0">
          <a:gsLst>
            <a:gs pos="0">
              <a:schemeClr val="accent2">
                <a:hueOff val="0"/>
                <a:satOff val="0"/>
                <a:lumOff val="0"/>
                <a:alphaOff val="0"/>
                <a:tint val="95000"/>
                <a:shade val="70000"/>
                <a:satMod val="150000"/>
              </a:schemeClr>
            </a:gs>
            <a:gs pos="100000">
              <a:schemeClr val="accent2">
                <a:hueOff val="0"/>
                <a:satOff val="0"/>
                <a:lumOff val="0"/>
                <a:alphaOff val="0"/>
                <a:tint val="100000"/>
                <a:shade val="100000"/>
                <a:satMod val="150000"/>
              </a:schemeClr>
            </a:gs>
          </a:gsLst>
          <a:lin ang="16200000" scaled="0"/>
        </a:gradFill>
        <a:ln>
          <a:noFill/>
        </a:ln>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dsp:spPr>
      <dsp:style>
        <a:lnRef idx="0">
          <a:scrgbClr r="0" g="0" b="0"/>
        </a:lnRef>
        <a:fillRef idx="3">
          <a:scrgbClr r="0" g="0" b="0"/>
        </a:fillRef>
        <a:effectRef idx="3">
          <a:scrgbClr r="0" g="0" b="0"/>
        </a:effectRef>
        <a:fontRef idx="minor">
          <a:schemeClr val="lt1"/>
        </a:fontRef>
      </dsp:style>
      <dsp:txBody>
        <a:bodyPr spcFirstLastPara="0" vert="horz" wrap="square" lIns="227822" tIns="0" rIns="227822" bIns="0" numCol="1" spcCol="1270" anchor="ctr" anchorCtr="0">
          <a:noAutofit/>
        </a:bodyPr>
        <a:lstStyle/>
        <a:p>
          <a:pPr marL="0" lvl="0" indent="0" algn="l" defTabSz="622300" rtl="0">
            <a:lnSpc>
              <a:spcPct val="90000"/>
            </a:lnSpc>
            <a:spcBef>
              <a:spcPct val="0"/>
            </a:spcBef>
            <a:spcAft>
              <a:spcPct val="35000"/>
            </a:spcAft>
            <a:buNone/>
          </a:pPr>
          <a:r>
            <a:rPr lang="en-US" sz="1400" b="1" kern="1200"/>
            <a:t>Direct Threat</a:t>
          </a:r>
          <a:endParaRPr lang="en-US" sz="1400" kern="1200"/>
        </a:p>
      </dsp:txBody>
      <dsp:txXfrm>
        <a:off x="450705" y="753914"/>
        <a:ext cx="5987070" cy="372930"/>
      </dsp:txXfrm>
    </dsp:sp>
    <dsp:sp modelId="{5FB34CBB-F324-AC42-94C9-768117D1112C}">
      <dsp:nvSpPr>
        <dsp:cNvPr id="0" name=""/>
        <dsp:cNvSpPr/>
      </dsp:nvSpPr>
      <dsp:spPr>
        <a:xfrm>
          <a:off x="0" y="1817969"/>
          <a:ext cx="8610600" cy="5953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1">
          <a:scrgbClr r="0" g="0" b="0"/>
        </a:fillRef>
        <a:effectRef idx="2">
          <a:scrgbClr r="0" g="0" b="0"/>
        </a:effectRef>
        <a:fontRef idx="minor"/>
      </dsp:style>
      <dsp:txBody>
        <a:bodyPr spcFirstLastPara="0" vert="horz" wrap="square" lIns="668278" tIns="291592" rIns="668278" bIns="99568" numCol="1" spcCol="1270" anchor="t" anchorCtr="0">
          <a:noAutofit/>
        </a:bodyPr>
        <a:lstStyle/>
        <a:p>
          <a:pPr marL="114300" lvl="1" indent="-114300" algn="l" defTabSz="622300" rtl="0">
            <a:lnSpc>
              <a:spcPct val="90000"/>
            </a:lnSpc>
            <a:spcBef>
              <a:spcPct val="0"/>
            </a:spcBef>
            <a:spcAft>
              <a:spcPct val="15000"/>
            </a:spcAft>
            <a:buChar char="•"/>
          </a:pPr>
          <a:r>
            <a:rPr lang="en-US" sz="1400" kern="1200"/>
            <a:t>Violence is implied – threat is phrased tentatively</a:t>
          </a:r>
        </a:p>
      </dsp:txBody>
      <dsp:txXfrm>
        <a:off x="0" y="1817969"/>
        <a:ext cx="8610600" cy="595350"/>
      </dsp:txXfrm>
    </dsp:sp>
    <dsp:sp modelId="{A2329BC0-72F5-2542-B94E-7A623B8870A4}">
      <dsp:nvSpPr>
        <dsp:cNvPr id="0" name=""/>
        <dsp:cNvSpPr/>
      </dsp:nvSpPr>
      <dsp:spPr>
        <a:xfrm>
          <a:off x="430530" y="1611330"/>
          <a:ext cx="6027420" cy="413280"/>
        </a:xfrm>
        <a:prstGeom prst="roundRect">
          <a:avLst/>
        </a:prstGeom>
        <a:gradFill rotWithShape="0">
          <a:gsLst>
            <a:gs pos="0">
              <a:schemeClr val="accent2">
                <a:hueOff val="0"/>
                <a:satOff val="0"/>
                <a:lumOff val="0"/>
                <a:alphaOff val="0"/>
                <a:tint val="95000"/>
                <a:shade val="70000"/>
                <a:satMod val="150000"/>
              </a:schemeClr>
            </a:gs>
            <a:gs pos="100000">
              <a:schemeClr val="accent2">
                <a:hueOff val="0"/>
                <a:satOff val="0"/>
                <a:lumOff val="0"/>
                <a:alphaOff val="0"/>
                <a:tint val="100000"/>
                <a:shade val="100000"/>
                <a:satMod val="150000"/>
              </a:schemeClr>
            </a:gs>
          </a:gsLst>
          <a:lin ang="16200000" scaled="0"/>
        </a:gradFill>
        <a:ln>
          <a:noFill/>
        </a:ln>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dsp:spPr>
      <dsp:style>
        <a:lnRef idx="0">
          <a:scrgbClr r="0" g="0" b="0"/>
        </a:lnRef>
        <a:fillRef idx="3">
          <a:scrgbClr r="0" g="0" b="0"/>
        </a:fillRef>
        <a:effectRef idx="3">
          <a:scrgbClr r="0" g="0" b="0"/>
        </a:effectRef>
        <a:fontRef idx="minor">
          <a:schemeClr val="lt1"/>
        </a:fontRef>
      </dsp:style>
      <dsp:txBody>
        <a:bodyPr spcFirstLastPara="0" vert="horz" wrap="square" lIns="227822" tIns="0" rIns="227822" bIns="0" numCol="1" spcCol="1270" anchor="ctr" anchorCtr="0">
          <a:noAutofit/>
        </a:bodyPr>
        <a:lstStyle/>
        <a:p>
          <a:pPr marL="0" lvl="0" indent="0" algn="l" defTabSz="622300" rtl="0">
            <a:lnSpc>
              <a:spcPct val="90000"/>
            </a:lnSpc>
            <a:spcBef>
              <a:spcPct val="0"/>
            </a:spcBef>
            <a:spcAft>
              <a:spcPct val="35000"/>
            </a:spcAft>
            <a:buNone/>
          </a:pPr>
          <a:r>
            <a:rPr lang="en-US" sz="1400" b="1" kern="1200"/>
            <a:t>Indirect Threat</a:t>
          </a:r>
          <a:endParaRPr lang="en-US" sz="1400" kern="1200"/>
        </a:p>
      </dsp:txBody>
      <dsp:txXfrm>
        <a:off x="450705" y="1631505"/>
        <a:ext cx="5987070" cy="372930"/>
      </dsp:txXfrm>
    </dsp:sp>
    <dsp:sp modelId="{66FF325D-51E8-E141-9E62-F444342BC451}">
      <dsp:nvSpPr>
        <dsp:cNvPr id="0" name=""/>
        <dsp:cNvSpPr/>
      </dsp:nvSpPr>
      <dsp:spPr>
        <a:xfrm>
          <a:off x="0" y="2695560"/>
          <a:ext cx="8610600" cy="5953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1">
          <a:scrgbClr r="0" g="0" b="0"/>
        </a:fillRef>
        <a:effectRef idx="2">
          <a:scrgbClr r="0" g="0" b="0"/>
        </a:effectRef>
        <a:fontRef idx="minor"/>
      </dsp:style>
      <dsp:txBody>
        <a:bodyPr spcFirstLastPara="0" vert="horz" wrap="square" lIns="668278" tIns="291592" rIns="668278" bIns="99568" numCol="1" spcCol="1270" anchor="t" anchorCtr="0">
          <a:noAutofit/>
        </a:bodyPr>
        <a:lstStyle/>
        <a:p>
          <a:pPr marL="114300" lvl="1" indent="-114300" algn="l" defTabSz="622300" rtl="0">
            <a:lnSpc>
              <a:spcPct val="90000"/>
            </a:lnSpc>
            <a:spcBef>
              <a:spcPct val="0"/>
            </a:spcBef>
            <a:spcAft>
              <a:spcPct val="15000"/>
            </a:spcAft>
            <a:buChar char="•"/>
          </a:pPr>
          <a:r>
            <a:rPr lang="en-US" sz="1400" kern="1200"/>
            <a:t>Made contingent on set of circumstances</a:t>
          </a:r>
        </a:p>
      </dsp:txBody>
      <dsp:txXfrm>
        <a:off x="0" y="2695560"/>
        <a:ext cx="8610600" cy="595350"/>
      </dsp:txXfrm>
    </dsp:sp>
    <dsp:sp modelId="{B6CE3EBF-42FA-6841-943D-1B39C7406716}">
      <dsp:nvSpPr>
        <dsp:cNvPr id="0" name=""/>
        <dsp:cNvSpPr/>
      </dsp:nvSpPr>
      <dsp:spPr>
        <a:xfrm>
          <a:off x="430530" y="2488919"/>
          <a:ext cx="6027420" cy="413280"/>
        </a:xfrm>
        <a:prstGeom prst="roundRect">
          <a:avLst/>
        </a:prstGeom>
        <a:gradFill rotWithShape="0">
          <a:gsLst>
            <a:gs pos="0">
              <a:schemeClr val="accent2">
                <a:hueOff val="0"/>
                <a:satOff val="0"/>
                <a:lumOff val="0"/>
                <a:alphaOff val="0"/>
                <a:tint val="95000"/>
                <a:shade val="70000"/>
                <a:satMod val="150000"/>
              </a:schemeClr>
            </a:gs>
            <a:gs pos="100000">
              <a:schemeClr val="accent2">
                <a:hueOff val="0"/>
                <a:satOff val="0"/>
                <a:lumOff val="0"/>
                <a:alphaOff val="0"/>
                <a:tint val="100000"/>
                <a:shade val="100000"/>
                <a:satMod val="150000"/>
              </a:schemeClr>
            </a:gs>
          </a:gsLst>
          <a:lin ang="16200000" scaled="0"/>
        </a:gradFill>
        <a:ln>
          <a:noFill/>
        </a:ln>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dsp:spPr>
      <dsp:style>
        <a:lnRef idx="0">
          <a:scrgbClr r="0" g="0" b="0"/>
        </a:lnRef>
        <a:fillRef idx="3">
          <a:scrgbClr r="0" g="0" b="0"/>
        </a:fillRef>
        <a:effectRef idx="3">
          <a:scrgbClr r="0" g="0" b="0"/>
        </a:effectRef>
        <a:fontRef idx="minor">
          <a:schemeClr val="lt1"/>
        </a:fontRef>
      </dsp:style>
      <dsp:txBody>
        <a:bodyPr spcFirstLastPara="0" vert="horz" wrap="square" lIns="227822" tIns="0" rIns="227822" bIns="0" numCol="1" spcCol="1270" anchor="ctr" anchorCtr="0">
          <a:noAutofit/>
        </a:bodyPr>
        <a:lstStyle/>
        <a:p>
          <a:pPr marL="0" lvl="0" indent="0" algn="l" defTabSz="622300" rtl="0">
            <a:lnSpc>
              <a:spcPct val="90000"/>
            </a:lnSpc>
            <a:spcBef>
              <a:spcPct val="0"/>
            </a:spcBef>
            <a:spcAft>
              <a:spcPct val="35000"/>
            </a:spcAft>
            <a:buNone/>
          </a:pPr>
          <a:r>
            <a:rPr lang="en-US" sz="1400" b="1" kern="1200"/>
            <a:t>Conditional Threat</a:t>
          </a:r>
          <a:endParaRPr lang="en-US" sz="1400" kern="1200"/>
        </a:p>
      </dsp:txBody>
      <dsp:txXfrm>
        <a:off x="450705" y="2509094"/>
        <a:ext cx="5987070" cy="372930"/>
      </dsp:txXfrm>
    </dsp:sp>
    <dsp:sp modelId="{13B441B3-DC1A-8A4A-80EF-FD4474FEFFB2}">
      <dsp:nvSpPr>
        <dsp:cNvPr id="0" name=""/>
        <dsp:cNvSpPr/>
      </dsp:nvSpPr>
      <dsp:spPr>
        <a:xfrm>
          <a:off x="0" y="3573150"/>
          <a:ext cx="8610600" cy="5953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a:outerShdw blurRad="38100" dist="25400" dir="6600000" sx="101000" sy="101000" rotWithShape="0">
            <a:srgbClr val="000000">
              <a:alpha val="75000"/>
            </a:srgbClr>
          </a:outerShdw>
        </a:effectLst>
      </dsp:spPr>
      <dsp:style>
        <a:lnRef idx="1">
          <a:scrgbClr r="0" g="0" b="0"/>
        </a:lnRef>
        <a:fillRef idx="1">
          <a:scrgbClr r="0" g="0" b="0"/>
        </a:fillRef>
        <a:effectRef idx="2">
          <a:scrgbClr r="0" g="0" b="0"/>
        </a:effectRef>
        <a:fontRef idx="minor"/>
      </dsp:style>
      <dsp:txBody>
        <a:bodyPr spcFirstLastPara="0" vert="horz" wrap="square" lIns="668278" tIns="291592" rIns="668278" bIns="99568" numCol="1" spcCol="1270" anchor="t" anchorCtr="0">
          <a:noAutofit/>
        </a:bodyPr>
        <a:lstStyle/>
        <a:p>
          <a:pPr marL="114300" lvl="1" indent="-114300" algn="l" defTabSz="622300" rtl="0">
            <a:lnSpc>
              <a:spcPct val="90000"/>
            </a:lnSpc>
            <a:spcBef>
              <a:spcPct val="0"/>
            </a:spcBef>
            <a:spcAft>
              <a:spcPct val="15000"/>
            </a:spcAft>
            <a:buChar char="•"/>
          </a:pPr>
          <a:r>
            <a:rPr lang="en-US" sz="1400" kern="1200"/>
            <a:t>Vague and subject to interpretation</a:t>
          </a:r>
        </a:p>
      </dsp:txBody>
      <dsp:txXfrm>
        <a:off x="0" y="3573150"/>
        <a:ext cx="8610600" cy="595350"/>
      </dsp:txXfrm>
    </dsp:sp>
    <dsp:sp modelId="{F9387562-3904-2948-A42C-EA0829FE8B20}">
      <dsp:nvSpPr>
        <dsp:cNvPr id="0" name=""/>
        <dsp:cNvSpPr/>
      </dsp:nvSpPr>
      <dsp:spPr>
        <a:xfrm>
          <a:off x="430530" y="3366510"/>
          <a:ext cx="6027420" cy="413280"/>
        </a:xfrm>
        <a:prstGeom prst="roundRect">
          <a:avLst/>
        </a:prstGeom>
        <a:gradFill rotWithShape="0">
          <a:gsLst>
            <a:gs pos="0">
              <a:schemeClr val="accent2">
                <a:hueOff val="0"/>
                <a:satOff val="0"/>
                <a:lumOff val="0"/>
                <a:alphaOff val="0"/>
                <a:tint val="95000"/>
                <a:shade val="70000"/>
                <a:satMod val="150000"/>
              </a:schemeClr>
            </a:gs>
            <a:gs pos="100000">
              <a:schemeClr val="accent2">
                <a:hueOff val="0"/>
                <a:satOff val="0"/>
                <a:lumOff val="0"/>
                <a:alphaOff val="0"/>
                <a:tint val="100000"/>
                <a:shade val="100000"/>
                <a:satMod val="150000"/>
              </a:schemeClr>
            </a:gs>
          </a:gsLst>
          <a:lin ang="16200000" scaled="0"/>
        </a:gradFill>
        <a:ln>
          <a:noFill/>
        </a:ln>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dsp:spPr>
      <dsp:style>
        <a:lnRef idx="0">
          <a:scrgbClr r="0" g="0" b="0"/>
        </a:lnRef>
        <a:fillRef idx="3">
          <a:scrgbClr r="0" g="0" b="0"/>
        </a:fillRef>
        <a:effectRef idx="3">
          <a:scrgbClr r="0" g="0" b="0"/>
        </a:effectRef>
        <a:fontRef idx="minor">
          <a:schemeClr val="lt1"/>
        </a:fontRef>
      </dsp:style>
      <dsp:txBody>
        <a:bodyPr spcFirstLastPara="0" vert="horz" wrap="square" lIns="227822" tIns="0" rIns="227822" bIns="0" numCol="1" spcCol="1270" anchor="ctr" anchorCtr="0">
          <a:noAutofit/>
        </a:bodyPr>
        <a:lstStyle/>
        <a:p>
          <a:pPr marL="0" lvl="0" indent="0" algn="l" defTabSz="622300" rtl="0">
            <a:lnSpc>
              <a:spcPct val="90000"/>
            </a:lnSpc>
            <a:spcBef>
              <a:spcPct val="0"/>
            </a:spcBef>
            <a:spcAft>
              <a:spcPct val="35000"/>
            </a:spcAft>
            <a:buNone/>
          </a:pPr>
          <a:r>
            <a:rPr lang="en-US" sz="1400" b="1" kern="1200"/>
            <a:t>Veiled Threat</a:t>
          </a:r>
          <a:endParaRPr lang="en-US" sz="1400" kern="1200"/>
        </a:p>
      </dsp:txBody>
      <dsp:txXfrm>
        <a:off x="450705" y="3386685"/>
        <a:ext cx="5987070" cy="3729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8F590-B68A-1642-88A2-1F00721A170D}">
      <dsp:nvSpPr>
        <dsp:cNvPr id="0" name=""/>
        <dsp:cNvSpPr/>
      </dsp:nvSpPr>
      <dsp:spPr>
        <a:xfrm>
          <a:off x="6073092" y="2616809"/>
          <a:ext cx="91440" cy="487453"/>
        </a:xfrm>
        <a:custGeom>
          <a:avLst/>
          <a:gdLst/>
          <a:ahLst/>
          <a:cxnLst/>
          <a:rect l="0" t="0" r="0" b="0"/>
          <a:pathLst>
            <a:path>
              <a:moveTo>
                <a:pt x="45720" y="0"/>
              </a:moveTo>
              <a:lnTo>
                <a:pt x="45720" y="487453"/>
              </a:lnTo>
            </a:path>
          </a:pathLst>
        </a:custGeom>
        <a:noFill/>
        <a:ln w="1270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CE03888-43F6-A146-9BE5-1AEB12367E42}">
      <dsp:nvSpPr>
        <dsp:cNvPr id="0" name=""/>
        <dsp:cNvSpPr/>
      </dsp:nvSpPr>
      <dsp:spPr>
        <a:xfrm>
          <a:off x="4222887" y="887379"/>
          <a:ext cx="1895925" cy="665133"/>
        </a:xfrm>
        <a:custGeom>
          <a:avLst/>
          <a:gdLst/>
          <a:ahLst/>
          <a:cxnLst/>
          <a:rect l="0" t="0" r="0" b="0"/>
          <a:pathLst>
            <a:path>
              <a:moveTo>
                <a:pt x="0" y="0"/>
              </a:moveTo>
              <a:lnTo>
                <a:pt x="0" y="509865"/>
              </a:lnTo>
              <a:lnTo>
                <a:pt x="1895925" y="509865"/>
              </a:lnTo>
              <a:lnTo>
                <a:pt x="1895925" y="665133"/>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A165C6B-E624-3543-85C2-09DFF7FD5FB9}">
      <dsp:nvSpPr>
        <dsp:cNvPr id="0" name=""/>
        <dsp:cNvSpPr/>
      </dsp:nvSpPr>
      <dsp:spPr>
        <a:xfrm>
          <a:off x="2513339" y="2552686"/>
          <a:ext cx="1254321" cy="551577"/>
        </a:xfrm>
        <a:custGeom>
          <a:avLst/>
          <a:gdLst/>
          <a:ahLst/>
          <a:cxnLst/>
          <a:rect l="0" t="0" r="0" b="0"/>
          <a:pathLst>
            <a:path>
              <a:moveTo>
                <a:pt x="0" y="0"/>
              </a:moveTo>
              <a:lnTo>
                <a:pt x="0" y="396309"/>
              </a:lnTo>
              <a:lnTo>
                <a:pt x="1254321" y="396309"/>
              </a:lnTo>
              <a:lnTo>
                <a:pt x="1254321" y="551577"/>
              </a:lnTo>
            </a:path>
          </a:pathLst>
        </a:custGeom>
        <a:noFill/>
        <a:ln w="1270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12A5965-8673-654B-9271-C1F434E0EF15}">
      <dsp:nvSpPr>
        <dsp:cNvPr id="0" name=""/>
        <dsp:cNvSpPr/>
      </dsp:nvSpPr>
      <dsp:spPr>
        <a:xfrm>
          <a:off x="1251433" y="2552686"/>
          <a:ext cx="1261905" cy="551577"/>
        </a:xfrm>
        <a:custGeom>
          <a:avLst/>
          <a:gdLst/>
          <a:ahLst/>
          <a:cxnLst/>
          <a:rect l="0" t="0" r="0" b="0"/>
          <a:pathLst>
            <a:path>
              <a:moveTo>
                <a:pt x="1261905" y="0"/>
              </a:moveTo>
              <a:lnTo>
                <a:pt x="1261905" y="396309"/>
              </a:lnTo>
              <a:lnTo>
                <a:pt x="0" y="396309"/>
              </a:lnTo>
              <a:lnTo>
                <a:pt x="0" y="551577"/>
              </a:lnTo>
            </a:path>
          </a:pathLst>
        </a:custGeom>
        <a:noFill/>
        <a:ln w="12700"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4150043-0629-DF40-9C30-67C0DE030B68}">
      <dsp:nvSpPr>
        <dsp:cNvPr id="0" name=""/>
        <dsp:cNvSpPr/>
      </dsp:nvSpPr>
      <dsp:spPr>
        <a:xfrm>
          <a:off x="2513339" y="887379"/>
          <a:ext cx="1709548" cy="601009"/>
        </a:xfrm>
        <a:custGeom>
          <a:avLst/>
          <a:gdLst/>
          <a:ahLst/>
          <a:cxnLst/>
          <a:rect l="0" t="0" r="0" b="0"/>
          <a:pathLst>
            <a:path>
              <a:moveTo>
                <a:pt x="1709548" y="0"/>
              </a:moveTo>
              <a:lnTo>
                <a:pt x="1709548" y="445741"/>
              </a:lnTo>
              <a:lnTo>
                <a:pt x="0" y="445741"/>
              </a:lnTo>
              <a:lnTo>
                <a:pt x="0" y="601009"/>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1D23C08-B45A-814E-9960-443A43404FC0}">
      <dsp:nvSpPr>
        <dsp:cNvPr id="0" name=""/>
        <dsp:cNvSpPr/>
      </dsp:nvSpPr>
      <dsp:spPr>
        <a:xfrm>
          <a:off x="2301789" y="-176917"/>
          <a:ext cx="3842194" cy="1064296"/>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C3B2DD56-ABCC-1F42-A9CD-79B12DDE2FAB}">
      <dsp:nvSpPr>
        <dsp:cNvPr id="0" name=""/>
        <dsp:cNvSpPr/>
      </dsp:nvSpPr>
      <dsp:spPr>
        <a:xfrm>
          <a:off x="2488018" y="0"/>
          <a:ext cx="3842194" cy="10642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Threat reported</a:t>
          </a:r>
        </a:p>
        <a:p>
          <a:pPr marL="0" lvl="0" indent="0" algn="ctr" defTabSz="711200">
            <a:lnSpc>
              <a:spcPct val="90000"/>
            </a:lnSpc>
            <a:spcBef>
              <a:spcPct val="0"/>
            </a:spcBef>
            <a:spcAft>
              <a:spcPct val="35000"/>
            </a:spcAft>
            <a:buNone/>
          </a:pPr>
          <a:r>
            <a:rPr lang="en-US" sz="1600" kern="1200" dirty="0"/>
            <a:t>Administrator evaluates threat and decides whether substantive or transient</a:t>
          </a:r>
        </a:p>
      </dsp:txBody>
      <dsp:txXfrm>
        <a:off x="2519190" y="31172"/>
        <a:ext cx="3779850" cy="1001952"/>
      </dsp:txXfrm>
    </dsp:sp>
    <dsp:sp modelId="{87A1FBD7-CABE-F445-BF64-088F8FA5A1D0}">
      <dsp:nvSpPr>
        <dsp:cNvPr id="0" name=""/>
        <dsp:cNvSpPr/>
      </dsp:nvSpPr>
      <dsp:spPr>
        <a:xfrm>
          <a:off x="1675310" y="1488389"/>
          <a:ext cx="1676057" cy="1064296"/>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579A262C-93F4-134A-A98F-B4EB425C3AEB}">
      <dsp:nvSpPr>
        <dsp:cNvPr id="0" name=""/>
        <dsp:cNvSpPr/>
      </dsp:nvSpPr>
      <dsp:spPr>
        <a:xfrm>
          <a:off x="1861538" y="1665306"/>
          <a:ext cx="1676057" cy="10642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Substantive  or unclear</a:t>
          </a:r>
        </a:p>
      </dsp:txBody>
      <dsp:txXfrm>
        <a:off x="1892710" y="1696478"/>
        <a:ext cx="1613713" cy="1001952"/>
      </dsp:txXfrm>
    </dsp:sp>
    <dsp:sp modelId="{7F5ED24B-439E-4D43-8A7E-DADB7E265F04}">
      <dsp:nvSpPr>
        <dsp:cNvPr id="0" name=""/>
        <dsp:cNvSpPr/>
      </dsp:nvSpPr>
      <dsp:spPr>
        <a:xfrm>
          <a:off x="191519" y="3104263"/>
          <a:ext cx="2119827" cy="1249164"/>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582D0DC5-D937-A94F-9BAA-D9D37CE086B0}">
      <dsp:nvSpPr>
        <dsp:cNvPr id="0" name=""/>
        <dsp:cNvSpPr/>
      </dsp:nvSpPr>
      <dsp:spPr>
        <a:xfrm>
          <a:off x="377748" y="3281180"/>
          <a:ext cx="2119827" cy="12491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u="none" kern="1200" dirty="0"/>
            <a:t>Serious threat of assault</a:t>
          </a:r>
        </a:p>
        <a:p>
          <a:pPr marL="0" lvl="0" indent="0" algn="ctr" defTabSz="444500">
            <a:lnSpc>
              <a:spcPct val="90000"/>
            </a:lnSpc>
            <a:spcBef>
              <a:spcPct val="0"/>
            </a:spcBef>
            <a:spcAft>
              <a:spcPct val="35000"/>
            </a:spcAft>
            <a:buNone/>
          </a:pPr>
          <a:r>
            <a:rPr lang="en-US" sz="1000" kern="1200" dirty="0"/>
            <a:t>- Immediate precaution to protect intended victim (notification)</a:t>
          </a:r>
        </a:p>
        <a:p>
          <a:pPr marL="0" lvl="0" indent="0" algn="ctr" defTabSz="444500">
            <a:lnSpc>
              <a:spcPct val="90000"/>
            </a:lnSpc>
            <a:spcBef>
              <a:spcPct val="0"/>
            </a:spcBef>
            <a:spcAft>
              <a:spcPct val="35000"/>
            </a:spcAft>
            <a:buNone/>
          </a:pPr>
          <a:r>
            <a:rPr lang="en-US" sz="1000" kern="1200" dirty="0"/>
            <a:t>- Notify student’s parents</a:t>
          </a:r>
        </a:p>
        <a:p>
          <a:pPr marL="0" lvl="0" indent="0" algn="ctr" defTabSz="444500">
            <a:lnSpc>
              <a:spcPct val="90000"/>
            </a:lnSpc>
            <a:spcBef>
              <a:spcPct val="0"/>
            </a:spcBef>
            <a:spcAft>
              <a:spcPct val="35000"/>
            </a:spcAft>
            <a:buNone/>
          </a:pPr>
          <a:r>
            <a:rPr lang="en-US" sz="1000" kern="1200" dirty="0"/>
            <a:t>- Apply appropriate discipline or intervention </a:t>
          </a:r>
        </a:p>
        <a:p>
          <a:pPr marL="0" lvl="0" indent="0" algn="ctr" defTabSz="444500">
            <a:lnSpc>
              <a:spcPct val="90000"/>
            </a:lnSpc>
            <a:spcBef>
              <a:spcPct val="0"/>
            </a:spcBef>
            <a:spcAft>
              <a:spcPct val="35000"/>
            </a:spcAft>
            <a:buNone/>
          </a:pPr>
          <a:r>
            <a:rPr lang="en-US" sz="1000" kern="1200" dirty="0"/>
            <a:t>- Consider contacting law enforcement</a:t>
          </a:r>
        </a:p>
      </dsp:txBody>
      <dsp:txXfrm>
        <a:off x="414335" y="3317767"/>
        <a:ext cx="2046653" cy="1175990"/>
      </dsp:txXfrm>
    </dsp:sp>
    <dsp:sp modelId="{49689A9B-D56D-AA47-894D-776F4371AB52}">
      <dsp:nvSpPr>
        <dsp:cNvPr id="0" name=""/>
        <dsp:cNvSpPr/>
      </dsp:nvSpPr>
      <dsp:spPr>
        <a:xfrm>
          <a:off x="2683804" y="3104263"/>
          <a:ext cx="2167712" cy="1290055"/>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F5CC0864-4F4C-DA45-A8DF-E45D9DF5C8F5}">
      <dsp:nvSpPr>
        <dsp:cNvPr id="0" name=""/>
        <dsp:cNvSpPr/>
      </dsp:nvSpPr>
      <dsp:spPr>
        <a:xfrm>
          <a:off x="2870033" y="3281180"/>
          <a:ext cx="2167712" cy="129005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Very serious threat of severe injury</a:t>
          </a:r>
        </a:p>
        <a:p>
          <a:pPr marL="0" lvl="0" indent="0" algn="ctr" defTabSz="444500">
            <a:lnSpc>
              <a:spcPct val="90000"/>
            </a:lnSpc>
            <a:spcBef>
              <a:spcPct val="0"/>
            </a:spcBef>
            <a:spcAft>
              <a:spcPct val="35000"/>
            </a:spcAft>
            <a:buNone/>
          </a:pPr>
          <a:r>
            <a:rPr lang="en-US" sz="1000" kern="1200" dirty="0"/>
            <a:t>- All procedures for serious threat PLUS</a:t>
          </a:r>
        </a:p>
        <a:p>
          <a:pPr marL="0" lvl="0" indent="0" algn="ctr" defTabSz="444500">
            <a:lnSpc>
              <a:spcPct val="90000"/>
            </a:lnSpc>
            <a:spcBef>
              <a:spcPct val="0"/>
            </a:spcBef>
            <a:spcAft>
              <a:spcPct val="35000"/>
            </a:spcAft>
            <a:buNone/>
          </a:pPr>
          <a:r>
            <a:rPr lang="en-US" sz="1000" kern="1200" dirty="0"/>
            <a:t>Conduct mental health assessment of student</a:t>
          </a:r>
        </a:p>
        <a:p>
          <a:pPr marL="0" lvl="0" indent="0" algn="ctr" defTabSz="444500">
            <a:lnSpc>
              <a:spcPct val="90000"/>
            </a:lnSpc>
            <a:spcBef>
              <a:spcPct val="0"/>
            </a:spcBef>
            <a:spcAft>
              <a:spcPct val="35000"/>
            </a:spcAft>
            <a:buNone/>
          </a:pPr>
          <a:r>
            <a:rPr lang="en-US" sz="1000" kern="1200" dirty="0"/>
            <a:t>- Implement, monitor, and revise a written safety plan</a:t>
          </a:r>
        </a:p>
        <a:p>
          <a:pPr marL="0" lvl="0" indent="0" algn="ctr" defTabSz="444500">
            <a:lnSpc>
              <a:spcPct val="90000"/>
            </a:lnSpc>
            <a:spcBef>
              <a:spcPct val="0"/>
            </a:spcBef>
            <a:spcAft>
              <a:spcPct val="35000"/>
            </a:spcAft>
            <a:buNone/>
          </a:pPr>
          <a:r>
            <a:rPr lang="en-US" sz="1000" kern="1200" dirty="0"/>
            <a:t>- Maintain contact</a:t>
          </a:r>
          <a:endParaRPr lang="en-US" sz="1200" kern="1200" dirty="0"/>
        </a:p>
      </dsp:txBody>
      <dsp:txXfrm>
        <a:off x="2907817" y="3318964"/>
        <a:ext cx="2092144" cy="1214487"/>
      </dsp:txXfrm>
    </dsp:sp>
    <dsp:sp modelId="{CD674B4E-9DB5-5144-B2A2-7DC7AE4AD0A0}">
      <dsp:nvSpPr>
        <dsp:cNvPr id="0" name=""/>
        <dsp:cNvSpPr/>
      </dsp:nvSpPr>
      <dsp:spPr>
        <a:xfrm>
          <a:off x="5280784" y="1552513"/>
          <a:ext cx="1676057" cy="1064296"/>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39F2BF9A-4FE7-A84E-BFE3-A459F1C0144D}">
      <dsp:nvSpPr>
        <dsp:cNvPr id="0" name=""/>
        <dsp:cNvSpPr/>
      </dsp:nvSpPr>
      <dsp:spPr>
        <a:xfrm>
          <a:off x="5467012" y="1729430"/>
          <a:ext cx="1676057" cy="10642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Clearly transient threat</a:t>
          </a:r>
        </a:p>
      </dsp:txBody>
      <dsp:txXfrm>
        <a:off x="5498184" y="1760602"/>
        <a:ext cx="1613713" cy="1001952"/>
      </dsp:txXfrm>
    </dsp:sp>
    <dsp:sp modelId="{9C8658E8-ABD6-7748-B630-DAEAB53BFEEA}">
      <dsp:nvSpPr>
        <dsp:cNvPr id="0" name=""/>
        <dsp:cNvSpPr/>
      </dsp:nvSpPr>
      <dsp:spPr>
        <a:xfrm>
          <a:off x="5223974" y="3104263"/>
          <a:ext cx="1789677" cy="1225856"/>
        </a:xfrm>
        <a:prstGeom prst="roundRect">
          <a:avLst>
            <a:gd name="adj" fmla="val 10000"/>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33A920A0-6646-2E4D-AD54-94A291C02541}">
      <dsp:nvSpPr>
        <dsp:cNvPr id="0" name=""/>
        <dsp:cNvSpPr/>
      </dsp:nvSpPr>
      <dsp:spPr>
        <a:xfrm>
          <a:off x="5410202" y="3281180"/>
          <a:ext cx="1789677" cy="12258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Reprimand</a:t>
          </a:r>
        </a:p>
        <a:p>
          <a:pPr marL="0" lvl="0" indent="0" algn="ctr" defTabSz="533400">
            <a:lnSpc>
              <a:spcPct val="90000"/>
            </a:lnSpc>
            <a:spcBef>
              <a:spcPct val="0"/>
            </a:spcBef>
            <a:spcAft>
              <a:spcPct val="35000"/>
            </a:spcAft>
            <a:buNone/>
          </a:pPr>
          <a:r>
            <a:rPr lang="en-US" sz="1200" kern="1200" dirty="0"/>
            <a:t>Parent contact</a:t>
          </a:r>
        </a:p>
        <a:p>
          <a:pPr marL="0" lvl="0" indent="0" algn="ctr" defTabSz="533400">
            <a:lnSpc>
              <a:spcPct val="90000"/>
            </a:lnSpc>
            <a:spcBef>
              <a:spcPct val="0"/>
            </a:spcBef>
            <a:spcAft>
              <a:spcPct val="35000"/>
            </a:spcAft>
            <a:buNone/>
          </a:pPr>
          <a:r>
            <a:rPr lang="en-US" sz="1200" kern="1200" dirty="0"/>
            <a:t>Mediation or counseling</a:t>
          </a:r>
        </a:p>
        <a:p>
          <a:pPr marL="0" lvl="0" indent="0" algn="ctr" defTabSz="533400">
            <a:lnSpc>
              <a:spcPct val="90000"/>
            </a:lnSpc>
            <a:spcBef>
              <a:spcPct val="0"/>
            </a:spcBef>
            <a:spcAft>
              <a:spcPct val="35000"/>
            </a:spcAft>
            <a:buNone/>
          </a:pPr>
          <a:r>
            <a:rPr lang="en-US" sz="1200" kern="1200" dirty="0"/>
            <a:t>Other disciplinary action</a:t>
          </a:r>
        </a:p>
      </dsp:txBody>
      <dsp:txXfrm>
        <a:off x="5446106" y="3317084"/>
        <a:ext cx="1717869" cy="115404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r>
              <a:rPr lang="en-US" dirty="0"/>
              <a:t>Alberti Center for Bullying Abuse Prevention</a:t>
            </a:r>
          </a:p>
          <a:p>
            <a:r>
              <a:rPr lang="en-US" dirty="0"/>
              <a:t>alberticenter@buffalo.edu | (716) 645-1532</a:t>
            </a:r>
          </a:p>
          <a:p>
            <a:r>
              <a:rPr lang="en-US" dirty="0"/>
              <a:t>gse.buffalo.edu/alberticenter </a:t>
            </a:r>
          </a:p>
        </p:txBody>
      </p:sp>
      <p:sp>
        <p:nvSpPr>
          <p:cNvPr id="12595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31B0152-B691-43B6-A8E6-8FAF2AEB2306}" type="slidenum">
              <a:rPr lang="en-US"/>
              <a:pPr/>
              <a:t>‹#›</a:t>
            </a:fld>
            <a:endParaRPr lang="en-US" dirty="0"/>
          </a:p>
        </p:txBody>
      </p:sp>
    </p:spTree>
    <p:extLst>
      <p:ext uri="{BB962C8B-B14F-4D97-AF65-F5344CB8AC3E}">
        <p14:creationId xmlns:p14="http://schemas.microsoft.com/office/powerpoint/2010/main" val="3099963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Verdana" pitchFamily="34" charset="0"/>
              </a:defRPr>
            </a:lvl1pPr>
          </a:lstStyle>
          <a:p>
            <a:endParaRPr lang="en-US" dirty="0"/>
          </a:p>
        </p:txBody>
      </p:sp>
      <p:sp>
        <p:nvSpPr>
          <p:cNvPr id="34819"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pitchFamily="34" charset="0"/>
              </a:defRPr>
            </a:lvl1pPr>
          </a:lstStyle>
          <a:p>
            <a:endParaRPr lang="en-US" dirty="0"/>
          </a:p>
        </p:txBody>
      </p:sp>
      <p:sp>
        <p:nvSpPr>
          <p:cNvPr id="34820"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4821"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22"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Verdana" pitchFamily="34" charset="0"/>
              </a:defRPr>
            </a:lvl1pPr>
          </a:lstStyle>
          <a:p>
            <a:endParaRPr lang="en-US" dirty="0"/>
          </a:p>
        </p:txBody>
      </p:sp>
      <p:sp>
        <p:nvSpPr>
          <p:cNvPr id="34823"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Verdana" pitchFamily="34" charset="0"/>
              </a:defRPr>
            </a:lvl1pPr>
          </a:lstStyle>
          <a:p>
            <a:fld id="{D2F948B0-6AB5-4C67-B133-E5C6846E72D3}" type="slidenum">
              <a:rPr lang="en-US"/>
              <a:pPr/>
              <a:t>‹#›</a:t>
            </a:fld>
            <a:endParaRPr lang="en-US" dirty="0"/>
          </a:p>
        </p:txBody>
      </p:sp>
    </p:spTree>
    <p:extLst>
      <p:ext uri="{BB962C8B-B14F-4D97-AF65-F5344CB8AC3E}">
        <p14:creationId xmlns:p14="http://schemas.microsoft.com/office/powerpoint/2010/main" val="398120269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pbs.org/program/path-to-violenc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childhealthdata.org/browse/survey/results?q=2614&amp;r=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DD72BD5A-BCA8-A04F-98B5-EC9343EBFE1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2" charset="0"/>
                <a:ea typeface="ＭＳ Ｐゴシック" panose="020B0600070205080204" pitchFamily="34" charset="-128"/>
              </a:defRPr>
            </a:lvl1pPr>
            <a:lvl2pPr marL="742950" indent="-285750">
              <a:spcBef>
                <a:spcPct val="30000"/>
              </a:spcBef>
              <a:defRPr sz="1200">
                <a:solidFill>
                  <a:schemeClr val="tx1"/>
                </a:solidFill>
                <a:latin typeface="Times New Roman" pitchFamily="2" charset="0"/>
                <a:ea typeface="ＭＳ Ｐゴシック" panose="020B0600070205080204" pitchFamily="34" charset="-128"/>
              </a:defRPr>
            </a:lvl2pPr>
            <a:lvl3pPr marL="1143000" indent="-228600">
              <a:spcBef>
                <a:spcPct val="30000"/>
              </a:spcBef>
              <a:defRPr sz="1200">
                <a:solidFill>
                  <a:schemeClr val="tx1"/>
                </a:solidFill>
                <a:latin typeface="Times New Roman" pitchFamily="2" charset="0"/>
                <a:ea typeface="ＭＳ Ｐゴシック" panose="020B0600070205080204" pitchFamily="34" charset="-128"/>
              </a:defRPr>
            </a:lvl3pPr>
            <a:lvl4pPr marL="1600200" indent="-228600">
              <a:spcBef>
                <a:spcPct val="30000"/>
              </a:spcBef>
              <a:defRPr sz="1200">
                <a:solidFill>
                  <a:schemeClr val="tx1"/>
                </a:solidFill>
                <a:latin typeface="Times New Roman" pitchFamily="2" charset="0"/>
                <a:ea typeface="ＭＳ Ｐゴシック" panose="020B0600070205080204" pitchFamily="34" charset="-128"/>
              </a:defRPr>
            </a:lvl4pPr>
            <a:lvl5pPr marL="2057400" indent="-228600">
              <a:spcBef>
                <a:spcPct val="30000"/>
              </a:spcBef>
              <a:defRPr sz="1200">
                <a:solidFill>
                  <a:schemeClr val="tx1"/>
                </a:solidFill>
                <a:latin typeface="Times New Roman"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itchFamily="2" charset="0"/>
                <a:ea typeface="ＭＳ Ｐゴシック" panose="020B0600070205080204" pitchFamily="34" charset="-128"/>
              </a:defRPr>
            </a:lvl9pPr>
          </a:lstStyle>
          <a:p>
            <a:pPr>
              <a:spcBef>
                <a:spcPct val="0"/>
              </a:spcBef>
            </a:pPr>
            <a:fld id="{04987721-7A75-BF42-A58A-EB82422B930B}" type="slidenum">
              <a:rPr lang="en-US" altLang="en-US" smtClean="0"/>
              <a:pPr>
                <a:spcBef>
                  <a:spcPct val="0"/>
                </a:spcBef>
              </a:pPr>
              <a:t>5</a:t>
            </a:fld>
            <a:endParaRPr lang="en-US" altLang="en-US"/>
          </a:p>
        </p:txBody>
      </p:sp>
      <p:sp>
        <p:nvSpPr>
          <p:cNvPr id="25602" name="Rectangle 2">
            <a:extLst>
              <a:ext uri="{FF2B5EF4-FFF2-40B4-BE49-F238E27FC236}">
                <a16:creationId xmlns:a16="http://schemas.microsoft.com/office/drawing/2014/main" id="{2EEB5A12-C50B-274B-A55B-21C3F86BD736}"/>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E9699650-0CDE-A048-95A9-D25C4D5C1061}"/>
              </a:ext>
            </a:extLst>
          </p:cNvPr>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Source: Robers, S., Zhang, J., and Truman, J. (2012). </a:t>
            </a:r>
            <a:r>
              <a:rPr lang="en-US" altLang="en-US" i="1">
                <a:latin typeface="Arial" panose="020B0604020202020204" pitchFamily="34" charset="0"/>
                <a:ea typeface="ＭＳ Ｐゴシック" panose="020B0600070205080204" pitchFamily="34" charset="-128"/>
              </a:rPr>
              <a:t>Indicators of School Crime and Safety: 2011</a:t>
            </a:r>
            <a:r>
              <a:rPr lang="en-US" altLang="en-US">
                <a:latin typeface="Arial" panose="020B0604020202020204" pitchFamily="34" charset="0"/>
                <a:ea typeface="ＭＳ Ｐゴシック" panose="020B0600070205080204" pitchFamily="34" charset="-128"/>
              </a:rPr>
              <a:t> (NCES 2012-002/NCJ 236021). National Center for Education Statistics, U.S. Department of Education, and Bureau of Justice Statistics, Office of Justice Programs, U.S. Department of Justice. Washington, DC.</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Notes: Data published by the National Center for Education Statistics indicate that for the 2009-2010 academic year the total U.S. student enrollment was 44,373,307 (Chen, 2011). In that year there were 17 school-associated homicides of youth ages 5 to 18 years. </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Therefore, in the 2009-10 school year (the most recent year for which we have final data), the odds of a person age 5 to 18 being the victim of a homicide at school, on their way to school, or at a school sponsored event was 1 in 2.5 million (44,373,307 ÷ 17 = 2,551,371). By comparison, the odds of being struck by lightening are 1 in 700,000. </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As indicated by the linear trend line for homicides in the figure, data suggest that (at least when it comes to student homicide,) schools are not only safe they are safer today than they were a decade ago. Between the academic years1992/93 to 2000/01 there were a total of 246 school associated student homicides, which is associated with a nine-year average of 27 deaths per year.</a:t>
            </a:r>
            <a:r>
              <a:rPr lang="en-US" altLang="en-US">
                <a:latin typeface="Times New Roman" pitchFamily="2" charset="0"/>
                <a:ea typeface="ＭＳ Ｐゴシック" panose="020B0600070205080204" pitchFamily="34" charset="-128"/>
              </a:rPr>
              <a:t> </a:t>
            </a:r>
            <a:r>
              <a:rPr lang="en-US" altLang="en-US">
                <a:latin typeface="Arial" panose="020B0604020202020204" pitchFamily="34" charset="0"/>
                <a:ea typeface="ＭＳ Ｐゴシック" panose="020B0600070205080204" pitchFamily="34" charset="-128"/>
              </a:rPr>
              <a:t>By comparison, between the academic years 2001/02 to 2009/10 there were a total of 187 school associated student homicides, which is associated with a nine-year average of 21 deaths per year. </a:t>
            </a:r>
            <a:endParaRPr lang="en-US" altLang="en-US">
              <a:solidFill>
                <a:srgbClr val="003399"/>
              </a:solidFill>
              <a:latin typeface="Times New Roman" pitchFamily="2" charset="0"/>
              <a:ea typeface="ＭＳ Ｐゴシック" panose="020B0600070205080204" pitchFamily="34" charset="-128"/>
            </a:endParaRPr>
          </a:p>
        </p:txBody>
      </p:sp>
    </p:spTree>
    <p:extLst>
      <p:ext uri="{BB962C8B-B14F-4D97-AF65-F5344CB8AC3E}">
        <p14:creationId xmlns:p14="http://schemas.microsoft.com/office/powerpoint/2010/main" val="4144785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602" name="Rectangle 2"/>
          <p:cNvSpPr>
            <a:spLocks noGrp="1" noRot="1" noChangeAspect="1" noChangeArrowheads="1" noTextEdit="1"/>
          </p:cNvSpPr>
          <p:nvPr>
            <p:ph type="sldImg"/>
          </p:nvPr>
        </p:nvSpPr>
        <p:spPr>
          <a:xfrm>
            <a:off x="1144588" y="381000"/>
            <a:ext cx="4529137" cy="3397250"/>
          </a:xfrm>
          <a:ln/>
        </p:spPr>
      </p:sp>
      <p:sp>
        <p:nvSpPr>
          <p:cNvPr id="1305603" name="Rectangle 3"/>
          <p:cNvSpPr>
            <a:spLocks noGrp="1" noChangeArrowheads="1"/>
          </p:cNvSpPr>
          <p:nvPr>
            <p:ph type="body" idx="1"/>
          </p:nvPr>
        </p:nvSpPr>
        <p:spPr>
          <a:xfrm>
            <a:off x="381000" y="4037327"/>
            <a:ext cx="6172200" cy="4879086"/>
          </a:xfrm>
        </p:spPr>
        <p:txBody>
          <a:bodyPr/>
          <a:lstStyle/>
          <a:p>
            <a:pPr>
              <a:lnSpc>
                <a:spcPct val="90000"/>
              </a:lnSpc>
            </a:pPr>
            <a:r>
              <a:rPr lang="en-US" altLang="en-US" dirty="0"/>
              <a:t> </a:t>
            </a:r>
            <a:r>
              <a:rPr lang="en-US" dirty="0">
                <a:solidFill>
                  <a:srgbClr val="000000"/>
                </a:solidFill>
              </a:rPr>
              <a:t>Most attackers had previously used guns, although most did not necessarily demonstrate a“ fascination” with weapons or explosives.</a:t>
            </a:r>
          </a:p>
          <a:p>
            <a:pPr>
              <a:lnSpc>
                <a:spcPct val="90000"/>
              </a:lnSpc>
            </a:pPr>
            <a:endParaRPr lang="en-US" sz="100" dirty="0">
              <a:solidFill>
                <a:srgbClr val="000000"/>
              </a:solidFill>
            </a:endParaRPr>
          </a:p>
          <a:p>
            <a:pPr>
              <a:lnSpc>
                <a:spcPct val="90000"/>
              </a:lnSpc>
            </a:pPr>
            <a:r>
              <a:rPr lang="en-US" altLang="en-US" sz="1200" dirty="0"/>
              <a:t>1.  Nearly two-thirds of the attackers had a known history of weapons use, including knives, guns and bombs (63%).  </a:t>
            </a:r>
          </a:p>
          <a:p>
            <a:pPr>
              <a:lnSpc>
                <a:spcPct val="90000"/>
              </a:lnSpc>
            </a:pPr>
            <a:endParaRPr lang="en-US" altLang="en-US" sz="1200" dirty="0"/>
          </a:p>
          <a:p>
            <a:pPr>
              <a:lnSpc>
                <a:spcPct val="90000"/>
              </a:lnSpc>
            </a:pPr>
            <a:r>
              <a:rPr lang="en-US" altLang="en-US" sz="1200" dirty="0"/>
              <a:t>2.  Over half of the attackers had some experience specifically with a gun (59%).</a:t>
            </a:r>
          </a:p>
          <a:p>
            <a:pPr>
              <a:lnSpc>
                <a:spcPct val="90000"/>
              </a:lnSpc>
            </a:pPr>
            <a:endParaRPr lang="en-US" altLang="en-US" sz="1200" dirty="0"/>
          </a:p>
          <a:p>
            <a:pPr>
              <a:lnSpc>
                <a:spcPct val="90000"/>
              </a:lnSpc>
            </a:pPr>
            <a:r>
              <a:rPr lang="en-US" altLang="en-US" sz="1200" dirty="0"/>
              <a:t>3.  Others had experience with bombs or explosives  (15%).</a:t>
            </a:r>
          </a:p>
          <a:p>
            <a:pPr>
              <a:lnSpc>
                <a:spcPct val="90000"/>
              </a:lnSpc>
            </a:pPr>
            <a:endParaRPr lang="en-US" altLang="en-US" sz="1200" dirty="0"/>
          </a:p>
          <a:p>
            <a:pPr>
              <a:lnSpc>
                <a:spcPct val="90000"/>
              </a:lnSpc>
            </a:pPr>
            <a:r>
              <a:rPr lang="en-US" altLang="en-US" sz="1200" dirty="0"/>
              <a:t>4.  Fewer than half of the attackers demonstrated any fascination/ excessive interest with weapons and less than one-third showed a fascination with explosives (44%).</a:t>
            </a:r>
          </a:p>
          <a:p>
            <a:pPr>
              <a:lnSpc>
                <a:spcPct val="90000"/>
              </a:lnSpc>
            </a:pPr>
            <a:endParaRPr lang="en-US" altLang="en-US" sz="1200" dirty="0"/>
          </a:p>
          <a:p>
            <a:pPr marL="228600" indent="-228600">
              <a:lnSpc>
                <a:spcPct val="90000"/>
              </a:lnSpc>
              <a:buAutoNum type="arabicPeriod" startAt="5"/>
            </a:pPr>
            <a:r>
              <a:rPr lang="en-US" altLang="en-US" sz="1200" dirty="0"/>
              <a:t>Over two-thirds of the attackers acquired the gun(s) used in their attacks from their own home or that of a relative (68%).</a:t>
            </a:r>
          </a:p>
          <a:p>
            <a:pPr marL="228600" indent="-228600">
              <a:lnSpc>
                <a:spcPct val="90000"/>
              </a:lnSpc>
              <a:buAutoNum type="arabicPeriod" startAt="5"/>
            </a:pPr>
            <a:endParaRPr lang="en-US" altLang="en-US" sz="1200" dirty="0"/>
          </a:p>
          <a:p>
            <a:pPr marL="228600" indent="-228600">
              <a:lnSpc>
                <a:spcPct val="90000"/>
              </a:lnSpc>
            </a:pPr>
            <a:r>
              <a:rPr lang="en-US" dirty="0">
                <a:solidFill>
                  <a:srgbClr val="000000"/>
                </a:solidFill>
              </a:rPr>
              <a:t>Most shooting incidents were not resolved by law enforcement intervention.  </a:t>
            </a:r>
          </a:p>
          <a:p>
            <a:pPr marL="685800" lvl="1" indent="-228600">
              <a:lnSpc>
                <a:spcPct val="90000"/>
              </a:lnSpc>
            </a:pPr>
            <a:r>
              <a:rPr lang="en-US" dirty="0">
                <a:solidFill>
                  <a:srgbClr val="000000"/>
                </a:solidFill>
              </a:rPr>
              <a:t>More than half of the attacks ended before law enforcement arrival on scene.  </a:t>
            </a:r>
          </a:p>
          <a:p>
            <a:pPr marL="1143000" lvl="2" indent="-228600">
              <a:lnSpc>
                <a:spcPct val="90000"/>
              </a:lnSpc>
            </a:pPr>
            <a:r>
              <a:rPr lang="en-US" dirty="0">
                <a:solidFill>
                  <a:srgbClr val="000000"/>
                </a:solidFill>
              </a:rPr>
              <a:t>In these cases, staff or students stopped the attacker, the attacker stopped on his own, or he committed suicide.  </a:t>
            </a:r>
          </a:p>
          <a:p>
            <a:pPr marL="685800" lvl="1" indent="-228600">
              <a:lnSpc>
                <a:spcPct val="90000"/>
              </a:lnSpc>
            </a:pPr>
            <a:r>
              <a:rPr lang="en-US" dirty="0">
                <a:solidFill>
                  <a:srgbClr val="000000"/>
                </a:solidFill>
              </a:rPr>
              <a:t>Half of the incidents lasted 20 minutes or less.  </a:t>
            </a:r>
          </a:p>
          <a:p>
            <a:pPr marL="685800" lvl="1" indent="-228600">
              <a:lnSpc>
                <a:spcPct val="90000"/>
              </a:lnSpc>
            </a:pPr>
            <a:r>
              <a:rPr lang="en-US" dirty="0">
                <a:solidFill>
                  <a:srgbClr val="000000"/>
                </a:solidFill>
              </a:rPr>
              <a:t>Therefore, schools may make best use of their resources by focusing on prevention.</a:t>
            </a:r>
          </a:p>
          <a:p>
            <a:pPr marL="228600" indent="-228600">
              <a:lnSpc>
                <a:spcPct val="90000"/>
              </a:lnSpc>
            </a:pPr>
            <a:endParaRPr lang="en-US" altLang="en-US" dirty="0"/>
          </a:p>
          <a:p>
            <a:pPr marL="228600" indent="-228600">
              <a:lnSpc>
                <a:spcPct val="90000"/>
              </a:lnSpc>
            </a:pPr>
            <a:r>
              <a:rPr lang="en-US" altLang="en-US" dirty="0"/>
              <a:t>1.  Only one-quarter of the incidents were stopped through law enforcement intervention (27%).</a:t>
            </a:r>
          </a:p>
          <a:p>
            <a:pPr marL="228600" indent="-228600">
              <a:lnSpc>
                <a:spcPct val="90000"/>
              </a:lnSpc>
            </a:pPr>
            <a:endParaRPr lang="en-US" altLang="en-US" dirty="0"/>
          </a:p>
          <a:p>
            <a:pPr marL="228600" indent="-228600">
              <a:lnSpc>
                <a:spcPct val="90000"/>
              </a:lnSpc>
            </a:pPr>
            <a:r>
              <a:rPr lang="en-US" altLang="en-US" dirty="0"/>
              <a:t>2.  Close to half of the incidents were known to last 15 minutes or less.</a:t>
            </a:r>
          </a:p>
          <a:p>
            <a:pPr marL="228600" indent="-228600">
              <a:lnSpc>
                <a:spcPct val="90000"/>
              </a:lnSpc>
            </a:pPr>
            <a:endParaRPr lang="en-US" altLang="en-US" dirty="0"/>
          </a:p>
          <a:p>
            <a:pPr marL="228600" indent="-228600">
              <a:lnSpc>
                <a:spcPct val="90000"/>
              </a:lnSpc>
              <a:buFontTx/>
              <a:buAutoNum type="arabicPeriod" startAt="3"/>
            </a:pPr>
            <a:r>
              <a:rPr lang="en-US" altLang="en-US" dirty="0"/>
              <a:t>One-quarter of the incidents were over within five minutes of their inception (27%).</a:t>
            </a:r>
          </a:p>
          <a:p>
            <a:pPr marL="228600" indent="-228600">
              <a:lnSpc>
                <a:spcPct val="90000"/>
              </a:lnSpc>
              <a:buFontTx/>
              <a:buAutoNum type="arabicPeriod" startAt="3"/>
            </a:pPr>
            <a:endParaRPr lang="en-US" altLang="en-US" dirty="0"/>
          </a:p>
          <a:p>
            <a:pPr marL="228600" indent="-228600">
              <a:lnSpc>
                <a:spcPct val="90000"/>
              </a:lnSpc>
            </a:pPr>
            <a:r>
              <a:rPr lang="en-US" altLang="en-US" dirty="0"/>
              <a:t>TRANSITION TO NEXT SLIDE:  We can use the Secret Service result to help guide us in conducting a thorough danger assessment but there are some factors we need to be aware of…..</a:t>
            </a:r>
          </a:p>
          <a:p>
            <a:pPr marL="228600" indent="-228600">
              <a:lnSpc>
                <a:spcPct val="90000"/>
              </a:lnSpc>
              <a:buAutoNum type="arabicPeriod" startAt="5"/>
            </a:pPr>
            <a:endParaRPr lang="en-US" altLang="en-US" sz="800" dirty="0"/>
          </a:p>
          <a:p>
            <a:pPr>
              <a:lnSpc>
                <a:spcPct val="90000"/>
              </a:lnSpc>
            </a:pPr>
            <a:endParaRPr lang="en-US" altLang="en-US" dirty="0"/>
          </a:p>
          <a:p>
            <a:endParaRPr lang="en-US" altLang="en-US" dirty="0"/>
          </a:p>
        </p:txBody>
      </p:sp>
    </p:spTree>
    <p:extLst>
      <p:ext uri="{BB962C8B-B14F-4D97-AF65-F5344CB8AC3E}">
        <p14:creationId xmlns:p14="http://schemas.microsoft.com/office/powerpoint/2010/main" val="2441846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Threat assessment is an approach to violence prevention originally developed by the U.S. Secret Service as part of its mission to protect public officials. Reports by the FBI (2000) and by the Secret Service and Department of Education (2002) recommended that schools adopt a threat assessment approach to prevent acts of targeted violence in schools. The process is centered upon analysis of facts and evidence. It focuses on actions, communications, and specific circumstances that might suggest an intent to commit a violent act.</a:t>
            </a:r>
          </a:p>
          <a:p>
            <a:endParaRPr lang="en-US" dirty="0"/>
          </a:p>
        </p:txBody>
      </p:sp>
    </p:spTree>
    <p:extLst>
      <p:ext uri="{BB962C8B-B14F-4D97-AF65-F5344CB8AC3E}">
        <p14:creationId xmlns:p14="http://schemas.microsoft.com/office/powerpoint/2010/main" val="1700825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F948B0-6AB5-4C67-B133-E5C6846E72D3}" type="slidenum">
              <a:rPr lang="en-US" smtClean="0"/>
              <a:pPr/>
              <a:t>27</a:t>
            </a:fld>
            <a:endParaRPr lang="en-US" dirty="0"/>
          </a:p>
        </p:txBody>
      </p:sp>
    </p:spTree>
    <p:extLst>
      <p:ext uri="{BB962C8B-B14F-4D97-AF65-F5344CB8AC3E}">
        <p14:creationId xmlns:p14="http://schemas.microsoft.com/office/powerpoint/2010/main" val="833955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Threat assessment should be conducted by a multidisciplinary team that includes school administrators, school resource officers and support services staff. </a:t>
            </a:r>
          </a:p>
          <a:p>
            <a:r>
              <a:rPr lang="en-US" sz="1200" dirty="0"/>
              <a:t>Some school districts are developing a 2-tier team system. The first tier is the school based multidisciplinary team. For more complex or serious cases, the second tier, consisting of district and community personnel is utilized.  Some districts have used a two tier system where the principal or designee determines if the threat is transient or substantive first, and then assembles the team.</a:t>
            </a:r>
          </a:p>
          <a:p>
            <a:r>
              <a:rPr lang="en-US" sz="1200" dirty="0"/>
              <a:t>For example in a high school setting, an assistant principal, a dean of students for discipline, a counselor, a psychologist and the school resource officer make up the school based team.</a:t>
            </a:r>
          </a:p>
          <a:p>
            <a:r>
              <a:rPr lang="en-US" sz="1200" dirty="0"/>
              <a:t>In an elementary school,  the team is likely smaller. It will most likely be the principal, the psychologist or social worker, an assistant principal (if there is one), or a district consultant (special education, if needed).</a:t>
            </a:r>
          </a:p>
          <a:p>
            <a:endParaRPr lang="en-US" dirty="0"/>
          </a:p>
        </p:txBody>
      </p:sp>
    </p:spTree>
    <p:extLst>
      <p:ext uri="{BB962C8B-B14F-4D97-AF65-F5344CB8AC3E}">
        <p14:creationId xmlns:p14="http://schemas.microsoft.com/office/powerpoint/2010/main" val="899045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F948B0-6AB5-4C67-B133-E5C6846E72D3}" type="slidenum">
              <a:rPr lang="en-US" smtClean="0"/>
              <a:pPr/>
              <a:t>30</a:t>
            </a:fld>
            <a:endParaRPr lang="en-US" dirty="0"/>
          </a:p>
        </p:txBody>
      </p:sp>
    </p:spTree>
    <p:extLst>
      <p:ext uri="{BB962C8B-B14F-4D97-AF65-F5344CB8AC3E}">
        <p14:creationId xmlns:p14="http://schemas.microsoft.com/office/powerpoint/2010/main" val="1816497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2"/>
          <p:cNvSpPr>
            <a:spLocks noGrp="1" noRot="1" noChangeAspect="1" noChangeArrowheads="1" noTextEdit="1"/>
          </p:cNvSpPr>
          <p:nvPr>
            <p:ph type="sldImg"/>
          </p:nvPr>
        </p:nvSpPr>
        <p:spPr>
          <a:xfrm>
            <a:off x="1106488" y="652463"/>
            <a:ext cx="4645025" cy="3484562"/>
          </a:xfrm>
          <a:ln/>
        </p:spPr>
      </p:sp>
      <p:sp>
        <p:nvSpPr>
          <p:cNvPr id="1014787" name="Rectangle 3"/>
          <p:cNvSpPr>
            <a:spLocks noGrp="1" noChangeArrowheads="1"/>
          </p:cNvSpPr>
          <p:nvPr>
            <p:ph type="body" idx="1"/>
          </p:nvPr>
        </p:nvSpPr>
        <p:spPr>
          <a:xfrm>
            <a:off x="928689" y="4355325"/>
            <a:ext cx="5000625" cy="4135532"/>
          </a:xfrm>
        </p:spPr>
        <p:txBody>
          <a:bodyPr/>
          <a:lstStyle/>
          <a:p>
            <a:r>
              <a:rPr lang="en-US" sz="1800"/>
              <a:t>Indicators</a:t>
            </a:r>
          </a:p>
          <a:p>
            <a:endParaRPr lang="en-US" sz="1800"/>
          </a:p>
          <a:p>
            <a:r>
              <a:rPr lang="en-US" sz="1800" i="1"/>
              <a:t>Which is more influential, risk factors or warning signs?  Ans: warning signs</a:t>
            </a:r>
          </a:p>
          <a:p>
            <a:endParaRPr lang="en-US" sz="1800"/>
          </a:p>
          <a:p>
            <a:r>
              <a:rPr lang="en-US" sz="1800" i="1"/>
              <a:t>What does this list of stressors that might cause youth violence suggest in regards to youth violence PREVENTION?</a:t>
            </a:r>
            <a:endParaRPr lang="en-US" i="1"/>
          </a:p>
        </p:txBody>
      </p:sp>
    </p:spTree>
    <p:extLst>
      <p:ext uri="{BB962C8B-B14F-4D97-AF65-F5344CB8AC3E}">
        <p14:creationId xmlns:p14="http://schemas.microsoft.com/office/powerpoint/2010/main" val="1225033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742928BF-73C5-394D-99CF-CA0D670B6DC1}"/>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820A8FAD-1BFD-4744-8971-4D2D8F1C5EC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lnSpc>
                <a:spcPct val="80000"/>
              </a:lnSpc>
            </a:pPr>
            <a:endParaRPr lang="en-US" altLang="en-US">
              <a:latin typeface="Times New Roman" pitchFamily="2" charset="0"/>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11FEC6F2-1C5C-4C46-9F63-EF562820719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2" charset="0"/>
                <a:ea typeface="ＭＳ Ｐゴシック" panose="020B0600070205080204" pitchFamily="34" charset="-128"/>
              </a:defRPr>
            </a:lvl1pPr>
            <a:lvl2pPr marL="742950" indent="-285750">
              <a:spcBef>
                <a:spcPct val="30000"/>
              </a:spcBef>
              <a:defRPr sz="1200">
                <a:solidFill>
                  <a:schemeClr val="tx1"/>
                </a:solidFill>
                <a:latin typeface="Times New Roman" pitchFamily="2" charset="0"/>
                <a:ea typeface="ＭＳ Ｐゴシック" panose="020B0600070205080204" pitchFamily="34" charset="-128"/>
              </a:defRPr>
            </a:lvl2pPr>
            <a:lvl3pPr marL="1143000" indent="-228600">
              <a:spcBef>
                <a:spcPct val="30000"/>
              </a:spcBef>
              <a:defRPr sz="1200">
                <a:solidFill>
                  <a:schemeClr val="tx1"/>
                </a:solidFill>
                <a:latin typeface="Times New Roman" pitchFamily="2" charset="0"/>
                <a:ea typeface="ＭＳ Ｐゴシック" panose="020B0600070205080204" pitchFamily="34" charset="-128"/>
              </a:defRPr>
            </a:lvl3pPr>
            <a:lvl4pPr marL="1600200" indent="-228600">
              <a:spcBef>
                <a:spcPct val="30000"/>
              </a:spcBef>
              <a:defRPr sz="1200">
                <a:solidFill>
                  <a:schemeClr val="tx1"/>
                </a:solidFill>
                <a:latin typeface="Times New Roman" pitchFamily="2" charset="0"/>
                <a:ea typeface="ＭＳ Ｐゴシック" panose="020B0600070205080204" pitchFamily="34" charset="-128"/>
              </a:defRPr>
            </a:lvl4pPr>
            <a:lvl5pPr marL="2057400" indent="-228600">
              <a:spcBef>
                <a:spcPct val="30000"/>
              </a:spcBef>
              <a:defRPr sz="1200">
                <a:solidFill>
                  <a:schemeClr val="tx1"/>
                </a:solidFill>
                <a:latin typeface="Times New Roman"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itchFamily="2" charset="0"/>
                <a:ea typeface="ＭＳ Ｐゴシック" panose="020B0600070205080204" pitchFamily="34" charset="-128"/>
              </a:defRPr>
            </a:lvl9pPr>
          </a:lstStyle>
          <a:p>
            <a:pPr>
              <a:spcBef>
                <a:spcPct val="0"/>
              </a:spcBef>
            </a:pPr>
            <a:fld id="{09EEF320-D659-F74F-B80C-7E0B8D53EBF0}" type="slidenum">
              <a:rPr lang="en-US" altLang="en-US" smtClean="0"/>
              <a:pPr>
                <a:spcBef>
                  <a:spcPct val="0"/>
                </a:spcBef>
              </a:pPr>
              <a:t>32</a:t>
            </a:fld>
            <a:endParaRPr lang="en-US" altLang="en-US"/>
          </a:p>
        </p:txBody>
      </p:sp>
    </p:spTree>
    <p:extLst>
      <p:ext uri="{BB962C8B-B14F-4D97-AF65-F5344CB8AC3E}">
        <p14:creationId xmlns:p14="http://schemas.microsoft.com/office/powerpoint/2010/main" val="3939029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B4764C08-491C-CC4C-AE70-DA7B355EF157}"/>
              </a:ext>
            </a:extLst>
          </p:cNvPr>
          <p:cNvSpPr>
            <a:spLocks noGrp="1" noRot="1" noChangeAspect="1" noChangeArrowheads="1" noTextEdit="1"/>
          </p:cNvSpPr>
          <p:nvPr>
            <p:ph type="sldImg"/>
          </p:nvPr>
        </p:nvSpPr>
        <p:spPr>
          <a:ln/>
        </p:spPr>
      </p:sp>
      <p:sp>
        <p:nvSpPr>
          <p:cNvPr id="39938" name="Notes Placeholder 2">
            <a:extLst>
              <a:ext uri="{FF2B5EF4-FFF2-40B4-BE49-F238E27FC236}">
                <a16:creationId xmlns:a16="http://schemas.microsoft.com/office/drawing/2014/main" id="{44E79557-A54D-884D-88A5-5A7FEBDB731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itchFamily="2" charset="0"/>
              <a:ea typeface="ＭＳ Ｐゴシック" panose="020B0600070205080204" pitchFamily="34" charset="-128"/>
            </a:endParaRPr>
          </a:p>
        </p:txBody>
      </p:sp>
      <p:sp>
        <p:nvSpPr>
          <p:cNvPr id="39939" name="Slide Number Placeholder 3">
            <a:extLst>
              <a:ext uri="{FF2B5EF4-FFF2-40B4-BE49-F238E27FC236}">
                <a16:creationId xmlns:a16="http://schemas.microsoft.com/office/drawing/2014/main" id="{F1919B32-6426-C748-AB20-AD5CDE8C604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2" charset="0"/>
                <a:ea typeface="ＭＳ Ｐゴシック" panose="020B0600070205080204" pitchFamily="34" charset="-128"/>
              </a:defRPr>
            </a:lvl1pPr>
            <a:lvl2pPr marL="742950" indent="-285750">
              <a:spcBef>
                <a:spcPct val="30000"/>
              </a:spcBef>
              <a:defRPr sz="1200">
                <a:solidFill>
                  <a:schemeClr val="tx1"/>
                </a:solidFill>
                <a:latin typeface="Times New Roman" pitchFamily="2" charset="0"/>
                <a:ea typeface="ＭＳ Ｐゴシック" panose="020B0600070205080204" pitchFamily="34" charset="-128"/>
              </a:defRPr>
            </a:lvl2pPr>
            <a:lvl3pPr marL="1143000" indent="-228600">
              <a:spcBef>
                <a:spcPct val="30000"/>
              </a:spcBef>
              <a:defRPr sz="1200">
                <a:solidFill>
                  <a:schemeClr val="tx1"/>
                </a:solidFill>
                <a:latin typeface="Times New Roman" pitchFamily="2" charset="0"/>
                <a:ea typeface="ＭＳ Ｐゴシック" panose="020B0600070205080204" pitchFamily="34" charset="-128"/>
              </a:defRPr>
            </a:lvl3pPr>
            <a:lvl4pPr marL="1600200" indent="-228600">
              <a:spcBef>
                <a:spcPct val="30000"/>
              </a:spcBef>
              <a:defRPr sz="1200">
                <a:solidFill>
                  <a:schemeClr val="tx1"/>
                </a:solidFill>
                <a:latin typeface="Times New Roman" pitchFamily="2" charset="0"/>
                <a:ea typeface="ＭＳ Ｐゴシック" panose="020B0600070205080204" pitchFamily="34" charset="-128"/>
              </a:defRPr>
            </a:lvl4pPr>
            <a:lvl5pPr marL="2057400" indent="-228600">
              <a:spcBef>
                <a:spcPct val="30000"/>
              </a:spcBef>
              <a:defRPr sz="1200">
                <a:solidFill>
                  <a:schemeClr val="tx1"/>
                </a:solidFill>
                <a:latin typeface="Times New Roman"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itchFamily="2" charset="0"/>
                <a:ea typeface="ＭＳ Ｐゴシック" panose="020B0600070205080204" pitchFamily="34" charset="-128"/>
              </a:defRPr>
            </a:lvl9pPr>
          </a:lstStyle>
          <a:p>
            <a:pPr>
              <a:spcBef>
                <a:spcPct val="0"/>
              </a:spcBef>
            </a:pPr>
            <a:fld id="{B536E51A-CFE0-9C49-B1E3-6059AFC300AC}" type="slidenum">
              <a:rPr lang="en-US" altLang="en-US" smtClean="0"/>
              <a:pPr>
                <a:spcBef>
                  <a:spcPct val="0"/>
                </a:spcBef>
              </a:pPr>
              <a:t>33</a:t>
            </a:fld>
            <a:endParaRPr lang="en-US" altLang="en-US"/>
          </a:p>
        </p:txBody>
      </p:sp>
    </p:spTree>
    <p:extLst>
      <p:ext uri="{BB962C8B-B14F-4D97-AF65-F5344CB8AC3E}">
        <p14:creationId xmlns:p14="http://schemas.microsoft.com/office/powerpoint/2010/main" val="2298425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5B76D-0734-924F-9059-EDB839EE4803}" type="slidenum">
              <a:rPr lang="en-US"/>
              <a:pPr/>
              <a:t>34</a:t>
            </a:fld>
            <a:endParaRPr lang="en-US"/>
          </a:p>
        </p:txBody>
      </p:sp>
      <p:sp>
        <p:nvSpPr>
          <p:cNvPr id="4986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98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52278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F948B0-6AB5-4C67-B133-E5C6846E72D3}" type="slidenum">
              <a:rPr lang="en-US" smtClean="0"/>
              <a:pPr/>
              <a:t>35</a:t>
            </a:fld>
            <a:endParaRPr lang="en-US" dirty="0"/>
          </a:p>
        </p:txBody>
      </p:sp>
    </p:spTree>
    <p:extLst>
      <p:ext uri="{BB962C8B-B14F-4D97-AF65-F5344CB8AC3E}">
        <p14:creationId xmlns:p14="http://schemas.microsoft.com/office/powerpoint/2010/main" val="1243116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091F765F-AC69-CB40-A4CF-1C0CC00B4F2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itchFamily="2" charset="0"/>
                <a:ea typeface="ＭＳ Ｐゴシック" panose="020B0600070205080204" pitchFamily="34" charset="-128"/>
              </a:defRPr>
            </a:lvl1pPr>
            <a:lvl2pPr marL="742950" indent="-285750">
              <a:spcBef>
                <a:spcPct val="30000"/>
              </a:spcBef>
              <a:defRPr sz="1200">
                <a:solidFill>
                  <a:schemeClr val="tx1"/>
                </a:solidFill>
                <a:latin typeface="Times New Roman" pitchFamily="2" charset="0"/>
                <a:ea typeface="ＭＳ Ｐゴシック" panose="020B0600070205080204" pitchFamily="34" charset="-128"/>
              </a:defRPr>
            </a:lvl2pPr>
            <a:lvl3pPr marL="1143000" indent="-228600">
              <a:spcBef>
                <a:spcPct val="30000"/>
              </a:spcBef>
              <a:defRPr sz="1200">
                <a:solidFill>
                  <a:schemeClr val="tx1"/>
                </a:solidFill>
                <a:latin typeface="Times New Roman" pitchFamily="2" charset="0"/>
                <a:ea typeface="ＭＳ Ｐゴシック" panose="020B0600070205080204" pitchFamily="34" charset="-128"/>
              </a:defRPr>
            </a:lvl3pPr>
            <a:lvl4pPr marL="1600200" indent="-228600">
              <a:spcBef>
                <a:spcPct val="30000"/>
              </a:spcBef>
              <a:defRPr sz="1200">
                <a:solidFill>
                  <a:schemeClr val="tx1"/>
                </a:solidFill>
                <a:latin typeface="Times New Roman" pitchFamily="2" charset="0"/>
                <a:ea typeface="ＭＳ Ｐゴシック" panose="020B0600070205080204" pitchFamily="34" charset="-128"/>
              </a:defRPr>
            </a:lvl4pPr>
            <a:lvl5pPr marL="2057400" indent="-228600">
              <a:spcBef>
                <a:spcPct val="30000"/>
              </a:spcBef>
              <a:defRPr sz="1200">
                <a:solidFill>
                  <a:schemeClr val="tx1"/>
                </a:solidFill>
                <a:latin typeface="Times New Roman" pitchFamily="2"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itchFamily="2"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itchFamily="2"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itchFamily="2"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itchFamily="2" charset="0"/>
                <a:ea typeface="ＭＳ Ｐゴシック" panose="020B0600070205080204" pitchFamily="34" charset="-128"/>
              </a:defRPr>
            </a:lvl9pPr>
          </a:lstStyle>
          <a:p>
            <a:pPr>
              <a:spcBef>
                <a:spcPct val="0"/>
              </a:spcBef>
            </a:pPr>
            <a:fld id="{41EE414B-23D6-9144-8F62-43FB4BF366C4}" type="slidenum">
              <a:rPr lang="en-US" altLang="en-US" smtClean="0"/>
              <a:pPr>
                <a:spcBef>
                  <a:spcPct val="0"/>
                </a:spcBef>
              </a:pPr>
              <a:t>8</a:t>
            </a:fld>
            <a:endParaRPr lang="en-US" altLang="en-US"/>
          </a:p>
        </p:txBody>
      </p:sp>
      <p:sp>
        <p:nvSpPr>
          <p:cNvPr id="29698" name="Rectangle 2">
            <a:extLst>
              <a:ext uri="{FF2B5EF4-FFF2-40B4-BE49-F238E27FC236}">
                <a16:creationId xmlns:a16="http://schemas.microsoft.com/office/drawing/2014/main" id="{D0D1BFFD-5F43-FC42-BED8-33BCC3D7ADB4}"/>
              </a:ext>
            </a:extLst>
          </p:cNvPr>
          <p:cNvSpPr>
            <a:spLocks noGrp="1" noRot="1" noChangeAspect="1" noChangeArrowheads="1" noTextEdit="1"/>
          </p:cNvSpPr>
          <p:nvPr>
            <p:ph type="sldImg"/>
          </p:nvPr>
        </p:nvSpPr>
        <p:spPr>
          <a:ln/>
        </p:spPr>
      </p:sp>
      <p:sp>
        <p:nvSpPr>
          <p:cNvPr id="380931" name="Rectangle 3">
            <a:extLst>
              <a:ext uri="{FF2B5EF4-FFF2-40B4-BE49-F238E27FC236}">
                <a16:creationId xmlns:a16="http://schemas.microsoft.com/office/drawing/2014/main" id="{CA59E02E-2F8D-5940-9299-BB0A397CF866}"/>
              </a:ext>
            </a:extLst>
          </p:cNvPr>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extLst>
      <p:ext uri="{BB962C8B-B14F-4D97-AF65-F5344CB8AC3E}">
        <p14:creationId xmlns:p14="http://schemas.microsoft.com/office/powerpoint/2010/main" val="2495406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linkClick r:id="rId3"/>
              </a:rPr>
              <a:t>http://www.pbs.org/program/path-to-violence</a:t>
            </a:r>
            <a:r>
              <a:rPr lang="en-US" sz="1200" dirty="0"/>
              <a:t> 1:20-9:20</a:t>
            </a:r>
            <a:endParaRPr lang="en-US" dirty="0"/>
          </a:p>
        </p:txBody>
      </p:sp>
      <p:sp>
        <p:nvSpPr>
          <p:cNvPr id="4" name="Slide Number Placeholder 3"/>
          <p:cNvSpPr>
            <a:spLocks noGrp="1"/>
          </p:cNvSpPr>
          <p:nvPr>
            <p:ph type="sldNum" sz="quarter" idx="5"/>
          </p:nvPr>
        </p:nvSpPr>
        <p:spPr/>
        <p:txBody>
          <a:bodyPr/>
          <a:lstStyle/>
          <a:p>
            <a:fld id="{D2F948B0-6AB5-4C67-B133-E5C6846E72D3}" type="slidenum">
              <a:rPr lang="en-US" smtClean="0"/>
              <a:pPr/>
              <a:t>36</a:t>
            </a:fld>
            <a:endParaRPr lang="en-US" dirty="0"/>
          </a:p>
        </p:txBody>
      </p:sp>
    </p:spTree>
    <p:extLst>
      <p:ext uri="{BB962C8B-B14F-4D97-AF65-F5344CB8AC3E}">
        <p14:creationId xmlns:p14="http://schemas.microsoft.com/office/powerpoint/2010/main" val="2299276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F948B0-6AB5-4C67-B133-E5C6846E72D3}" type="slidenum">
              <a:rPr lang="en-US" smtClean="0"/>
              <a:pPr/>
              <a:t>37</a:t>
            </a:fld>
            <a:endParaRPr lang="en-US" dirty="0"/>
          </a:p>
        </p:txBody>
      </p:sp>
    </p:spTree>
    <p:extLst>
      <p:ext uri="{BB962C8B-B14F-4D97-AF65-F5344CB8AC3E}">
        <p14:creationId xmlns:p14="http://schemas.microsoft.com/office/powerpoint/2010/main" val="188344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a:ln/>
        </p:spPr>
        <p:txBody>
          <a:bodyPr/>
          <a:lstStyle/>
          <a:p>
            <a:fld id="{E5696D6A-BCD1-471F-8171-D942EAF46F3F}" type="slidenum">
              <a:rPr lang="en-US"/>
              <a:pPr/>
              <a:t>38</a:t>
            </a:fld>
            <a:endParaRPr lang="en-US"/>
          </a:p>
        </p:txBody>
      </p:sp>
      <p:sp>
        <p:nvSpPr>
          <p:cNvPr id="3164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16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8724" tIns="44362" rIns="88724" bIns="44362"/>
          <a:lstStyle/>
          <a:p>
            <a:r>
              <a:rPr lang="en-US"/>
              <a:t>The exact wording and context of a threat are very important. Interview the student who made the threat as well as witnesses. Students often leave out important contextual information when they recount an event, so be sure to ask questions to assess the situation. Observations like “he was laughing,” “joking around,” “seemed really serious,” etc. can be helpful. Also assess the witness’s motivation as a witness and his or her relationship toward the accused.</a:t>
            </a:r>
          </a:p>
          <a:p>
            <a:endParaRPr lang="en-US"/>
          </a:p>
        </p:txBody>
      </p:sp>
    </p:spTree>
    <p:extLst>
      <p:ext uri="{BB962C8B-B14F-4D97-AF65-F5344CB8AC3E}">
        <p14:creationId xmlns:p14="http://schemas.microsoft.com/office/powerpoint/2010/main" val="1958854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418" name="Rectangle 2"/>
          <p:cNvSpPr>
            <a:spLocks noGrp="1" noRot="1" noChangeAspect="1" noChangeArrowheads="1" noTextEdit="1"/>
          </p:cNvSpPr>
          <p:nvPr>
            <p:ph type="sldImg"/>
          </p:nvPr>
        </p:nvSpPr>
        <p:spPr>
          <a:xfrm>
            <a:off x="1144588" y="685800"/>
            <a:ext cx="4572000" cy="3429000"/>
          </a:xfrm>
          <a:ln/>
        </p:spPr>
      </p:sp>
      <p:sp>
        <p:nvSpPr>
          <p:cNvPr id="1084419" name="Rectangle 3"/>
          <p:cNvSpPr>
            <a:spLocks noGrp="1" noChangeArrowheads="1"/>
          </p:cNvSpPr>
          <p:nvPr>
            <p:ph type="body" idx="1"/>
          </p:nvPr>
        </p:nvSpPr>
        <p:spPr/>
        <p:txBody>
          <a:bodyPr/>
          <a:lstStyle/>
          <a:p>
            <a:r>
              <a:rPr lang="en-US" altLang="en-US" sz="1600"/>
              <a:t>These sources of information are not necessarily in order of priority</a:t>
            </a:r>
          </a:p>
        </p:txBody>
      </p:sp>
    </p:spTree>
    <p:extLst>
      <p:ext uri="{BB962C8B-B14F-4D97-AF65-F5344CB8AC3E}">
        <p14:creationId xmlns:p14="http://schemas.microsoft.com/office/powerpoint/2010/main" val="3590735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Primary Purpose of Student Interview is to learn about</a:t>
            </a:r>
            <a:br>
              <a:rPr lang="en-US" altLang="en-US" sz="1200" dirty="0"/>
            </a:br>
            <a:r>
              <a:rPr lang="en-US" altLang="en-US" sz="1200" dirty="0"/>
              <a:t>the student’s thinking, motives, and behavior.</a:t>
            </a:r>
          </a:p>
          <a:p>
            <a:endParaRPr lang="en-US" altLang="en-US" sz="1200" dirty="0"/>
          </a:p>
          <a:p>
            <a:r>
              <a:rPr lang="en-US" altLang="en-US" sz="1200" dirty="0"/>
              <a:t>Watch to see if non-verbal cues match verbal communication.  Does the child’s affect match the seriousness of the situation?</a:t>
            </a:r>
          </a:p>
          <a:p>
            <a:endParaRPr lang="en-US" altLang="en-US" sz="1200" dirty="0"/>
          </a:p>
          <a:p>
            <a:r>
              <a:rPr lang="en-US" altLang="en-US" sz="1200" i="1" dirty="0"/>
              <a:t>Warning Signs</a:t>
            </a:r>
            <a:r>
              <a:rPr lang="en-US" altLang="en-US" sz="1200" dirty="0"/>
              <a:t>:  Sees self as a victim, </a:t>
            </a:r>
            <a:r>
              <a:rPr lang="en-US" altLang="en-US" sz="1200" b="1" dirty="0"/>
              <a:t>Displays grudges or deep resentments, </a:t>
            </a:r>
            <a:r>
              <a:rPr lang="en-US" altLang="en-US" sz="1200" dirty="0"/>
              <a:t>Particular object of desire, Perceived injustices, humiliations, disrespect, Thoughts of death, violence, Sees no way out, Publicized acts of violence, Historically violent figures, Violent music, media, Weapons, Stalking</a:t>
            </a:r>
          </a:p>
          <a:p>
            <a:endParaRPr lang="en-US" altLang="en-US" sz="1200" dirty="0"/>
          </a:p>
          <a:p>
            <a:r>
              <a:rPr lang="en-US" altLang="en-US" sz="1200" i="1" dirty="0"/>
              <a:t>Mitigating Factors</a:t>
            </a:r>
            <a:r>
              <a:rPr lang="en-US" altLang="en-US" sz="1200" dirty="0"/>
              <a:t>: stabilizing factors</a:t>
            </a:r>
          </a:p>
          <a:p>
            <a:pPr>
              <a:buFontTx/>
              <a:buChar char="•"/>
            </a:pPr>
            <a:r>
              <a:rPr lang="en-US" altLang="en-US" sz="1200" dirty="0"/>
              <a:t>Good coping skills exhibited in the past under stressful circumstances.</a:t>
            </a:r>
          </a:p>
          <a:p>
            <a:pPr>
              <a:buFontTx/>
              <a:buChar char="•"/>
            </a:pPr>
            <a:r>
              <a:rPr lang="en-US" altLang="en-US" sz="1200" dirty="0"/>
              <a:t>Have appropriate outlets for their anger- people to talk to, physical fitness regimen</a:t>
            </a:r>
          </a:p>
          <a:p>
            <a:pPr>
              <a:buFontTx/>
              <a:buChar char="•"/>
            </a:pPr>
            <a:r>
              <a:rPr lang="en-US" altLang="en-US" sz="1200" dirty="0"/>
              <a:t>Good interpersonal skills- ability to mix with others, attracts other people as friends, creates positive relationships, demonstrates patters of responsibility honoring and valuing commitment to others, involvement in extra curricular activities.</a:t>
            </a:r>
          </a:p>
          <a:p>
            <a:pPr>
              <a:buFontTx/>
              <a:buChar char="•"/>
            </a:pPr>
            <a:r>
              <a:rPr lang="en-US" altLang="en-US" sz="1200" dirty="0"/>
              <a:t>Law-abiding peers, pro-social friendships and/or healthy relationships may buffer against violence.</a:t>
            </a:r>
          </a:p>
          <a:p>
            <a:pPr>
              <a:buFontTx/>
              <a:buChar char="•"/>
            </a:pPr>
            <a:r>
              <a:rPr lang="en-US" altLang="en-US" sz="1200" dirty="0"/>
              <a:t>Willingness to share innermost thoughts with competent psychiatric/mental health professional.</a:t>
            </a:r>
          </a:p>
          <a:p>
            <a:pPr>
              <a:buFontTx/>
              <a:buChar char="•"/>
            </a:pPr>
            <a:r>
              <a:rPr lang="en-US" altLang="en-US" sz="1200" dirty="0"/>
              <a:t>Involvement in adjunct treatment- 12 step</a:t>
            </a:r>
          </a:p>
          <a:p>
            <a:pPr>
              <a:buFontTx/>
              <a:buChar char="•"/>
            </a:pPr>
            <a:r>
              <a:rPr lang="en-US" altLang="en-US" sz="1200" dirty="0"/>
              <a:t>Healthy family relationships- model effective coping, notice problems, have corrective mechanisms for aberrant behavior, set and support limits, are open-minded to new approaches, control and restrict access to weapons.  (Closed family systems foster and allow problems to breed).  </a:t>
            </a:r>
          </a:p>
          <a:p>
            <a:pPr>
              <a:buFontTx/>
              <a:buChar char="•"/>
            </a:pPr>
            <a:endParaRPr lang="en-US" altLang="en-US" sz="1200" dirty="0"/>
          </a:p>
          <a:p>
            <a:endParaRPr lang="en-US" altLang="en-US" sz="1200" dirty="0"/>
          </a:p>
          <a:p>
            <a:endParaRPr lang="en-US" dirty="0"/>
          </a:p>
        </p:txBody>
      </p:sp>
      <p:sp>
        <p:nvSpPr>
          <p:cNvPr id="4" name="Slide Number Placeholder 3"/>
          <p:cNvSpPr>
            <a:spLocks noGrp="1"/>
          </p:cNvSpPr>
          <p:nvPr>
            <p:ph type="sldNum" sz="quarter" idx="10"/>
          </p:nvPr>
        </p:nvSpPr>
        <p:spPr/>
        <p:txBody>
          <a:bodyPr/>
          <a:lstStyle/>
          <a:p>
            <a:fld id="{D2F948B0-6AB5-4C67-B133-E5C6846E72D3}" type="slidenum">
              <a:rPr lang="en-US" smtClean="0"/>
              <a:pPr/>
              <a:t>40</a:t>
            </a:fld>
            <a:endParaRPr lang="en-US" dirty="0"/>
          </a:p>
        </p:txBody>
      </p:sp>
    </p:spTree>
    <p:extLst>
      <p:ext uri="{BB962C8B-B14F-4D97-AF65-F5344CB8AC3E}">
        <p14:creationId xmlns:p14="http://schemas.microsoft.com/office/powerpoint/2010/main" val="666485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The Secret Service identified 11 questions that are often helpful in conducting a threat assessment.</a:t>
            </a:r>
          </a:p>
          <a:p>
            <a:endParaRPr lang="en-US" dirty="0"/>
          </a:p>
        </p:txBody>
      </p:sp>
      <p:sp>
        <p:nvSpPr>
          <p:cNvPr id="4" name="Slide Number Placeholder 3"/>
          <p:cNvSpPr>
            <a:spLocks noGrp="1"/>
          </p:cNvSpPr>
          <p:nvPr>
            <p:ph type="sldNum" sz="quarter" idx="10"/>
          </p:nvPr>
        </p:nvSpPr>
        <p:spPr/>
        <p:txBody>
          <a:bodyPr/>
          <a:lstStyle/>
          <a:p>
            <a:fld id="{D2F948B0-6AB5-4C67-B133-E5C6846E72D3}" type="slidenum">
              <a:rPr lang="en-US" smtClean="0"/>
              <a:pPr/>
              <a:t>41</a:t>
            </a:fld>
            <a:endParaRPr lang="en-US" dirty="0"/>
          </a:p>
        </p:txBody>
      </p:sp>
    </p:spTree>
    <p:extLst>
      <p:ext uri="{BB962C8B-B14F-4D97-AF65-F5344CB8AC3E}">
        <p14:creationId xmlns:p14="http://schemas.microsoft.com/office/powerpoint/2010/main" val="1663569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all of the Secret Service questions are oriented around determining if the student is on a behavioral pathway leading to an act of violence. There is considerable emphasis on situational and relationship factors, and relatively little concern with personality factors or other individual characteristics that are often identified in lists of warning signs for violence. </a:t>
            </a:r>
          </a:p>
          <a:p>
            <a:endParaRPr lang="en-US" dirty="0"/>
          </a:p>
          <a:p>
            <a:endParaRPr lang="en-US" dirty="0"/>
          </a:p>
          <a:p>
            <a:r>
              <a:rPr lang="en-US" dirty="0"/>
              <a:t>Source: Guidelines for Responding to Student Threats of Violence, Dewey G. Cornell Ph.D. Virginia Youth Violence Project, Curry School of Education – University of Virginia. 2004 PPT. </a:t>
            </a:r>
          </a:p>
          <a:p>
            <a:endParaRPr lang="en-US" dirty="0"/>
          </a:p>
          <a:p>
            <a:endParaRPr lang="en-US" dirty="0"/>
          </a:p>
        </p:txBody>
      </p:sp>
      <p:sp>
        <p:nvSpPr>
          <p:cNvPr id="4" name="Slide Number Placeholder 3"/>
          <p:cNvSpPr>
            <a:spLocks noGrp="1"/>
          </p:cNvSpPr>
          <p:nvPr>
            <p:ph type="sldNum" sz="quarter" idx="10"/>
          </p:nvPr>
        </p:nvSpPr>
        <p:spPr/>
        <p:txBody>
          <a:bodyPr/>
          <a:lstStyle/>
          <a:p>
            <a:fld id="{D2F948B0-6AB5-4C67-B133-E5C6846E72D3}" type="slidenum">
              <a:rPr lang="en-US" smtClean="0"/>
              <a:pPr/>
              <a:t>42</a:t>
            </a:fld>
            <a:endParaRPr lang="en-US" dirty="0"/>
          </a:p>
        </p:txBody>
      </p:sp>
    </p:spTree>
    <p:extLst>
      <p:ext uri="{BB962C8B-B14F-4D97-AF65-F5344CB8AC3E}">
        <p14:creationId xmlns:p14="http://schemas.microsoft.com/office/powerpoint/2010/main" val="451371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62" name="Rectangle 2"/>
          <p:cNvSpPr>
            <a:spLocks noGrp="1" noRot="1" noChangeAspect="1" noChangeArrowheads="1" noTextEdit="1"/>
          </p:cNvSpPr>
          <p:nvPr>
            <p:ph type="sldImg"/>
          </p:nvPr>
        </p:nvSpPr>
        <p:spPr>
          <a:xfrm>
            <a:off x="1144588" y="685800"/>
            <a:ext cx="4572000" cy="3429000"/>
          </a:xfrm>
          <a:ln/>
        </p:spPr>
      </p:sp>
      <p:sp>
        <p:nvSpPr>
          <p:cNvPr id="1116163" name="Rectangle 3"/>
          <p:cNvSpPr>
            <a:spLocks noGrp="1" noChangeArrowheads="1"/>
          </p:cNvSpPr>
          <p:nvPr>
            <p:ph type="body" idx="1"/>
          </p:nvPr>
        </p:nvSpPr>
        <p:spPr/>
        <p:txBody>
          <a:bodyPr/>
          <a:lstStyle/>
          <a:p>
            <a:endParaRPr lang="en-US" altLang="en-US" sz="1600" dirty="0"/>
          </a:p>
        </p:txBody>
      </p:sp>
    </p:spTree>
    <p:extLst>
      <p:ext uri="{BB962C8B-B14F-4D97-AF65-F5344CB8AC3E}">
        <p14:creationId xmlns:p14="http://schemas.microsoft.com/office/powerpoint/2010/main" val="4030708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954" name="Rectangle 2"/>
          <p:cNvSpPr>
            <a:spLocks noGrp="1" noRot="1" noChangeAspect="1" noChangeArrowheads="1" noTextEdit="1"/>
          </p:cNvSpPr>
          <p:nvPr>
            <p:ph type="sldImg"/>
          </p:nvPr>
        </p:nvSpPr>
        <p:spPr>
          <a:xfrm>
            <a:off x="1144588" y="685800"/>
            <a:ext cx="4572000" cy="3429000"/>
          </a:xfrm>
          <a:ln/>
        </p:spPr>
      </p:sp>
      <p:sp>
        <p:nvSpPr>
          <p:cNvPr id="1149955" name="Rectangle 3"/>
          <p:cNvSpPr>
            <a:spLocks noGrp="1" noChangeArrowheads="1"/>
          </p:cNvSpPr>
          <p:nvPr>
            <p:ph type="body" idx="1"/>
          </p:nvPr>
        </p:nvSpPr>
        <p:spPr>
          <a:xfrm>
            <a:off x="914400" y="4342855"/>
            <a:ext cx="5029200" cy="4497177"/>
          </a:xfrm>
        </p:spPr>
        <p:txBody>
          <a:bodyPr/>
          <a:lstStyle/>
          <a:p>
            <a:pPr>
              <a:lnSpc>
                <a:spcPct val="90000"/>
              </a:lnSpc>
            </a:pPr>
            <a:r>
              <a:rPr lang="en-US" altLang="en-US"/>
              <a:t>- The core of legal protection is telling the parent, in a timely fashion.  Numerous legal cases.  First inform the student that you will be contacting parents.  In person if preferable to on the phone.  Evaluate the parent’s response to the threat.  If it is damaging to the child or likely to increase the probability of the violent behavior occurring, report to DHS or the local police.</a:t>
            </a:r>
          </a:p>
          <a:p>
            <a:pPr>
              <a:lnSpc>
                <a:spcPct val="80000"/>
              </a:lnSpc>
            </a:pPr>
            <a:endParaRPr lang="en-US" altLang="en-US"/>
          </a:p>
          <a:p>
            <a:pPr>
              <a:lnSpc>
                <a:spcPct val="80000"/>
              </a:lnSpc>
            </a:pPr>
            <a:r>
              <a:rPr lang="en-US" altLang="en-US"/>
              <a:t>- Even if feel that the threat is not serious, recommend that you still inform parent of the interview.  At the same time, actively seek additional information.  </a:t>
            </a:r>
          </a:p>
          <a:p>
            <a:pPr>
              <a:lnSpc>
                <a:spcPct val="80000"/>
              </a:lnSpc>
            </a:pPr>
            <a:endParaRPr lang="en-US" altLang="en-US"/>
          </a:p>
          <a:p>
            <a:pPr>
              <a:lnSpc>
                <a:spcPct val="80000"/>
              </a:lnSpc>
            </a:pPr>
            <a:r>
              <a:rPr lang="en-US" altLang="en-US"/>
              <a:t> - Brown vs. Milford Board of Ed, docket # 253480, New Haven, Ct, 1/87.  Thirteen year old boy was upset after parents reported he forged a report card.  Parents contended that school should have known he was distraught and couldn’t control his behavior and should have contacted parents at work.  Friends called the police, they came and investigated, were assured he wouldn’t do it, left and boy killed himself.  </a:t>
            </a:r>
          </a:p>
          <a:p>
            <a:pPr>
              <a:lnSpc>
                <a:spcPct val="80000"/>
              </a:lnSpc>
            </a:pPr>
            <a:r>
              <a:rPr lang="en-US" altLang="en-US"/>
              <a:t> </a:t>
            </a:r>
          </a:p>
          <a:p>
            <a:pPr>
              <a:lnSpc>
                <a:spcPct val="80000"/>
              </a:lnSpc>
            </a:pPr>
            <a:r>
              <a:rPr lang="en-US" altLang="en-US"/>
              <a:t> - Stephen Gisel (or Eisel) v. Board of Education of Montgomery County, 1992.  Determined that the duty (to prevent suicide) was breached by junior high school counselors who failed to inform a parent of suicidal statements attributed to the parent’s child by fellow students, where, when counselors sought to discuss the subject, the adolescent denied making the statements.”   The court cited increased frequency of suicide.</a:t>
            </a:r>
          </a:p>
        </p:txBody>
      </p:sp>
    </p:spTree>
    <p:extLst>
      <p:ext uri="{BB962C8B-B14F-4D97-AF65-F5344CB8AC3E}">
        <p14:creationId xmlns:p14="http://schemas.microsoft.com/office/powerpoint/2010/main" val="2212301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a:ln/>
        </p:spPr>
        <p:txBody>
          <a:bodyPr/>
          <a:lstStyle/>
          <a:p>
            <a:fld id="{5B7E9AF4-F7F4-4E22-A637-C3DEF185D32D}" type="slidenum">
              <a:rPr lang="en-US"/>
              <a:pPr/>
              <a:t>46</a:t>
            </a:fld>
            <a:endParaRPr lang="en-US"/>
          </a:p>
        </p:txBody>
      </p:sp>
      <p:sp>
        <p:nvSpPr>
          <p:cNvPr id="3307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0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lIns="88724" tIns="44362" rIns="88724" bIns="44362"/>
          <a:lstStyle/>
          <a:p>
            <a:r>
              <a:rPr lang="en-US"/>
              <a:t>By definition, a transient threat is not serious because it has been resolved. Nevertheless, a threat still may merit disciplinary consequences for inappropriate or disruptive behavior. A transient threat may also indicate need for supportive intervention, such as counseling, or communication with family members. </a:t>
            </a:r>
          </a:p>
        </p:txBody>
      </p:sp>
    </p:spTree>
    <p:extLst>
      <p:ext uri="{BB962C8B-B14F-4D97-AF65-F5344CB8AC3E}">
        <p14:creationId xmlns:p14="http://schemas.microsoft.com/office/powerpoint/2010/main" val="1934364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b="1" dirty="0">
                <a:latin typeface="Arial" charset="0"/>
                <a:ea typeface="+mn-ea"/>
                <a:cs typeface="+mn-cs"/>
              </a:rPr>
              <a:t>A Sandy Hook Parent's Letter to Teachers</a:t>
            </a:r>
          </a:p>
          <a:p>
            <a:pPr>
              <a:defRPr/>
            </a:pPr>
            <a:r>
              <a:rPr lang="en-US" b="1" dirty="0">
                <a:latin typeface="Arial" charset="0"/>
                <a:ea typeface="+mn-ea"/>
                <a:cs typeface="+mn-cs"/>
              </a:rPr>
              <a:t>By </a:t>
            </a:r>
            <a:r>
              <a:rPr lang="en-US" b="1" dirty="0" err="1">
                <a:latin typeface="Arial" charset="0"/>
                <a:ea typeface="+mn-ea"/>
                <a:cs typeface="+mn-cs"/>
              </a:rPr>
              <a:t>Nelba</a:t>
            </a:r>
            <a:r>
              <a:rPr lang="en-US" b="1" dirty="0">
                <a:latin typeface="Arial" charset="0"/>
                <a:ea typeface="+mn-ea"/>
                <a:cs typeface="+mn-cs"/>
              </a:rPr>
              <a:t> Marquez-Greene</a:t>
            </a:r>
          </a:p>
          <a:p>
            <a:pPr>
              <a:defRPr/>
            </a:pPr>
            <a:endParaRPr lang="en-US" dirty="0">
              <a:latin typeface="Arial" charset="0"/>
              <a:ea typeface="+mn-ea"/>
              <a:cs typeface="+mn-cs"/>
            </a:endParaRPr>
          </a:p>
          <a:p>
            <a:pPr>
              <a:defRPr/>
            </a:pPr>
            <a:r>
              <a:rPr lang="en-US" dirty="0">
                <a:latin typeface="Arial" charset="0"/>
                <a:ea typeface="+mn-ea"/>
                <a:cs typeface="+mn-cs"/>
              </a:rPr>
              <a:t>As another school year begins and old routines settle back into place, I wanted to share my story in honor of the teachers everywhere who care for our children.</a:t>
            </a:r>
          </a:p>
          <a:p>
            <a:pPr>
              <a:defRPr/>
            </a:pPr>
            <a:endParaRPr lang="en-US" dirty="0">
              <a:latin typeface="Arial" charset="0"/>
              <a:ea typeface="+mn-ea"/>
              <a:cs typeface="+mn-cs"/>
            </a:endParaRPr>
          </a:p>
          <a:p>
            <a:pPr>
              <a:defRPr/>
            </a:pPr>
            <a:r>
              <a:rPr lang="en-US" dirty="0">
                <a:latin typeface="Arial" charset="0"/>
                <a:ea typeface="+mn-ea"/>
                <a:cs typeface="+mn-cs"/>
              </a:rPr>
              <a:t>I lost my 6-year-old daughter Ana Grace on Dec. 14, 2012, in the rampage at Sandy Hook Elementary School. My son, who was in the building and heard the shooting, survived.</a:t>
            </a:r>
          </a:p>
          <a:p>
            <a:pPr>
              <a:defRPr/>
            </a:pPr>
            <a:endParaRPr lang="en-US" dirty="0">
              <a:latin typeface="Arial" charset="0"/>
              <a:ea typeface="+mn-ea"/>
              <a:cs typeface="+mn-cs"/>
            </a:endParaRPr>
          </a:p>
          <a:p>
            <a:pPr>
              <a:defRPr/>
            </a:pPr>
            <a:r>
              <a:rPr lang="en-US" dirty="0">
                <a:latin typeface="Arial" charset="0"/>
                <a:ea typeface="+mn-ea"/>
                <a:cs typeface="+mn-cs"/>
              </a:rPr>
              <a:t>While waiting in the firehouse that day to hear the official news that our daughter was dead, my husband and I made promises to ourselves, to each other, and to our son. We promised to face the future with courage, faith, and love. As teachers and school employees begin this new year, my wish for you is that same courage, faith, and love.</a:t>
            </a:r>
          </a:p>
          <a:p>
            <a:pPr>
              <a:defRPr/>
            </a:pPr>
            <a:endParaRPr lang="en-US" dirty="0">
              <a:latin typeface="Arial" charset="0"/>
              <a:ea typeface="+mn-ea"/>
              <a:cs typeface="+mn-cs"/>
            </a:endParaRPr>
          </a:p>
          <a:p>
            <a:pPr>
              <a:defRPr/>
            </a:pPr>
            <a:r>
              <a:rPr lang="en-US" dirty="0">
                <a:latin typeface="Arial" charset="0"/>
                <a:ea typeface="+mn-ea"/>
                <a:cs typeface="+mn-cs"/>
              </a:rPr>
              <a:t>It takes guts to be a teacher. Six brave women gave their lives trying to protect their students at Sandy Hook. Other teachers were forced to run from the building, stepping over the bodies of their friends and colleagues, and they came right back to work.</a:t>
            </a:r>
          </a:p>
          <a:p>
            <a:pPr>
              <a:defRPr/>
            </a:pPr>
            <a:endParaRPr lang="en-US" dirty="0">
              <a:latin typeface="Arial" charset="0"/>
              <a:ea typeface="+mn-ea"/>
              <a:cs typeface="+mn-cs"/>
            </a:endParaRPr>
          </a:p>
          <a:p>
            <a:pPr>
              <a:defRPr/>
            </a:pPr>
            <a:r>
              <a:rPr lang="en-US" dirty="0">
                <a:latin typeface="Arial" charset="0"/>
                <a:ea typeface="+mn-ea"/>
                <a:cs typeface="+mn-cs"/>
              </a:rPr>
              <a:t>When I asked my son’s teacher why she returned, she responded, “Because they are my kids. And my students need me now more than ever.” She sent daily updates on my son’s progress, from his behavior to what he’d eaten for lunch. And four months later, when my son finally smiled one day after school, I asked him about it. His response? “Mom. My teacher is </a:t>
            </a:r>
            <a:r>
              <a:rPr lang="en-US" i="1" dirty="0">
                <a:latin typeface="Arial" charset="0"/>
                <a:ea typeface="+mn-ea"/>
                <a:cs typeface="+mn-cs"/>
              </a:rPr>
              <a:t>so</a:t>
            </a:r>
            <a:r>
              <a:rPr lang="en-US" dirty="0">
                <a:latin typeface="Arial" charset="0"/>
                <a:ea typeface="+mn-ea"/>
                <a:cs typeface="+mn-cs"/>
              </a:rPr>
              <a:t> funny. I had an epic day.”</a:t>
            </a:r>
          </a:p>
          <a:p>
            <a:pPr>
              <a:defRPr/>
            </a:pPr>
            <a:endParaRPr lang="en-US" dirty="0">
              <a:latin typeface="Arial" charset="0"/>
              <a:ea typeface="+mn-ea"/>
              <a:cs typeface="+mn-cs"/>
            </a:endParaRPr>
          </a:p>
          <a:p>
            <a:pPr>
              <a:defRPr/>
            </a:pPr>
            <a:r>
              <a:rPr lang="en-US" dirty="0">
                <a:latin typeface="Arial" charset="0"/>
                <a:ea typeface="+mn-ea"/>
                <a:cs typeface="+mn-cs"/>
              </a:rPr>
              <a:t>While I pray you will never find yourself in the position of the teachers at Sandy Hook, your courage will support students like my son, who have lived through traumas no child should have to.</a:t>
            </a:r>
          </a:p>
          <a:p>
            <a:pPr>
              <a:defRPr/>
            </a:pPr>
            <a:endParaRPr lang="en-US" dirty="0">
              <a:latin typeface="Arial" charset="0"/>
              <a:ea typeface="+mn-ea"/>
              <a:cs typeface="+mn-cs"/>
            </a:endParaRPr>
          </a:p>
          <a:p>
            <a:pPr>
              <a:defRPr/>
            </a:pPr>
            <a:r>
              <a:rPr lang="en-US" dirty="0">
                <a:latin typeface="Arial" charset="0"/>
                <a:ea typeface="+mn-ea"/>
                <a:cs typeface="+mn-cs"/>
              </a:rPr>
              <a:t>Your courage will support students who are left out and overlooked, like the isolated young man who killed my daughter. At some point he was a young, impressionable student, often sitting all alone at school. You will have kids facing long odds for whom your smile, your encouraging word, and your willingness to go the extra mile will provide the comfort and security they need to try again tomorrow.</a:t>
            </a:r>
          </a:p>
          <a:p>
            <a:pPr>
              <a:defRPr/>
            </a:pPr>
            <a:endParaRPr lang="en-US" dirty="0">
              <a:latin typeface="Arial" charset="0"/>
              <a:ea typeface="+mn-ea"/>
              <a:cs typeface="+mn-cs"/>
            </a:endParaRPr>
          </a:p>
          <a:p>
            <a:pPr>
              <a:defRPr/>
            </a:pPr>
            <a:r>
              <a:rPr lang="en-US" dirty="0">
                <a:latin typeface="Arial" charset="0"/>
                <a:ea typeface="+mn-ea"/>
                <a:cs typeface="+mn-cs"/>
              </a:rPr>
              <a:t>When you Google “hero,” there should be a picture of a principal, a school lunch worker, a custodian, a reading specialist, a teacher, or a bus monitor. Real heroes don’t wear capes. They work in America’s schools.</a:t>
            </a:r>
          </a:p>
          <a:p>
            <a:pPr>
              <a:defRPr/>
            </a:pPr>
            <a:endParaRPr lang="en-US" b="1" dirty="0">
              <a:latin typeface="Arial" charset="0"/>
              <a:ea typeface="+mn-ea"/>
              <a:cs typeface="+mn-cs"/>
            </a:endParaRPr>
          </a:p>
          <a:p>
            <a:pPr>
              <a:defRPr/>
            </a:pPr>
            <a:r>
              <a:rPr lang="en-US" dirty="0">
                <a:latin typeface="Arial" charset="0"/>
                <a:ea typeface="+mn-ea"/>
                <a:cs typeface="+mn-cs"/>
              </a:rPr>
              <a:t>Being courageous requires faith. It took faith to go back to work at Sandy Hook after the shooting. Nobody had the answers or knew what would come tomorrow, but they just kept going. Every opportunity you have to create welcoming environments in our schools where parents and students feel connected counts.</a:t>
            </a:r>
          </a:p>
          <a:p>
            <a:pPr>
              <a:defRPr/>
            </a:pPr>
            <a:endParaRPr lang="en-US" dirty="0">
              <a:latin typeface="Arial" charset="0"/>
              <a:ea typeface="+mn-ea"/>
              <a:cs typeface="+mn-cs"/>
            </a:endParaRPr>
          </a:p>
          <a:p>
            <a:pPr>
              <a:defRPr/>
            </a:pPr>
            <a:r>
              <a:rPr lang="en-US" dirty="0">
                <a:latin typeface="Arial" charset="0"/>
                <a:ea typeface="+mn-ea"/>
                <a:cs typeface="+mn-cs"/>
              </a:rPr>
              <a:t>Have faith that your hard work is having a profound impact on your students. Of the 15,000 personal letters I received after the shooting, only one stays at my bedside. It’s from my high school English teacher, Robert Buckley.</a:t>
            </a:r>
          </a:p>
          <a:p>
            <a:pPr>
              <a:defRPr/>
            </a:pPr>
            <a:endParaRPr lang="en-US" dirty="0">
              <a:latin typeface="Arial" charset="0"/>
              <a:ea typeface="+mn-ea"/>
              <a:cs typeface="+mn-cs"/>
            </a:endParaRPr>
          </a:p>
          <a:p>
            <a:pPr>
              <a:defRPr/>
            </a:pPr>
            <a:r>
              <a:rPr lang="en-US" dirty="0">
                <a:latin typeface="Arial" charset="0"/>
                <a:ea typeface="+mn-ea"/>
                <a:cs typeface="+mn-cs"/>
              </a:rPr>
              <a:t>But you can’t be courageous or step out on faith without a deep love for what you do. Parents are sending their precious children to you this fall. Some will come fully prepared, and others not. They will come fed and with empty bellies. They will come from intact homes and fractured ones. Love them all.</a:t>
            </a:r>
          </a:p>
          <a:p>
            <a:pPr>
              <a:defRPr/>
            </a:pPr>
            <a:endParaRPr lang="en-US" dirty="0">
              <a:latin typeface="Arial" charset="0"/>
              <a:ea typeface="+mn-ea"/>
              <a:cs typeface="+mn-cs"/>
            </a:endParaRPr>
          </a:p>
          <a:p>
            <a:pPr>
              <a:defRPr/>
            </a:pPr>
            <a:r>
              <a:rPr lang="en-US" dirty="0">
                <a:latin typeface="Arial" charset="0"/>
                <a:ea typeface="+mn-ea"/>
                <a:cs typeface="+mn-cs"/>
              </a:rPr>
              <a:t>When my son returned to school in January, I thought I was going to lose my mind. Imagine the difficulty in sending your surviving child into a classroom when you lost your baby in a school shooting. We sent him because we didn’t want him to be afraid. We sent him because we wanted him to understand that while our lives would never be the same, our lives still needed to move forward.</a:t>
            </a:r>
          </a:p>
          <a:p>
            <a:pPr>
              <a:defRPr/>
            </a:pPr>
            <a:r>
              <a:rPr lang="en-US" b="1" dirty="0">
                <a:latin typeface="Arial" charset="0"/>
                <a:ea typeface="+mn-ea"/>
                <a:cs typeface="+mn-cs"/>
                <a:hlinkClick r:id="rId3"/>
              </a:rPr>
              <a:t>According to the 2011-12 National Survey of Children’s Health</a:t>
            </a:r>
            <a:r>
              <a:rPr lang="en-US" dirty="0">
                <a:latin typeface="Arial" charset="0"/>
                <a:ea typeface="+mn-ea"/>
                <a:cs typeface="+mn-cs"/>
                <a:hlinkClick r:id="rId3"/>
              </a:rPr>
              <a:t>, nearly half of America’s children will have suffered at least one childhood trauma before the age of 18. They need your love.</a:t>
            </a:r>
          </a:p>
          <a:p>
            <a:pPr>
              <a:defRPr/>
            </a:pPr>
            <a:r>
              <a:rPr lang="en-US" dirty="0">
                <a:latin typeface="Arial" charset="0"/>
                <a:ea typeface="+mn-ea"/>
                <a:cs typeface="+mn-cs"/>
              </a:rPr>
              <a:t>A few weeks before the shooting, Ana Grace and I shared a special morning. Lunches were packed and clothes were picked out the night before, so we had extra time to snuggle. And while I lay in bed with my beautiful caramel princess, she sensed that I was distracted and asked, “What’s the matter, Mom?” I remember saying to her, “Nothing, baby. It’s just work.” She looked at me for a very long time with a thoughtful stare, then she told me, “Don’t let them suck your fun circuits dry, Mom.”</a:t>
            </a:r>
          </a:p>
          <a:p>
            <a:pPr>
              <a:defRPr/>
            </a:pPr>
            <a:endParaRPr lang="en-US" dirty="0">
              <a:latin typeface="Arial" charset="0"/>
              <a:ea typeface="+mn-ea"/>
              <a:cs typeface="+mn-cs"/>
            </a:endParaRPr>
          </a:p>
          <a:p>
            <a:pPr>
              <a:defRPr/>
            </a:pPr>
            <a:r>
              <a:rPr lang="en-US" dirty="0">
                <a:latin typeface="Arial" charset="0"/>
                <a:ea typeface="+mn-ea"/>
                <a:cs typeface="+mn-cs"/>
              </a:rPr>
              <a:t>As you begin this school year, remember Ana Grace. Walk with courage, with faith, and with love. And don’t let them suck your fun circuits dry.</a:t>
            </a:r>
            <a:endParaRPr lang="en-US" dirty="0"/>
          </a:p>
        </p:txBody>
      </p:sp>
      <p:sp>
        <p:nvSpPr>
          <p:cNvPr id="1638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301C9CCC-FA18-714A-A5E0-ACC3356C78E2}" type="slidenum">
              <a:rPr lang="en-US" altLang="en-US" sz="1200"/>
              <a:pPr/>
              <a:t>17</a:t>
            </a:fld>
            <a:endParaRPr lang="en-US" altLang="en-US" sz="1200"/>
          </a:p>
        </p:txBody>
      </p:sp>
    </p:spTree>
    <p:extLst>
      <p:ext uri="{BB962C8B-B14F-4D97-AF65-F5344CB8AC3E}">
        <p14:creationId xmlns:p14="http://schemas.microsoft.com/office/powerpoint/2010/main" val="1742872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F948B0-6AB5-4C67-B133-E5C6846E72D3}" type="slidenum">
              <a:rPr lang="en-US" smtClean="0"/>
              <a:pPr/>
              <a:t>47</a:t>
            </a:fld>
            <a:endParaRPr lang="en-US" dirty="0"/>
          </a:p>
        </p:txBody>
      </p:sp>
    </p:spTree>
    <p:extLst>
      <p:ext uri="{BB962C8B-B14F-4D97-AF65-F5344CB8AC3E}">
        <p14:creationId xmlns:p14="http://schemas.microsoft.com/office/powerpoint/2010/main" val="1699804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30" name="Rectangle 2"/>
          <p:cNvSpPr>
            <a:spLocks noGrp="1" noRot="1" noChangeAspect="1" noChangeArrowheads="1" noTextEdit="1"/>
          </p:cNvSpPr>
          <p:nvPr>
            <p:ph type="sldImg"/>
          </p:nvPr>
        </p:nvSpPr>
        <p:spPr>
          <a:xfrm>
            <a:off x="1106488" y="652463"/>
            <a:ext cx="4645025" cy="3484562"/>
          </a:xfrm>
          <a:ln/>
        </p:spPr>
      </p:sp>
      <p:sp>
        <p:nvSpPr>
          <p:cNvPr id="1123331" name="Rectangle 3"/>
          <p:cNvSpPr>
            <a:spLocks noGrp="1" noChangeArrowheads="1"/>
          </p:cNvSpPr>
          <p:nvPr>
            <p:ph type="body" idx="1"/>
          </p:nvPr>
        </p:nvSpPr>
        <p:spPr>
          <a:xfrm>
            <a:off x="457200" y="4355325"/>
            <a:ext cx="6096000" cy="4135532"/>
          </a:xfrm>
        </p:spPr>
        <p:txBody>
          <a:bodyPr/>
          <a:lstStyle/>
          <a:p>
            <a:pPr marL="228600" indent="-228600">
              <a:buFontTx/>
              <a:buAutoNum type="arabicPeriod"/>
            </a:pPr>
            <a:r>
              <a:rPr lang="en-US" dirty="0">
                <a:solidFill>
                  <a:srgbClr val="000000"/>
                </a:solidFill>
                <a:latin typeface="Times New Roman" pitchFamily="18" charset="0"/>
              </a:rPr>
              <a:t>Determine if there are any imminent warning signs (the high risk factors discussed earlier).  If there are, then refer student to the Risk Assessment Team for an immediate suicide and/or homicide risk assessment.   </a:t>
            </a:r>
          </a:p>
          <a:p>
            <a:pPr marL="228600" indent="-228600">
              <a:buFontTx/>
              <a:buAutoNum type="arabicPeriod"/>
            </a:pPr>
            <a:endParaRPr lang="en-US" dirty="0">
              <a:solidFill>
                <a:srgbClr val="000000"/>
              </a:solidFill>
              <a:latin typeface="Times New Roman" pitchFamily="18" charset="0"/>
            </a:endParaRPr>
          </a:p>
          <a:p>
            <a:pPr marL="228600" indent="-228600"/>
            <a:r>
              <a:rPr lang="en-US" dirty="0">
                <a:solidFill>
                  <a:srgbClr val="000000"/>
                </a:solidFill>
                <a:latin typeface="Times New Roman" pitchFamily="18" charset="0"/>
                <a:cs typeface="Times New Roman" pitchFamily="18" charset="0"/>
              </a:rPr>
              <a:t>2. </a:t>
            </a:r>
            <a:r>
              <a:rPr lang="en-US" dirty="0">
                <a:solidFill>
                  <a:srgbClr val="000000"/>
                </a:solidFill>
                <a:latin typeface="Times New Roman" pitchFamily="18" charset="0"/>
              </a:rPr>
              <a:t>If imminent warning signs are not present, then give the student a high priority for a Student Support Meeting.  Assign a Student Support Team member (e.g., principal, mental health specialist, or master teacher) to provide informal consultation until a formal meeting may be scheduled.</a:t>
            </a:r>
          </a:p>
          <a:p>
            <a:pPr marL="228600" indent="-228600"/>
            <a:endParaRPr lang="en-US" dirty="0">
              <a:solidFill>
                <a:srgbClr val="000000"/>
              </a:solidFill>
              <a:latin typeface="Times New Roman" pitchFamily="18" charset="0"/>
            </a:endParaRPr>
          </a:p>
          <a:p>
            <a:pPr marL="228600" indent="-228600"/>
            <a:r>
              <a:rPr lang="en-US" dirty="0">
                <a:solidFill>
                  <a:srgbClr val="000000"/>
                </a:solidFill>
                <a:latin typeface="Times New Roman" pitchFamily="18" charset="0"/>
                <a:cs typeface="Times New Roman" pitchFamily="18" charset="0"/>
              </a:rPr>
              <a:t>3. </a:t>
            </a:r>
            <a:r>
              <a:rPr lang="en-US" dirty="0">
                <a:solidFill>
                  <a:srgbClr val="000000"/>
                </a:solidFill>
                <a:latin typeface="Times New Roman" pitchFamily="18" charset="0"/>
              </a:rPr>
              <a:t>At the formal meeting, develop recommendations for responding to high-risk youth and consider the need for a referral for Special Education services.</a:t>
            </a:r>
          </a:p>
          <a:p>
            <a:pPr marL="228600" indent="-228600"/>
            <a:r>
              <a:rPr lang="en-US" dirty="0">
                <a:solidFill>
                  <a:srgbClr val="000000"/>
                </a:solidFill>
                <a:latin typeface="Times New Roman" pitchFamily="18" charset="0"/>
              </a:rPr>
              <a:t>	NOT ALL OF THOSE STUDENTS WHO HAVE A RISK ASSESSMENT CONDUCTED ARE APPROPRIATE FOR SPED REFERRAL!!!  </a:t>
            </a:r>
          </a:p>
          <a:p>
            <a:pPr marL="228600" indent="-228600"/>
            <a:endParaRPr lang="en-US" dirty="0">
              <a:solidFill>
                <a:srgbClr val="000000"/>
              </a:solidFill>
              <a:latin typeface="Times New Roman" pitchFamily="18" charset="0"/>
            </a:endParaRPr>
          </a:p>
          <a:p>
            <a:pPr marL="228600" indent="-228600"/>
            <a:r>
              <a:rPr lang="en-US" dirty="0">
                <a:solidFill>
                  <a:srgbClr val="000000"/>
                </a:solidFill>
                <a:latin typeface="Times New Roman" pitchFamily="18" charset="0"/>
                <a:cs typeface="Times New Roman" pitchFamily="18" charset="0"/>
              </a:rPr>
              <a:t>4. </a:t>
            </a:r>
            <a:r>
              <a:rPr lang="en-US" dirty="0">
                <a:solidFill>
                  <a:srgbClr val="000000"/>
                </a:solidFill>
                <a:latin typeface="Times New Roman" pitchFamily="18" charset="0"/>
              </a:rPr>
              <a:t>Consider a referral to school site mental health and community-based mental health services. </a:t>
            </a:r>
          </a:p>
        </p:txBody>
      </p:sp>
    </p:spTree>
    <p:extLst>
      <p:ext uri="{BB962C8B-B14F-4D97-AF65-F5344CB8AC3E}">
        <p14:creationId xmlns:p14="http://schemas.microsoft.com/office/powerpoint/2010/main" val="8867029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Times New Roman" pitchFamily="18" charset="0"/>
                <a:cs typeface="Times New Roman" pitchFamily="18" charset="0"/>
              </a:rPr>
              <a:t>5. </a:t>
            </a:r>
            <a:r>
              <a:rPr lang="en-US" dirty="0">
                <a:solidFill>
                  <a:srgbClr val="000000"/>
                </a:solidFill>
                <a:latin typeface="Times New Roman" pitchFamily="18" charset="0"/>
              </a:rPr>
              <a:t>Consider the need to revise student’s behavior contract and/or to conduct a more in-depth behavioral analysis.</a:t>
            </a:r>
          </a:p>
          <a:p>
            <a:r>
              <a:rPr lang="en-US" dirty="0">
                <a:solidFill>
                  <a:srgbClr val="000000"/>
                </a:solidFill>
                <a:latin typeface="Times New Roman" pitchFamily="18" charset="0"/>
                <a:cs typeface="Times New Roman" pitchFamily="18" charset="0"/>
              </a:rPr>
              <a:t>6. </a:t>
            </a:r>
            <a:r>
              <a:rPr lang="en-US" dirty="0">
                <a:solidFill>
                  <a:srgbClr val="000000"/>
                </a:solidFill>
                <a:latin typeface="Times New Roman" pitchFamily="18" charset="0"/>
              </a:rPr>
              <a:t>Obtain parental permission to exchange information with the appropriate community agencies to determine if student is eligible for additional services.  If available, call a meeting with other agency personnel to focus on provisions for wrap-around intervention and support for the student and family.</a:t>
            </a:r>
          </a:p>
          <a:p>
            <a:r>
              <a:rPr lang="en-US" dirty="0">
                <a:solidFill>
                  <a:srgbClr val="000000"/>
                </a:solidFill>
                <a:latin typeface="Times New Roman" pitchFamily="18" charset="0"/>
                <a:cs typeface="Times New Roman" pitchFamily="18" charset="0"/>
              </a:rPr>
              <a:t>7. </a:t>
            </a:r>
            <a:r>
              <a:rPr lang="en-US" dirty="0">
                <a:solidFill>
                  <a:srgbClr val="000000"/>
                </a:solidFill>
                <a:latin typeface="Times New Roman" pitchFamily="18" charset="0"/>
              </a:rPr>
              <a:t>Develop an action plan for immediate interventions that includes provisions for increased supervision. </a:t>
            </a:r>
            <a:r>
              <a:rPr lang="en-US" u="sng" dirty="0">
                <a:solidFill>
                  <a:srgbClr val="000000"/>
                </a:solidFill>
                <a:latin typeface="Times New Roman" pitchFamily="18" charset="0"/>
              </a:rPr>
              <a:t>									</a:t>
            </a:r>
          </a:p>
          <a:p>
            <a:r>
              <a:rPr lang="en-US" u="sng" dirty="0">
                <a:solidFill>
                  <a:srgbClr val="000000"/>
                </a:solidFill>
                <a:latin typeface="Times New Roman" pitchFamily="18" charset="0"/>
              </a:rPr>
              <a:t>Note.</a:t>
            </a:r>
            <a:r>
              <a:rPr lang="en-US" dirty="0">
                <a:solidFill>
                  <a:srgbClr val="000000"/>
                </a:solidFill>
                <a:latin typeface="Times New Roman" pitchFamily="18" charset="0"/>
              </a:rPr>
              <a:t>  Adapted from Dwyer and </a:t>
            </a:r>
            <a:r>
              <a:rPr lang="en-US" dirty="0" err="1">
                <a:solidFill>
                  <a:srgbClr val="000000"/>
                </a:solidFill>
                <a:latin typeface="Times New Roman" pitchFamily="18" charset="0"/>
              </a:rPr>
              <a:t>Osher</a:t>
            </a:r>
            <a:r>
              <a:rPr lang="en-US" dirty="0">
                <a:solidFill>
                  <a:srgbClr val="000000"/>
                </a:solidFill>
                <a:latin typeface="Times New Roman" pitchFamily="18" charset="0"/>
              </a:rPr>
              <a:t> </a:t>
            </a:r>
            <a:endParaRPr lang="en-US" u="sng" dirty="0">
              <a:solidFill>
                <a:srgbClr val="000000"/>
              </a:solidFill>
              <a:latin typeface="Times New Roman"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D2F948B0-6AB5-4C67-B133-E5C6846E72D3}" type="slidenum">
              <a:rPr lang="en-US" smtClean="0"/>
              <a:pPr/>
              <a:t>49</a:t>
            </a:fld>
            <a:endParaRPr lang="en-US" dirty="0"/>
          </a:p>
        </p:txBody>
      </p:sp>
    </p:spTree>
    <p:extLst>
      <p:ext uri="{BB962C8B-B14F-4D97-AF65-F5344CB8AC3E}">
        <p14:creationId xmlns:p14="http://schemas.microsoft.com/office/powerpoint/2010/main" val="135443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49CD03-2FA7-2341-BF07-5B0E1FC09143}" type="slidenum">
              <a:rPr lang="en-US"/>
              <a:pPr/>
              <a:t>51</a:t>
            </a:fld>
            <a:endParaRPr lang="en-US"/>
          </a:p>
        </p:txBody>
      </p:sp>
      <p:sp>
        <p:nvSpPr>
          <p:cNvPr id="5130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3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852151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49CD03-2FA7-2341-BF07-5B0E1FC09143}" type="slidenum">
              <a:rPr lang="en-US"/>
              <a:pPr/>
              <a:t>53</a:t>
            </a:fld>
            <a:endParaRPr lang="en-US"/>
          </a:p>
        </p:txBody>
      </p:sp>
      <p:sp>
        <p:nvSpPr>
          <p:cNvPr id="5130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3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89705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F948B0-6AB5-4C67-B133-E5C6846E72D3}" type="slidenum">
              <a:rPr lang="en-US" smtClean="0"/>
              <a:pPr/>
              <a:t>19</a:t>
            </a:fld>
            <a:endParaRPr lang="en-US" dirty="0"/>
          </a:p>
        </p:txBody>
      </p:sp>
    </p:spTree>
    <p:extLst>
      <p:ext uri="{BB962C8B-B14F-4D97-AF65-F5344CB8AC3E}">
        <p14:creationId xmlns:p14="http://schemas.microsoft.com/office/powerpoint/2010/main" val="1630690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687975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362" name="Rectangle 2"/>
          <p:cNvSpPr>
            <a:spLocks noGrp="1" noRot="1" noChangeAspect="1" noChangeArrowheads="1" noTextEdit="1"/>
          </p:cNvSpPr>
          <p:nvPr>
            <p:ph type="sldImg"/>
          </p:nvPr>
        </p:nvSpPr>
        <p:spPr>
          <a:xfrm>
            <a:off x="1144588" y="228600"/>
            <a:ext cx="4572000" cy="3429000"/>
          </a:xfrm>
          <a:ln/>
        </p:spPr>
      </p:sp>
      <p:sp>
        <p:nvSpPr>
          <p:cNvPr id="1295363" name="Rectangle 3"/>
          <p:cNvSpPr>
            <a:spLocks noGrp="1" noChangeArrowheads="1"/>
          </p:cNvSpPr>
          <p:nvPr>
            <p:ph type="body" idx="1"/>
          </p:nvPr>
        </p:nvSpPr>
        <p:spPr>
          <a:xfrm>
            <a:off x="457200" y="3809741"/>
            <a:ext cx="6172200" cy="5028733"/>
          </a:xfrm>
        </p:spPr>
        <p:txBody>
          <a:bodyPr/>
          <a:lstStyle/>
          <a:p>
            <a:pPr marL="228600" indent="-228600">
              <a:lnSpc>
                <a:spcPct val="80000"/>
              </a:lnSpc>
            </a:pPr>
            <a:r>
              <a:rPr lang="en-US" altLang="en-US" sz="900" b="1" dirty="0"/>
              <a:t>Recommend reading Columbine by Dave Cullen</a:t>
            </a:r>
          </a:p>
          <a:p>
            <a:pPr marL="228600" indent="-228600">
              <a:lnSpc>
                <a:spcPct val="80000"/>
              </a:lnSpc>
            </a:pPr>
            <a:r>
              <a:rPr lang="en-US" altLang="en-US" sz="900" b="1" dirty="0"/>
              <a:t>Definition of violence for this study:</a:t>
            </a:r>
            <a:endParaRPr lang="en-US" altLang="en-US" sz="900" dirty="0"/>
          </a:p>
          <a:p>
            <a:pPr marL="228600" indent="-228600">
              <a:lnSpc>
                <a:spcPct val="80000"/>
              </a:lnSpc>
            </a:pPr>
            <a:r>
              <a:rPr lang="en-US" altLang="en-US" sz="900" dirty="0"/>
              <a:t>Students who TARGETED an individual, several individuals, or the school itself.  From these cases 10 key findings were identified.</a:t>
            </a:r>
          </a:p>
          <a:p>
            <a:pPr marL="228600" indent="-228600">
              <a:lnSpc>
                <a:spcPct val="80000"/>
              </a:lnSpc>
            </a:pPr>
            <a:r>
              <a:rPr lang="en-US" altLang="en-US" sz="900" b="1" dirty="0"/>
              <a:t>1.  Attackers ranged in age from 11 –21, with most attackers between the ages of 13 and 18.</a:t>
            </a:r>
          </a:p>
          <a:p>
            <a:pPr marL="228600" indent="-228600">
              <a:lnSpc>
                <a:spcPct val="80000"/>
              </a:lnSpc>
            </a:pPr>
            <a:r>
              <a:rPr lang="en-US" altLang="en-US" sz="900" b="1" dirty="0"/>
              <a:t>2.  Three-quarters of attackers were white.</a:t>
            </a:r>
            <a:endParaRPr lang="en-US" altLang="en-US" sz="900" dirty="0"/>
          </a:p>
          <a:p>
            <a:pPr marL="228600" indent="-228600">
              <a:lnSpc>
                <a:spcPct val="80000"/>
              </a:lnSpc>
            </a:pPr>
            <a:r>
              <a:rPr lang="en-US" altLang="en-US" sz="900" dirty="0"/>
              <a:t>1.  Almost two-thirds of attackers came from two-parent families living either with both biological parents or with one biological parent and one stepparent.</a:t>
            </a:r>
          </a:p>
          <a:p>
            <a:pPr marL="228600" indent="-228600">
              <a:lnSpc>
                <a:spcPct val="80000"/>
              </a:lnSpc>
            </a:pPr>
            <a:r>
              <a:rPr lang="en-US" altLang="en-US" sz="900" dirty="0"/>
              <a:t>2.  Some lived with one biological parent or split time between two biological parents.</a:t>
            </a:r>
          </a:p>
          <a:p>
            <a:pPr marL="228600" indent="-228600">
              <a:lnSpc>
                <a:spcPct val="80000"/>
              </a:lnSpc>
              <a:buFontTx/>
              <a:buAutoNum type="arabicPeriod" startAt="3"/>
            </a:pPr>
            <a:r>
              <a:rPr lang="en-US" altLang="en-US" sz="900" dirty="0"/>
              <a:t>Very few attackers (5%) lived with a foster parent or legal guardian.</a:t>
            </a:r>
          </a:p>
          <a:p>
            <a:pPr marL="228600" indent="-228600">
              <a:lnSpc>
                <a:spcPct val="80000"/>
              </a:lnSpc>
            </a:pPr>
            <a:r>
              <a:rPr lang="en-US" altLang="en-US" sz="900" b="1" dirty="0"/>
              <a:t>_______________</a:t>
            </a:r>
          </a:p>
          <a:p>
            <a:pPr marL="228600" indent="-228600">
              <a:lnSpc>
                <a:spcPct val="80000"/>
              </a:lnSpc>
            </a:pPr>
            <a:r>
              <a:rPr lang="en-US" altLang="en-US" sz="900" dirty="0"/>
              <a:t>1.  Most attackers were doing well in school at the time of the attack, generally receiving A and B grades.</a:t>
            </a:r>
          </a:p>
          <a:p>
            <a:pPr marL="228600" indent="-228600">
              <a:lnSpc>
                <a:spcPct val="80000"/>
              </a:lnSpc>
            </a:pPr>
            <a:r>
              <a:rPr lang="en-US" altLang="en-US" sz="900" dirty="0"/>
              <a:t>2.  Some were taking Advanced Placement courses and had been on the honor roll. </a:t>
            </a:r>
          </a:p>
          <a:p>
            <a:pPr marL="228600" indent="-228600">
              <a:lnSpc>
                <a:spcPct val="80000"/>
              </a:lnSpc>
              <a:buFontTx/>
              <a:buAutoNum type="arabicPeriod" startAt="3"/>
            </a:pPr>
            <a:r>
              <a:rPr lang="en-US" altLang="en-US" sz="900" dirty="0"/>
              <a:t>Very few of the attackers were known to be failing in school.</a:t>
            </a:r>
          </a:p>
          <a:p>
            <a:pPr marL="228600" indent="-228600">
              <a:lnSpc>
                <a:spcPct val="80000"/>
              </a:lnSpc>
            </a:pPr>
            <a:r>
              <a:rPr lang="en-US" altLang="en-US" sz="900" dirty="0"/>
              <a:t>_____________</a:t>
            </a:r>
          </a:p>
          <a:p>
            <a:pPr marL="228600" indent="-228600">
              <a:lnSpc>
                <a:spcPct val="80000"/>
              </a:lnSpc>
            </a:pPr>
            <a:r>
              <a:rPr lang="en-US" altLang="en-US" sz="900" dirty="0"/>
              <a:t>1.  The largest group of attackers were considered to be mainstream students.</a:t>
            </a:r>
          </a:p>
          <a:p>
            <a:pPr marL="228600" indent="-228600">
              <a:lnSpc>
                <a:spcPct val="80000"/>
              </a:lnSpc>
            </a:pPr>
            <a:r>
              <a:rPr lang="en-US" altLang="en-US" sz="900" dirty="0"/>
              <a:t>2. One-quarter of the attackers socialized with “fringe” group of students.</a:t>
            </a:r>
          </a:p>
          <a:p>
            <a:pPr marL="228600" indent="-228600">
              <a:lnSpc>
                <a:spcPct val="80000"/>
              </a:lnSpc>
            </a:pPr>
            <a:r>
              <a:rPr lang="en-US" altLang="en-US" sz="900" dirty="0"/>
              <a:t>3.  Few attackers had no close friends.</a:t>
            </a:r>
          </a:p>
          <a:p>
            <a:pPr marL="228600" indent="-228600">
              <a:lnSpc>
                <a:spcPct val="80000"/>
              </a:lnSpc>
            </a:pPr>
            <a:r>
              <a:rPr lang="en-US" altLang="en-US" sz="900" dirty="0"/>
              <a:t>4.  One-third of attackers had been characterized by others as “loners” or felt themselves to be loners. </a:t>
            </a:r>
          </a:p>
          <a:p>
            <a:pPr marL="228600" indent="-228600">
              <a:lnSpc>
                <a:spcPct val="80000"/>
              </a:lnSpc>
              <a:buFontTx/>
              <a:buAutoNum type="arabicPeriod" startAt="5"/>
            </a:pPr>
            <a:r>
              <a:rPr lang="en-US" altLang="en-US" sz="900" dirty="0"/>
              <a:t>Nearly half of attackers were involved in organized social activities in/out of school.</a:t>
            </a:r>
          </a:p>
          <a:p>
            <a:pPr marL="228600" indent="-228600">
              <a:lnSpc>
                <a:spcPct val="80000"/>
              </a:lnSpc>
            </a:pPr>
            <a:r>
              <a:rPr lang="en-US" altLang="en-US" sz="900" dirty="0"/>
              <a:t>__________________________________________</a:t>
            </a:r>
          </a:p>
          <a:p>
            <a:pPr marL="228600" indent="-228600">
              <a:lnSpc>
                <a:spcPct val="80000"/>
              </a:lnSpc>
            </a:pPr>
            <a:r>
              <a:rPr lang="en-US" altLang="en-US" sz="900" dirty="0"/>
              <a:t>1.  Nearly two-thirds of attackers had never been in trouble or rarely were in trouble at school.</a:t>
            </a:r>
          </a:p>
          <a:p>
            <a:pPr marL="228600" indent="-228600">
              <a:lnSpc>
                <a:spcPct val="80000"/>
              </a:lnSpc>
            </a:pPr>
            <a:r>
              <a:rPr lang="en-US" altLang="en-US" sz="900" dirty="0"/>
              <a:t>2.  Only one-quarter of attackers had ever been suspended from school.</a:t>
            </a:r>
          </a:p>
          <a:p>
            <a:pPr marL="228600" indent="-228600">
              <a:lnSpc>
                <a:spcPct val="80000"/>
              </a:lnSpc>
            </a:pPr>
            <a:r>
              <a:rPr lang="en-US" altLang="en-US" sz="900" dirty="0"/>
              <a:t>3.  Only a few attackers had ever been expelled from school (10%).</a:t>
            </a:r>
          </a:p>
          <a:p>
            <a:pPr marL="228600" indent="-228600">
              <a:lnSpc>
                <a:spcPct val="80000"/>
              </a:lnSpc>
            </a:pPr>
            <a:r>
              <a:rPr lang="en-US" altLang="en-US" sz="900" dirty="0"/>
              <a:t>_______________________</a:t>
            </a:r>
          </a:p>
          <a:p>
            <a:pPr marL="228600" indent="-228600">
              <a:lnSpc>
                <a:spcPct val="80000"/>
              </a:lnSpc>
            </a:pPr>
            <a:r>
              <a:rPr lang="en-US" altLang="en-US" sz="900" dirty="0"/>
              <a:t>1.  No marked change in academic performance (56%), friendship patterns (73%), interest in school (59%) and disciplinary problems (68%) prior to attack.</a:t>
            </a:r>
          </a:p>
          <a:p>
            <a:pPr marL="228600" indent="-228600">
              <a:lnSpc>
                <a:spcPct val="80000"/>
              </a:lnSpc>
            </a:pPr>
            <a:r>
              <a:rPr lang="en-US" altLang="en-US" sz="900" dirty="0"/>
              <a:t>2.  A few attackers even showed some improvements in academic performance (5%) or declines in disciplinary problems at school (7%) prior to attack.</a:t>
            </a:r>
          </a:p>
          <a:p>
            <a:pPr marL="228600" indent="-228600">
              <a:lnSpc>
                <a:spcPct val="80000"/>
              </a:lnSpc>
            </a:pPr>
            <a:r>
              <a:rPr lang="en-US" altLang="en-US" sz="900" dirty="0"/>
              <a:t>_______________________</a:t>
            </a:r>
          </a:p>
          <a:p>
            <a:pPr marL="228600" indent="-228600">
              <a:lnSpc>
                <a:spcPct val="80000"/>
              </a:lnSpc>
            </a:pPr>
            <a:r>
              <a:rPr lang="en-US" altLang="en-US" sz="900" dirty="0"/>
              <a:t>1.  Approximately one-quarter of the attackers had exhibited an interest in violent movies (27%).</a:t>
            </a:r>
          </a:p>
          <a:p>
            <a:pPr marL="228600" indent="-228600">
              <a:lnSpc>
                <a:spcPct val="80000"/>
              </a:lnSpc>
            </a:pPr>
            <a:r>
              <a:rPr lang="en-US" altLang="en-US" sz="900" dirty="0"/>
              <a:t>2.  Approximately one-quarter of the attackers had exhibited an interest in violent books (24%).</a:t>
            </a:r>
          </a:p>
          <a:p>
            <a:pPr marL="228600" indent="-228600">
              <a:lnSpc>
                <a:spcPct val="80000"/>
              </a:lnSpc>
            </a:pPr>
            <a:r>
              <a:rPr lang="en-US" altLang="en-US" sz="900" dirty="0"/>
              <a:t>3.  One-eighth of the attackers exhibited an interest in violent video games (12%).</a:t>
            </a:r>
          </a:p>
          <a:p>
            <a:pPr marL="228600" indent="-228600">
              <a:lnSpc>
                <a:spcPct val="80000"/>
              </a:lnSpc>
              <a:buFontTx/>
              <a:buAutoNum type="arabicPeriod" startAt="4"/>
            </a:pPr>
            <a:r>
              <a:rPr lang="en-US" altLang="en-US" sz="900" dirty="0"/>
              <a:t>Many attackers exhibited an interest in violence in their own writings, such as poems, essays or journal entries (37%).</a:t>
            </a:r>
          </a:p>
          <a:p>
            <a:pPr marL="228600" indent="-228600">
              <a:lnSpc>
                <a:spcPct val="80000"/>
              </a:lnSpc>
            </a:pPr>
            <a:r>
              <a:rPr lang="en-US" altLang="en-US" sz="900" dirty="0"/>
              <a:t>-----------------------------------------------------------------------------------------</a:t>
            </a:r>
          </a:p>
          <a:p>
            <a:pPr marL="228600" indent="-228600">
              <a:lnSpc>
                <a:spcPct val="80000"/>
              </a:lnSpc>
            </a:pPr>
            <a:r>
              <a:rPr lang="en-US" altLang="en-US" sz="900" dirty="0"/>
              <a:t>1.  Less than one-third of attackers were known to have acted violently toward others at some point prior to the incident (31%).</a:t>
            </a:r>
          </a:p>
          <a:p>
            <a:pPr marL="228600" indent="-228600">
              <a:lnSpc>
                <a:spcPct val="80000"/>
              </a:lnSpc>
            </a:pPr>
            <a:r>
              <a:rPr lang="en-US" altLang="en-US" sz="900" dirty="0"/>
              <a:t>2.  Few attackers were known to harm or kill animals (12%) prior to the incident.</a:t>
            </a:r>
          </a:p>
          <a:p>
            <a:pPr marL="228600" indent="-228600">
              <a:lnSpc>
                <a:spcPct val="80000"/>
              </a:lnSpc>
              <a:buFontTx/>
              <a:buAutoNum type="arabicPeriod" startAt="3"/>
            </a:pPr>
            <a:r>
              <a:rPr lang="en-US" altLang="en-US" sz="900" dirty="0"/>
              <a:t>Approximately one-quarter of attackers had a prior history of arrest (27%).</a:t>
            </a:r>
          </a:p>
          <a:p>
            <a:pPr marL="228600" indent="-228600">
              <a:lnSpc>
                <a:spcPct val="80000"/>
              </a:lnSpc>
              <a:buFontTx/>
              <a:buAutoNum type="arabicPeriod" startAt="3"/>
            </a:pPr>
            <a:endParaRPr lang="en-US" altLang="en-US" sz="900" dirty="0"/>
          </a:p>
          <a:p>
            <a:pPr marL="228600" indent="-228600">
              <a:lnSpc>
                <a:spcPct val="80000"/>
              </a:lnSpc>
            </a:pPr>
            <a:endParaRPr lang="en-US" altLang="en-US" sz="900" dirty="0"/>
          </a:p>
          <a:p>
            <a:pPr marL="228600" indent="-228600">
              <a:lnSpc>
                <a:spcPct val="80000"/>
              </a:lnSpc>
            </a:pPr>
            <a:endParaRPr lang="en-US" altLang="en-US" sz="900" dirty="0"/>
          </a:p>
          <a:p>
            <a:pPr marL="228600" indent="-228600">
              <a:lnSpc>
                <a:spcPct val="80000"/>
              </a:lnSpc>
              <a:buFontTx/>
              <a:buAutoNum type="arabicPeriod" startAt="5"/>
            </a:pPr>
            <a:endParaRPr lang="en-US" altLang="en-US" sz="900" dirty="0"/>
          </a:p>
        </p:txBody>
      </p:sp>
    </p:spTree>
    <p:extLst>
      <p:ext uri="{BB962C8B-B14F-4D97-AF65-F5344CB8AC3E}">
        <p14:creationId xmlns:p14="http://schemas.microsoft.com/office/powerpoint/2010/main" val="4087945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506" name="Rectangle 2"/>
          <p:cNvSpPr>
            <a:spLocks noGrp="1" noRot="1" noChangeAspect="1" noChangeArrowheads="1" noTextEdit="1"/>
          </p:cNvSpPr>
          <p:nvPr>
            <p:ph type="sldImg"/>
          </p:nvPr>
        </p:nvSpPr>
        <p:spPr>
          <a:xfrm>
            <a:off x="1144588" y="685800"/>
            <a:ext cx="4572000" cy="3429000"/>
          </a:xfrm>
          <a:ln/>
        </p:spPr>
      </p:sp>
      <p:sp>
        <p:nvSpPr>
          <p:cNvPr id="1301507" name="Rectangle 3"/>
          <p:cNvSpPr>
            <a:spLocks noGrp="1" noChangeArrowheads="1"/>
          </p:cNvSpPr>
          <p:nvPr>
            <p:ph type="body" idx="1"/>
          </p:nvPr>
        </p:nvSpPr>
        <p:spPr/>
        <p:txBody>
          <a:bodyPr/>
          <a:lstStyle/>
          <a:p>
            <a:pPr>
              <a:lnSpc>
                <a:spcPct val="90000"/>
              </a:lnSpc>
            </a:pPr>
            <a:r>
              <a:rPr lang="en-US" altLang="en-US" sz="1600" dirty="0"/>
              <a:t>1.  Almost three-quarters of the attackers felt persecuted, bullied, threatened, attacked or injured by others prior to the incident (71%).</a:t>
            </a:r>
          </a:p>
          <a:p>
            <a:pPr>
              <a:lnSpc>
                <a:spcPct val="90000"/>
              </a:lnSpc>
            </a:pPr>
            <a:endParaRPr lang="en-US" altLang="en-US" sz="1600" dirty="0"/>
          </a:p>
          <a:p>
            <a:r>
              <a:rPr lang="en-US" altLang="en-US" sz="1600" dirty="0"/>
              <a:t>2.  In several cases, individual attackers had experienced bullying and harassment that was long-standing and severe.</a:t>
            </a:r>
          </a:p>
          <a:p>
            <a:endParaRPr lang="en-US" altLang="en-US" sz="1600" dirty="0"/>
          </a:p>
          <a:p>
            <a:r>
              <a:rPr lang="en-US" altLang="en-US" sz="1600" dirty="0"/>
              <a:t>3.  In one case schoolmates described the attacker as “the kid everyone teased.”</a:t>
            </a:r>
          </a:p>
          <a:p>
            <a:endParaRPr lang="en-US" altLang="en-US" sz="1600" dirty="0"/>
          </a:p>
        </p:txBody>
      </p:sp>
    </p:spTree>
    <p:extLst>
      <p:ext uri="{BB962C8B-B14F-4D97-AF65-F5344CB8AC3E}">
        <p14:creationId xmlns:p14="http://schemas.microsoft.com/office/powerpoint/2010/main" val="1891615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602" name="Rectangle 2"/>
          <p:cNvSpPr>
            <a:spLocks noGrp="1" noRot="1" noChangeAspect="1" noChangeArrowheads="1" noTextEdit="1"/>
          </p:cNvSpPr>
          <p:nvPr>
            <p:ph type="sldImg"/>
          </p:nvPr>
        </p:nvSpPr>
        <p:spPr>
          <a:xfrm>
            <a:off x="1144588" y="381000"/>
            <a:ext cx="4529137" cy="3397250"/>
          </a:xfrm>
          <a:ln/>
        </p:spPr>
      </p:sp>
      <p:sp>
        <p:nvSpPr>
          <p:cNvPr id="1305603" name="Rectangle 3"/>
          <p:cNvSpPr>
            <a:spLocks noGrp="1" noChangeArrowheads="1"/>
          </p:cNvSpPr>
          <p:nvPr>
            <p:ph type="body" idx="1"/>
          </p:nvPr>
        </p:nvSpPr>
        <p:spPr>
          <a:xfrm>
            <a:off x="381000" y="4037327"/>
            <a:ext cx="6172200" cy="4879086"/>
          </a:xfrm>
        </p:spPr>
        <p:txBody>
          <a:bodyPr/>
          <a:lstStyle/>
          <a:p>
            <a:r>
              <a:rPr lang="en-US" altLang="en-US" dirty="0"/>
              <a:t>“Targeted violence” is a term developed by the Secret Service to refer to any incident of violence where a known (or knowable) attacker selects a particular target prior to their violent attack.  The target may be an identified (or identifiable) person, such as a classmate, teacher.  The building/school could be a target in itself.  </a:t>
            </a:r>
          </a:p>
          <a:p>
            <a:endParaRPr lang="en-US" altLang="en-US" dirty="0"/>
          </a:p>
          <a:p>
            <a:r>
              <a:rPr lang="en-US" altLang="en-US" dirty="0"/>
              <a:t>1.  In nearly all incidents the attacker had developed his idea to harm the target's) before the attack (95%)</a:t>
            </a:r>
          </a:p>
          <a:p>
            <a:r>
              <a:rPr lang="en-US" altLang="en-US" dirty="0"/>
              <a:t>2.  The length of time that attackers held this idea prior to the actual attack varied considerably (from two days to one year).</a:t>
            </a:r>
          </a:p>
          <a:p>
            <a:pPr>
              <a:lnSpc>
                <a:spcPct val="90000"/>
              </a:lnSpc>
            </a:pPr>
            <a:r>
              <a:rPr lang="en-US" altLang="en-US" dirty="0"/>
              <a:t>3.  Almost all of the attackers planned out the attack in advance of carrying it out (93%). </a:t>
            </a:r>
          </a:p>
          <a:p>
            <a:pPr>
              <a:lnSpc>
                <a:spcPct val="90000"/>
              </a:lnSpc>
            </a:pPr>
            <a:r>
              <a:rPr lang="en-US" altLang="en-US" dirty="0"/>
              <a:t>4.  There was evidence from the attacker’s behavior prior to the attack that the attacker had a plan or was preparing to harm the target (93%).</a:t>
            </a:r>
          </a:p>
          <a:p>
            <a:pPr>
              <a:lnSpc>
                <a:spcPct val="90000"/>
              </a:lnSpc>
            </a:pPr>
            <a:r>
              <a:rPr lang="en-US" altLang="en-US" dirty="0"/>
              <a:t>5.  The length of time between the planning and execution of the attacks varied (from the day of attack to 6 or 8 months before.)</a:t>
            </a:r>
          </a:p>
          <a:p>
            <a:pPr>
              <a:lnSpc>
                <a:spcPct val="90000"/>
              </a:lnSpc>
            </a:pPr>
            <a:r>
              <a:rPr lang="en-US" altLang="en-US" dirty="0"/>
              <a:t>_________________________________</a:t>
            </a:r>
          </a:p>
          <a:p>
            <a:pPr>
              <a:lnSpc>
                <a:spcPct val="90000"/>
              </a:lnSpc>
            </a:pPr>
            <a:endParaRPr lang="en-US" altLang="en-US" dirty="0"/>
          </a:p>
          <a:p>
            <a:pPr>
              <a:lnSpc>
                <a:spcPct val="90000"/>
              </a:lnSpc>
            </a:pPr>
            <a:r>
              <a:rPr lang="en-US" altLang="en-US" dirty="0"/>
              <a:t>1.  Other motives include trying to solve a problem (24%); suicide or desperation (27%); and efforts to get attention or recognition (24%).</a:t>
            </a:r>
          </a:p>
          <a:p>
            <a:pPr>
              <a:lnSpc>
                <a:spcPct val="90000"/>
              </a:lnSpc>
            </a:pPr>
            <a:r>
              <a:rPr lang="en-US" altLang="en-US" dirty="0"/>
              <a:t>2.  More than half the attackers had multiple reasons for their attacks.</a:t>
            </a:r>
          </a:p>
          <a:p>
            <a:r>
              <a:rPr lang="en-US" altLang="en-US" dirty="0"/>
              <a:t>3.  Most attackers held some sort of grievance at the time of the attack, either against their target's) or against someone else   (81%).</a:t>
            </a:r>
          </a:p>
          <a:p>
            <a:r>
              <a:rPr lang="en-US" altLang="en-US" dirty="0"/>
              <a:t>4.  Most attackers told other people about these grievances prior to the attacks (66%).</a:t>
            </a:r>
          </a:p>
        </p:txBody>
      </p:sp>
    </p:spTree>
    <p:extLst>
      <p:ext uri="{BB962C8B-B14F-4D97-AF65-F5344CB8AC3E}">
        <p14:creationId xmlns:p14="http://schemas.microsoft.com/office/powerpoint/2010/main" val="2441846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602" name="Rectangle 2"/>
          <p:cNvSpPr>
            <a:spLocks noGrp="1" noRot="1" noChangeAspect="1" noChangeArrowheads="1" noTextEdit="1"/>
          </p:cNvSpPr>
          <p:nvPr>
            <p:ph type="sldImg"/>
          </p:nvPr>
        </p:nvSpPr>
        <p:spPr>
          <a:xfrm>
            <a:off x="1144588" y="381000"/>
            <a:ext cx="4529137" cy="3397250"/>
          </a:xfrm>
          <a:ln/>
        </p:spPr>
      </p:sp>
      <p:sp>
        <p:nvSpPr>
          <p:cNvPr id="1305603" name="Rectangle 3"/>
          <p:cNvSpPr>
            <a:spLocks noGrp="1" noChangeArrowheads="1"/>
          </p:cNvSpPr>
          <p:nvPr>
            <p:ph type="body" idx="1"/>
          </p:nvPr>
        </p:nvSpPr>
        <p:spPr>
          <a:xfrm>
            <a:off x="381000" y="4037327"/>
            <a:ext cx="6172200" cy="4879086"/>
          </a:xfrm>
        </p:spPr>
        <p:txBody>
          <a:bodyPr/>
          <a:lstStyle/>
          <a:p>
            <a:r>
              <a:rPr lang="en-US" altLang="en-US" dirty="0"/>
              <a:t> </a:t>
            </a:r>
            <a:r>
              <a:rPr lang="en-US" dirty="0">
                <a:solidFill>
                  <a:srgbClr val="000000"/>
                </a:solidFill>
              </a:rPr>
              <a:t>In most cases, other students were involved in some capacity, such as influencing or providing encouragement.  (44%)</a:t>
            </a:r>
          </a:p>
          <a:p>
            <a:endParaRPr lang="en-US" dirty="0">
              <a:solidFill>
                <a:srgbClr val="000000"/>
              </a:solidFill>
            </a:endParaRPr>
          </a:p>
          <a:p>
            <a:r>
              <a:rPr lang="en-US" dirty="0">
                <a:solidFill>
                  <a:srgbClr val="000000"/>
                </a:solidFill>
              </a:rPr>
              <a:t>In 75% of the cases, other students knew about the attack before it occurred in the form of either a vague idea something big was going to happen, and often the date and time or exact details.</a:t>
            </a:r>
            <a:endParaRPr lang="en-US" altLang="en-US" sz="1600" dirty="0"/>
          </a:p>
          <a:p>
            <a:endParaRPr lang="en-US" altLang="en-US" sz="1600" dirty="0"/>
          </a:p>
          <a:p>
            <a:endParaRPr lang="en-US" altLang="en-US" sz="1600" dirty="0"/>
          </a:p>
          <a:p>
            <a:r>
              <a:rPr lang="en-US" altLang="en-US" sz="1600" dirty="0"/>
              <a:t>Peers exert enormous influence over their friends and schoolmates.</a:t>
            </a:r>
          </a:p>
          <a:p>
            <a:endParaRPr lang="en-US" altLang="en-US" sz="1600" dirty="0"/>
          </a:p>
          <a:p>
            <a:r>
              <a:rPr lang="en-US" altLang="en-US" sz="1600" dirty="0"/>
              <a:t>Principals, teachers, counselors, coaches, psychologists, </a:t>
            </a:r>
            <a:r>
              <a:rPr lang="en-US" altLang="en-US" sz="1600" dirty="0" err="1"/>
              <a:t>etc</a:t>
            </a:r>
            <a:r>
              <a:rPr lang="en-US" altLang="en-US" sz="1600" dirty="0"/>
              <a:t>, can make all the difference in preventing school violence.</a:t>
            </a:r>
          </a:p>
          <a:p>
            <a:endParaRPr lang="en-US" altLang="en-US" sz="1600" dirty="0"/>
          </a:p>
          <a:p>
            <a:r>
              <a:rPr lang="en-US" altLang="en-US" sz="1600" dirty="0"/>
              <a:t>Students need to know they can count on adults and won’t be considered “snitches”. </a:t>
            </a:r>
            <a:r>
              <a:rPr lang="en-US" sz="1800" dirty="0">
                <a:solidFill>
                  <a:srgbClr val="000000"/>
                </a:solidFill>
              </a:rPr>
              <a:t>This points out the need for schools to place efforts on teaching students, preferably starting at a young age, the difference between tattling (which involves telling on someone to get your own way or to get someone in trouble) and telling to keep someone from hurting themselves or others.</a:t>
            </a:r>
            <a:endParaRPr lang="en-US" altLang="en-US" dirty="0"/>
          </a:p>
          <a:p>
            <a:endParaRPr lang="en-US" altLang="en-US" dirty="0"/>
          </a:p>
        </p:txBody>
      </p:sp>
    </p:spTree>
    <p:extLst>
      <p:ext uri="{BB962C8B-B14F-4D97-AF65-F5344CB8AC3E}">
        <p14:creationId xmlns:p14="http://schemas.microsoft.com/office/powerpoint/2010/main" val="2441846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30E2307-1E40-4E12-8716-25BFDA8E7013}" type="datetime1">
              <a:rPr lang="en-US" smtClean="0"/>
              <a:pPr/>
              <a:t>3/16/2019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dirty="0"/>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CC888B-D9F9-4E54-B722-F151A9F45E95}" type="slidenum">
              <a:rPr lang="en-US" smtClean="0"/>
              <a:t>‹#›</a:t>
            </a:fld>
            <a:endParaRPr lang="en-US" dirty="0"/>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E1CE4F-F057-428E-9FDC-76C3BD0892B0}"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382324-2C57-4861-B893-309A65BDFE42}"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382324-2C57-4861-B893-309A65BDFE42}" type="slidenum">
              <a:rPr lang="en-US" smtClean="0"/>
              <a:pPr/>
              <a:t>‹#›</a:t>
            </a:fld>
            <a:endParaRPr lang="en-US" dirty="0"/>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dirty="0"/>
              <a:t>Drag picture to placeholder or click icon to add</a:t>
            </a:r>
            <a:endParaRPr dirty="0"/>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0382324-2C57-4861-B893-309A65BDFE42}" type="slidenum">
              <a:rPr lang="en-US" smtClean="0"/>
              <a:pPr/>
              <a:t>‹#›</a:t>
            </a:fld>
            <a:endParaRPr lang="en-US" dirty="0"/>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CEFAF4-B095-4E11-B90D-184D1438529D}"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42DDBA-8035-413E-8179-F6699B30D238}" type="slidenum">
              <a:rPr lang="en-US" smtClean="0"/>
              <a:pPr/>
              <a:t>‹#›</a:t>
            </a:fld>
            <a:endParaRPr lang="en-US" dirty="0"/>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008E4B-303F-49A0-940B-97508F2BFB0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382324-2C57-4861-B893-309A65BDFE42}" type="slidenum">
              <a:rPr lang="en-US" smtClean="0"/>
              <a:pPr/>
              <a:t>‹#›</a:t>
            </a:fld>
            <a:endParaRPr lang="en-US" dirty="0"/>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dirty="0"/>
              <a:t>Drag picture to placeholder or click icon to add</a:t>
            </a:r>
            <a:endParaRPr dirty="0"/>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a:t>Click to edit Master 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pPr/>
              <a:t>3/16/2019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dirty="0"/>
              <a:t>Drag picture to placeholder or click icon to add</a:t>
            </a:r>
            <a:endParaRPr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382324-2C57-4861-B893-309A65BDFE42}" type="slidenum">
              <a:rPr lang="en-US" smtClean="0"/>
              <a:pPr/>
              <a:t>‹#›</a:t>
            </a:fld>
            <a:endParaRPr lang="en-US" dirty="0"/>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64B1F9-9926-4E8F-ADF1-222C1A7DB69A}"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B5F6E7C-FC73-4769-91EB-E705617443B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BE60F9-98E4-40D5-BC44-E7DB44ED7A7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29E12-C94A-41D7-91DD-458A15AE90C9}" type="slidenum">
              <a:rPr lang="en-US" smtClean="0"/>
              <a:pPr/>
              <a:t>‹#›</a:t>
            </a:fld>
            <a:endParaRPr lang="en-US" dirty="0"/>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endParaRPr lang="en-US" dirty="0"/>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dirty="0"/>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10382324-2C57-4861-B893-309A65BDFE42}" type="slidenum">
              <a:rPr lang="en-US" smtClean="0"/>
              <a:pPr/>
              <a:t>‹#›</a:t>
            </a:fld>
            <a:endParaRPr lang="en-US" dirty="0"/>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a:t>Click to edit Master title style</a:t>
            </a:r>
            <a:endParaRPr/>
          </a:p>
        </p:txBody>
      </p:sp>
    </p:spTree>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 id="2147484372" r:id="rId14"/>
    <p:sldLayoutId id="2147484373" r:id="rId15"/>
    <p:sldLayoutId id="2147484374" r:id="rId16"/>
  </p:sldLayoutIdLst>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ickersa@buffalo.edu"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nasponline.org/resources-and-publications/resources/school-safety-and-crisis/a-framework-for-safe-and-successful-schools" TargetMode="External"/><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3" Type="http://schemas.openxmlformats.org/officeDocument/2006/relationships/hyperlink" Target="http://www.pbs.org/program/path-to-violence"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mailto:nickersa@buffalo.edu"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Advancing School Safety</a:t>
            </a:r>
          </a:p>
        </p:txBody>
      </p:sp>
      <p:pic>
        <p:nvPicPr>
          <p:cNvPr id="4" name="Content Placeholder 3" descr="Newsletter Banner - FINAL.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163" y="1739574"/>
            <a:ext cx="8548687" cy="1185497"/>
          </a:xfrm>
          <a:prstGeom prst="rect">
            <a:avLst/>
          </a:prstGeom>
        </p:spPr>
      </p:pic>
      <p:sp>
        <p:nvSpPr>
          <p:cNvPr id="6" name="TextBox 5">
            <a:extLst>
              <a:ext uri="{FF2B5EF4-FFF2-40B4-BE49-F238E27FC236}">
                <a16:creationId xmlns:a16="http://schemas.microsoft.com/office/drawing/2014/main" id="{8953A848-7030-C74C-8AD9-415CEC5B3A41}"/>
              </a:ext>
            </a:extLst>
          </p:cNvPr>
          <p:cNvSpPr txBox="1"/>
          <p:nvPr/>
        </p:nvSpPr>
        <p:spPr>
          <a:xfrm>
            <a:off x="284163" y="3441680"/>
            <a:ext cx="8095130" cy="3477875"/>
          </a:xfrm>
          <a:prstGeom prst="rect">
            <a:avLst/>
          </a:prstGeom>
          <a:noFill/>
        </p:spPr>
        <p:txBody>
          <a:bodyPr wrap="square" rtlCol="0">
            <a:spAutoFit/>
          </a:bodyPr>
          <a:lstStyle/>
          <a:p>
            <a:pPr algn="ctr"/>
            <a:r>
              <a:rPr lang="en-US" sz="2000" dirty="0">
                <a:latin typeface="+mn-lt"/>
              </a:rPr>
              <a:t>Amanda B. Nickerson, Ph.D., NCSP​</a:t>
            </a:r>
          </a:p>
          <a:p>
            <a:pPr algn="ctr"/>
            <a:r>
              <a:rPr lang="en-US" sz="2000" dirty="0">
                <a:latin typeface="+mn-lt"/>
              </a:rPr>
              <a:t>Professor and Director, Alberti Center for Bullying Abuse Prevention​</a:t>
            </a:r>
          </a:p>
          <a:p>
            <a:pPr algn="ctr"/>
            <a:r>
              <a:rPr lang="en-US" sz="2000" dirty="0">
                <a:latin typeface="+mn-lt"/>
              </a:rPr>
              <a:t>University at Buffalo, the State University of New York</a:t>
            </a:r>
          </a:p>
          <a:p>
            <a:pPr algn="ctr"/>
            <a:r>
              <a:rPr lang="en-US" sz="2000" dirty="0">
                <a:latin typeface="+mn-lt"/>
                <a:hlinkClick r:id="rId3"/>
              </a:rPr>
              <a:t>nickersa@buffalo.edu</a:t>
            </a:r>
            <a:endParaRPr lang="en-US" sz="2000" dirty="0">
              <a:latin typeface="+mn-lt"/>
            </a:endParaRPr>
          </a:p>
          <a:p>
            <a:pPr algn="ctr"/>
            <a:endParaRPr lang="en-US" sz="2000" dirty="0">
              <a:latin typeface="+mn-lt"/>
            </a:endParaRPr>
          </a:p>
          <a:p>
            <a:pPr algn="ctr"/>
            <a:r>
              <a:rPr lang="en-US" sz="2000" dirty="0" err="1">
                <a:latin typeface="+mn-lt"/>
              </a:rPr>
              <a:t>ed.buffalo.edu</a:t>
            </a:r>
            <a:r>
              <a:rPr lang="en-US" sz="2000" dirty="0">
                <a:latin typeface="+mn-lt"/>
              </a:rPr>
              <a:t>/</a:t>
            </a:r>
            <a:r>
              <a:rPr lang="en-US" sz="2000" dirty="0" err="1">
                <a:latin typeface="+mn-lt"/>
              </a:rPr>
              <a:t>alberti.html</a:t>
            </a:r>
            <a:endParaRPr lang="en-US" sz="2000" dirty="0">
              <a:latin typeface="+mn-lt"/>
            </a:endParaRPr>
          </a:p>
          <a:p>
            <a:pPr algn="ctr"/>
            <a:r>
              <a:rPr lang="en-US" sz="2000" dirty="0">
                <a:latin typeface="+mn-lt"/>
              </a:rPr>
              <a:t>@</a:t>
            </a:r>
            <a:r>
              <a:rPr lang="en-US" sz="2000" dirty="0" err="1">
                <a:latin typeface="+mn-lt"/>
              </a:rPr>
              <a:t>UB_BullyPrevCtr</a:t>
            </a:r>
            <a:endParaRPr lang="en-US" sz="2000" dirty="0">
              <a:latin typeface="+mn-lt"/>
            </a:endParaRPr>
          </a:p>
          <a:p>
            <a:pPr algn="ctr"/>
            <a:r>
              <a:rPr lang="en-US" sz="2000" dirty="0">
                <a:latin typeface="+mn-lt"/>
              </a:rPr>
              <a:t>@</a:t>
            </a:r>
            <a:r>
              <a:rPr lang="en-US" sz="2000" dirty="0" err="1">
                <a:latin typeface="+mn-lt"/>
              </a:rPr>
              <a:t>DrAmandaNick</a:t>
            </a:r>
            <a:endParaRPr lang="en-US" sz="2000" dirty="0">
              <a:latin typeface="+mn-lt"/>
            </a:endParaRPr>
          </a:p>
          <a:p>
            <a:pPr algn="ctr"/>
            <a:endParaRPr lang="en-US" sz="2000" dirty="0">
              <a:latin typeface="+mn-lt"/>
            </a:endParaRPr>
          </a:p>
          <a:p>
            <a:pPr algn="ctr"/>
            <a:r>
              <a:rPr lang="en-US" sz="2000" dirty="0">
                <a:latin typeface="+mn-lt"/>
              </a:rPr>
              <a:t>Vermont Association of School Psychologists</a:t>
            </a:r>
          </a:p>
          <a:p>
            <a:pPr algn="ctr"/>
            <a:r>
              <a:rPr lang="en-US" sz="2000" dirty="0">
                <a:latin typeface="+mn-lt"/>
              </a:rPr>
              <a:t>March 19, 2019 ​</a:t>
            </a:r>
          </a:p>
        </p:txBody>
      </p:sp>
    </p:spTree>
    <p:extLst>
      <p:ext uri="{BB962C8B-B14F-4D97-AF65-F5344CB8AC3E}">
        <p14:creationId xmlns:p14="http://schemas.microsoft.com/office/powerpoint/2010/main" val="1500027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23C37-692D-A049-9A00-0C0232A58EB3}"/>
              </a:ext>
            </a:extLst>
          </p:cNvPr>
          <p:cNvSpPr>
            <a:spLocks noGrp="1"/>
          </p:cNvSpPr>
          <p:nvPr>
            <p:ph type="title"/>
          </p:nvPr>
        </p:nvSpPr>
        <p:spPr/>
        <p:txBody>
          <a:bodyPr/>
          <a:lstStyle/>
          <a:p>
            <a:r>
              <a:rPr lang="en-US" dirty="0"/>
              <a:t>Impact of ACEs</a:t>
            </a:r>
          </a:p>
        </p:txBody>
      </p:sp>
      <p:pic>
        <p:nvPicPr>
          <p:cNvPr id="4" name="Content Placeholder 3">
            <a:extLst>
              <a:ext uri="{FF2B5EF4-FFF2-40B4-BE49-F238E27FC236}">
                <a16:creationId xmlns:a16="http://schemas.microsoft.com/office/drawing/2014/main" id="{0E496706-6A28-9A4D-885A-77F55C49770F}"/>
              </a:ext>
            </a:extLst>
          </p:cNvPr>
          <p:cNvPicPr>
            <a:picLocks noGrp="1" noChangeAspect="1"/>
          </p:cNvPicPr>
          <p:nvPr>
            <p:ph idx="1"/>
          </p:nvPr>
        </p:nvPicPr>
        <p:blipFill>
          <a:blip r:embed="rId2"/>
          <a:stretch>
            <a:fillRect/>
          </a:stretch>
        </p:blipFill>
        <p:spPr>
          <a:xfrm>
            <a:off x="1218406" y="1724945"/>
            <a:ext cx="6705600" cy="5161408"/>
          </a:xfrm>
          <a:prstGeom prst="rect">
            <a:avLst/>
          </a:prstGeom>
        </p:spPr>
      </p:pic>
    </p:spTree>
    <p:extLst>
      <p:ext uri="{BB962C8B-B14F-4D97-AF65-F5344CB8AC3E}">
        <p14:creationId xmlns:p14="http://schemas.microsoft.com/office/powerpoint/2010/main" val="829297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8AC9A-0063-8D4A-8F46-8E4127119763}"/>
              </a:ext>
            </a:extLst>
          </p:cNvPr>
          <p:cNvSpPr>
            <a:spLocks noGrp="1"/>
          </p:cNvSpPr>
          <p:nvPr>
            <p:ph type="title"/>
          </p:nvPr>
        </p:nvSpPr>
        <p:spPr/>
        <p:txBody>
          <a:bodyPr>
            <a:normAutofit fontScale="90000"/>
          </a:bodyPr>
          <a:lstStyle/>
          <a:p>
            <a:r>
              <a:rPr lang="en-US" dirty="0"/>
              <a:t>Framework for Safe and Successful Schools </a:t>
            </a:r>
            <a:r>
              <a:rPr lang="en-US" sz="2700" dirty="0"/>
              <a:t>(ASCA, NAESP, NASP, NASRO, NASSP, SSWAA) </a:t>
            </a:r>
          </a:p>
        </p:txBody>
      </p:sp>
      <p:sp>
        <p:nvSpPr>
          <p:cNvPr id="3" name="Content Placeholder 2">
            <a:extLst>
              <a:ext uri="{FF2B5EF4-FFF2-40B4-BE49-F238E27FC236}">
                <a16:creationId xmlns:a16="http://schemas.microsoft.com/office/drawing/2014/main" id="{26B699A3-D7E7-1E45-8BFA-7E670D46EC62}"/>
              </a:ext>
            </a:extLst>
          </p:cNvPr>
          <p:cNvSpPr>
            <a:spLocks noGrp="1"/>
          </p:cNvSpPr>
          <p:nvPr>
            <p:ph idx="1"/>
          </p:nvPr>
        </p:nvSpPr>
        <p:spPr>
          <a:xfrm>
            <a:off x="284163" y="2057400"/>
            <a:ext cx="8574087" cy="4648200"/>
          </a:xfrm>
        </p:spPr>
        <p:txBody>
          <a:bodyPr>
            <a:normAutofit/>
          </a:bodyPr>
          <a:lstStyle/>
          <a:p>
            <a:r>
              <a:rPr lang="en-US" dirty="0"/>
              <a:t>S</a:t>
            </a:r>
            <a:r>
              <a:rPr lang="en-US" sz="2400" dirty="0"/>
              <a:t>afe and supportive school climate</a:t>
            </a:r>
          </a:p>
          <a:p>
            <a:r>
              <a:rPr lang="en-US" dirty="0"/>
              <a:t>C</a:t>
            </a:r>
            <a:r>
              <a:rPr lang="en-US" sz="2400" dirty="0"/>
              <a:t>ollaboration </a:t>
            </a:r>
            <a:endParaRPr lang="en-US" dirty="0"/>
          </a:p>
          <a:p>
            <a:r>
              <a:rPr lang="en-US" sz="2400" dirty="0"/>
              <a:t>Multitiered Systems of Support</a:t>
            </a:r>
            <a:endParaRPr lang="en-US" dirty="0"/>
          </a:p>
          <a:p>
            <a:r>
              <a:rPr lang="en-US" sz="2400" dirty="0"/>
              <a:t>Integrated learning supports </a:t>
            </a:r>
          </a:p>
          <a:p>
            <a:r>
              <a:rPr lang="en-US" dirty="0"/>
              <a:t>P</a:t>
            </a:r>
            <a:r>
              <a:rPr lang="en-US" sz="2400" dirty="0"/>
              <a:t>hysical and psychological safety</a:t>
            </a:r>
          </a:p>
          <a:p>
            <a:pPr marL="0" indent="0">
              <a:buNone/>
            </a:pPr>
            <a:endParaRPr lang="en-US" sz="1200" dirty="0">
              <a:solidFill>
                <a:prstClr val="black"/>
              </a:solidFill>
              <a:latin typeface="Arial"/>
            </a:endParaRPr>
          </a:p>
          <a:p>
            <a:pPr marL="0" indent="0">
              <a:buNone/>
            </a:pPr>
            <a:endParaRPr lang="en-US" sz="2400" dirty="0"/>
          </a:p>
          <a:p>
            <a:pPr lvl="8"/>
            <a:endParaRPr lang="en-US" dirty="0"/>
          </a:p>
        </p:txBody>
      </p:sp>
      <p:pic>
        <p:nvPicPr>
          <p:cNvPr id="4" name="Picture 3">
            <a:extLst>
              <a:ext uri="{FF2B5EF4-FFF2-40B4-BE49-F238E27FC236}">
                <a16:creationId xmlns:a16="http://schemas.microsoft.com/office/drawing/2014/main" id="{F0629AF2-F512-734E-9D80-97E25F1ED6A2}"/>
              </a:ext>
            </a:extLst>
          </p:cNvPr>
          <p:cNvPicPr>
            <a:picLocks noChangeAspect="1"/>
          </p:cNvPicPr>
          <p:nvPr/>
        </p:nvPicPr>
        <p:blipFill>
          <a:blip r:embed="rId2"/>
          <a:stretch>
            <a:fillRect/>
          </a:stretch>
        </p:blipFill>
        <p:spPr>
          <a:xfrm>
            <a:off x="5370895" y="2029326"/>
            <a:ext cx="3487355" cy="3845608"/>
          </a:xfrm>
          <a:prstGeom prst="rect">
            <a:avLst/>
          </a:prstGeom>
        </p:spPr>
      </p:pic>
      <p:sp>
        <p:nvSpPr>
          <p:cNvPr id="5" name="TextBox 4">
            <a:extLst>
              <a:ext uri="{FF2B5EF4-FFF2-40B4-BE49-F238E27FC236}">
                <a16:creationId xmlns:a16="http://schemas.microsoft.com/office/drawing/2014/main" id="{E09967E8-2BAA-3841-95F9-DA3958DFB58F}"/>
              </a:ext>
            </a:extLst>
          </p:cNvPr>
          <p:cNvSpPr txBox="1"/>
          <p:nvPr/>
        </p:nvSpPr>
        <p:spPr>
          <a:xfrm>
            <a:off x="5370895" y="5903008"/>
            <a:ext cx="3487355" cy="461665"/>
          </a:xfrm>
          <a:prstGeom prst="rect">
            <a:avLst/>
          </a:prstGeom>
          <a:noFill/>
        </p:spPr>
        <p:txBody>
          <a:bodyPr wrap="square" rtlCol="0">
            <a:spAutoFit/>
          </a:bodyPr>
          <a:lstStyle/>
          <a:p>
            <a:pPr algn="ctr"/>
            <a:r>
              <a:rPr lang="en-US" dirty="0">
                <a:latin typeface="+mn-lt"/>
                <a:hlinkClick r:id="rId3"/>
              </a:rPr>
              <a:t>Framework</a:t>
            </a:r>
            <a:endParaRPr lang="en-US" dirty="0">
              <a:latin typeface="+mn-lt"/>
            </a:endParaRPr>
          </a:p>
        </p:txBody>
      </p:sp>
    </p:spTree>
    <p:extLst>
      <p:ext uri="{BB962C8B-B14F-4D97-AF65-F5344CB8AC3E}">
        <p14:creationId xmlns:p14="http://schemas.microsoft.com/office/powerpoint/2010/main" val="106490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09927-9266-C341-BF97-49E518C61D9B}"/>
              </a:ext>
            </a:extLst>
          </p:cNvPr>
          <p:cNvSpPr>
            <a:spLocks noGrp="1"/>
          </p:cNvSpPr>
          <p:nvPr>
            <p:ph type="title"/>
          </p:nvPr>
        </p:nvSpPr>
        <p:spPr/>
        <p:txBody>
          <a:bodyPr>
            <a:normAutofit fontScale="90000"/>
          </a:bodyPr>
          <a:lstStyle/>
          <a:p>
            <a:r>
              <a:rPr lang="en-US" dirty="0"/>
              <a:t>School Climate: Safe? Supportive? Positive?</a:t>
            </a:r>
          </a:p>
        </p:txBody>
      </p:sp>
      <p:sp>
        <p:nvSpPr>
          <p:cNvPr id="3" name="Content Placeholder 2">
            <a:extLst>
              <a:ext uri="{FF2B5EF4-FFF2-40B4-BE49-F238E27FC236}">
                <a16:creationId xmlns:a16="http://schemas.microsoft.com/office/drawing/2014/main" id="{8D87357D-6616-D94D-9A82-FCC3D778944D}"/>
              </a:ext>
            </a:extLst>
          </p:cNvPr>
          <p:cNvSpPr>
            <a:spLocks noGrp="1"/>
          </p:cNvSpPr>
          <p:nvPr>
            <p:ph idx="1"/>
          </p:nvPr>
        </p:nvSpPr>
        <p:spPr>
          <a:xfrm>
            <a:off x="284163" y="2133600"/>
            <a:ext cx="8574087" cy="3992563"/>
          </a:xfrm>
        </p:spPr>
        <p:txBody>
          <a:bodyPr/>
          <a:lstStyle/>
          <a:p>
            <a:endParaRPr lang="en-US" dirty="0"/>
          </a:p>
        </p:txBody>
      </p:sp>
      <p:pic>
        <p:nvPicPr>
          <p:cNvPr id="4" name="Every+Opportunity">
            <a:hlinkClick r:id="" action="ppaction://media"/>
            <a:extLst>
              <a:ext uri="{FF2B5EF4-FFF2-40B4-BE49-F238E27FC236}">
                <a16:creationId xmlns:a16="http://schemas.microsoft.com/office/drawing/2014/main" id="{C125262D-6532-0949-B4E3-AF63A33941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4094" y="1905000"/>
            <a:ext cx="6766906" cy="3806385"/>
          </a:xfrm>
          <a:prstGeom prst="rect">
            <a:avLst/>
          </a:prstGeom>
        </p:spPr>
      </p:pic>
    </p:spTree>
    <p:extLst>
      <p:ext uri="{BB962C8B-B14F-4D97-AF65-F5344CB8AC3E}">
        <p14:creationId xmlns:p14="http://schemas.microsoft.com/office/powerpoint/2010/main" val="205885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7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fullScrn="1">
              <p:cMediaNode vol="80000">
                <p:cTn id="12" fill="remove"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A52E0-79F2-C049-BA00-C72D59DB1E78}"/>
              </a:ext>
            </a:extLst>
          </p:cNvPr>
          <p:cNvSpPr>
            <a:spLocks noGrp="1"/>
          </p:cNvSpPr>
          <p:nvPr>
            <p:ph type="title"/>
          </p:nvPr>
        </p:nvSpPr>
        <p:spPr/>
        <p:txBody>
          <a:bodyPr/>
          <a:lstStyle/>
          <a:p>
            <a:r>
              <a:rPr lang="en-US" dirty="0"/>
              <a:t>Collaboration</a:t>
            </a:r>
          </a:p>
        </p:txBody>
      </p:sp>
      <p:sp>
        <p:nvSpPr>
          <p:cNvPr id="6" name="Text Placeholder 5">
            <a:extLst>
              <a:ext uri="{FF2B5EF4-FFF2-40B4-BE49-F238E27FC236}">
                <a16:creationId xmlns:a16="http://schemas.microsoft.com/office/drawing/2014/main" id="{35052528-0063-B04B-864C-083576B33089}"/>
              </a:ext>
            </a:extLst>
          </p:cNvPr>
          <p:cNvSpPr>
            <a:spLocks noGrp="1"/>
          </p:cNvSpPr>
          <p:nvPr>
            <p:ph type="body" idx="1"/>
          </p:nvPr>
        </p:nvSpPr>
        <p:spPr/>
        <p:txBody>
          <a:bodyPr/>
          <a:lstStyle/>
          <a:p>
            <a:endParaRPr lang="en-US"/>
          </a:p>
        </p:txBody>
      </p:sp>
      <p:pic>
        <p:nvPicPr>
          <p:cNvPr id="5" name="Content Placeholder 4">
            <a:extLst>
              <a:ext uri="{FF2B5EF4-FFF2-40B4-BE49-F238E27FC236}">
                <a16:creationId xmlns:a16="http://schemas.microsoft.com/office/drawing/2014/main" id="{6838D92D-2A42-CC41-83EB-364C10204F4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71839" y="1819718"/>
            <a:ext cx="8586412" cy="4809682"/>
          </a:xfrm>
        </p:spPr>
      </p:pic>
    </p:spTree>
    <p:extLst>
      <p:ext uri="{BB962C8B-B14F-4D97-AF65-F5344CB8AC3E}">
        <p14:creationId xmlns:p14="http://schemas.microsoft.com/office/powerpoint/2010/main" val="2293507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B237199E-58D6-CF44-8AB4-2D441D252DCF}"/>
              </a:ext>
            </a:extLst>
          </p:cNvPr>
          <p:cNvGraphicFramePr/>
          <p:nvPr>
            <p:extLst>
              <p:ext uri="{D42A27DB-BD31-4B8C-83A1-F6EECF244321}">
                <p14:modId xmlns:p14="http://schemas.microsoft.com/office/powerpoint/2010/main" val="3786218068"/>
              </p:ext>
            </p:extLst>
          </p:nvPr>
        </p:nvGraphicFramePr>
        <p:xfrm>
          <a:off x="533400" y="1447800"/>
          <a:ext cx="83058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B1CBE0CA-B624-2949-817B-23D9334AD8B7}"/>
              </a:ext>
            </a:extLst>
          </p:cNvPr>
          <p:cNvSpPr txBox="1"/>
          <p:nvPr/>
        </p:nvSpPr>
        <p:spPr>
          <a:xfrm>
            <a:off x="2133600" y="801469"/>
            <a:ext cx="5410200" cy="646331"/>
          </a:xfrm>
          <a:prstGeom prst="rect">
            <a:avLst/>
          </a:prstGeom>
          <a:noFill/>
        </p:spPr>
        <p:txBody>
          <a:bodyPr wrap="square" rtlCol="0">
            <a:spAutoFit/>
          </a:bodyPr>
          <a:lstStyle/>
          <a:p>
            <a:r>
              <a:rPr lang="en-US" sz="3600" dirty="0">
                <a:latin typeface="+mn-lt"/>
              </a:rPr>
              <a:t>Incident Command System</a:t>
            </a:r>
          </a:p>
        </p:txBody>
      </p:sp>
    </p:spTree>
    <p:extLst>
      <p:ext uri="{BB962C8B-B14F-4D97-AF65-F5344CB8AC3E}">
        <p14:creationId xmlns:p14="http://schemas.microsoft.com/office/powerpoint/2010/main" val="722916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46B1ED-517D-D842-B697-88EE230F1F85}"/>
              </a:ext>
            </a:extLst>
          </p:cNvPr>
          <p:cNvGraphicFramePr>
            <a:graphicFrameLocks noGrp="1"/>
          </p:cNvGraphicFramePr>
          <p:nvPr>
            <p:extLst>
              <p:ext uri="{D42A27DB-BD31-4B8C-83A1-F6EECF244321}">
                <p14:modId xmlns:p14="http://schemas.microsoft.com/office/powerpoint/2010/main" val="1660697619"/>
              </p:ext>
            </p:extLst>
          </p:nvPr>
        </p:nvGraphicFramePr>
        <p:xfrm>
          <a:off x="152400" y="228600"/>
          <a:ext cx="8991600" cy="6400800"/>
        </p:xfrm>
        <a:graphic>
          <a:graphicData uri="http://schemas.openxmlformats.org/drawingml/2006/table">
            <a:tbl>
              <a:tblPr firstRow="1" bandRow="1">
                <a:tableStyleId>{5C22544A-7EE6-4342-B048-85BDC9FD1C3A}</a:tableStyleId>
              </a:tblPr>
              <a:tblGrid>
                <a:gridCol w="5363411">
                  <a:extLst>
                    <a:ext uri="{9D8B030D-6E8A-4147-A177-3AD203B41FA5}">
                      <a16:colId xmlns:a16="http://schemas.microsoft.com/office/drawing/2014/main" val="286691271"/>
                    </a:ext>
                  </a:extLst>
                </a:gridCol>
                <a:gridCol w="3628189">
                  <a:extLst>
                    <a:ext uri="{9D8B030D-6E8A-4147-A177-3AD203B41FA5}">
                      <a16:colId xmlns:a16="http://schemas.microsoft.com/office/drawing/2014/main" val="810937175"/>
                    </a:ext>
                  </a:extLst>
                </a:gridCol>
              </a:tblGrid>
              <a:tr h="728729">
                <a:tc>
                  <a:txBody>
                    <a:bodyPr/>
                    <a:lstStyle/>
                    <a:p>
                      <a:r>
                        <a:rPr lang="en-US" sz="2400" dirty="0"/>
                        <a:t>Tasks to Be Completed</a:t>
                      </a:r>
                    </a:p>
                  </a:txBody>
                  <a:tcPr/>
                </a:tc>
                <a:tc>
                  <a:txBody>
                    <a:bodyPr/>
                    <a:lstStyle/>
                    <a:p>
                      <a:r>
                        <a:rPr lang="en-US" sz="2400" dirty="0"/>
                        <a:t>ICS Team Member?</a:t>
                      </a:r>
                    </a:p>
                  </a:txBody>
                  <a:tcPr/>
                </a:tc>
                <a:extLst>
                  <a:ext uri="{0D108BD9-81ED-4DB2-BD59-A6C34878D82A}">
                    <a16:rowId xmlns:a16="http://schemas.microsoft.com/office/drawing/2014/main" val="3328119601"/>
                  </a:ext>
                </a:extLst>
              </a:tr>
              <a:tr h="899155">
                <a:tc>
                  <a:txBody>
                    <a:bodyPr/>
                    <a:lstStyle/>
                    <a:p>
                      <a:r>
                        <a:rPr lang="en-US" sz="2400" dirty="0"/>
                        <a:t>Inform parents about incident</a:t>
                      </a:r>
                    </a:p>
                  </a:txBody>
                  <a:tcPr/>
                </a:tc>
                <a:tc>
                  <a:txBody>
                    <a:bodyPr/>
                    <a:lstStyle/>
                    <a:p>
                      <a:endParaRPr lang="en-US" sz="2400" dirty="0"/>
                    </a:p>
                  </a:txBody>
                  <a:tcPr/>
                </a:tc>
                <a:extLst>
                  <a:ext uri="{0D108BD9-81ED-4DB2-BD59-A6C34878D82A}">
                    <a16:rowId xmlns:a16="http://schemas.microsoft.com/office/drawing/2014/main" val="4074512608"/>
                  </a:ext>
                </a:extLst>
              </a:tr>
              <a:tr h="903071">
                <a:tc>
                  <a:txBody>
                    <a:bodyPr/>
                    <a:lstStyle/>
                    <a:p>
                      <a:r>
                        <a:rPr lang="en-US" sz="2400" b="0" i="0" kern="1200" dirty="0">
                          <a:solidFill>
                            <a:schemeClr val="dk1"/>
                          </a:solidFill>
                          <a:effectLst/>
                          <a:latin typeface="+mn-lt"/>
                          <a:ea typeface="+mn-ea"/>
                          <a:cs typeface="+mn-cs"/>
                        </a:rPr>
                        <a:t>Contact outside agencies for support</a:t>
                      </a:r>
                      <a:endParaRPr lang="en-US" sz="2400" dirty="0"/>
                    </a:p>
                  </a:txBody>
                  <a:tcPr/>
                </a:tc>
                <a:tc>
                  <a:txBody>
                    <a:bodyPr/>
                    <a:lstStyle/>
                    <a:p>
                      <a:endParaRPr lang="en-US" sz="2400" dirty="0"/>
                    </a:p>
                  </a:txBody>
                  <a:tcPr/>
                </a:tc>
                <a:extLst>
                  <a:ext uri="{0D108BD9-81ED-4DB2-BD59-A6C34878D82A}">
                    <a16:rowId xmlns:a16="http://schemas.microsoft.com/office/drawing/2014/main" val="374767121"/>
                  </a:ext>
                </a:extLst>
              </a:tr>
              <a:tr h="1041040">
                <a:tc>
                  <a:txBody>
                    <a:bodyPr/>
                    <a:lstStyle/>
                    <a:p>
                      <a:r>
                        <a:rPr lang="en-US" sz="2400" dirty="0"/>
                        <a:t>Help frightened students manage stress reactions</a:t>
                      </a:r>
                    </a:p>
                  </a:txBody>
                  <a:tcPr/>
                </a:tc>
                <a:tc>
                  <a:txBody>
                    <a:bodyPr/>
                    <a:lstStyle/>
                    <a:p>
                      <a:endParaRPr lang="en-US" sz="2400" dirty="0"/>
                    </a:p>
                  </a:txBody>
                  <a:tcPr/>
                </a:tc>
                <a:extLst>
                  <a:ext uri="{0D108BD9-81ED-4DB2-BD59-A6C34878D82A}">
                    <a16:rowId xmlns:a16="http://schemas.microsoft.com/office/drawing/2014/main" val="1457720389"/>
                  </a:ext>
                </a:extLst>
              </a:tr>
              <a:tr h="942935">
                <a:tc>
                  <a:txBody>
                    <a:bodyPr/>
                    <a:lstStyle/>
                    <a:p>
                      <a:r>
                        <a:rPr lang="en-US" sz="2400" dirty="0"/>
                        <a:t>Set</a:t>
                      </a:r>
                      <a:r>
                        <a:rPr lang="en-US" sz="2400" baseline="0" dirty="0"/>
                        <a:t> </a:t>
                      </a:r>
                      <a:r>
                        <a:rPr lang="en-US" sz="2400" dirty="0"/>
                        <a:t>up reunification site, provide lunch, obtain communication supplies</a:t>
                      </a:r>
                    </a:p>
                  </a:txBody>
                  <a:tcPr/>
                </a:tc>
                <a:tc>
                  <a:txBody>
                    <a:bodyPr/>
                    <a:lstStyle/>
                    <a:p>
                      <a:endParaRPr lang="en-US" sz="2400" dirty="0"/>
                    </a:p>
                  </a:txBody>
                  <a:tcPr/>
                </a:tc>
                <a:extLst>
                  <a:ext uri="{0D108BD9-81ED-4DB2-BD59-A6C34878D82A}">
                    <a16:rowId xmlns:a16="http://schemas.microsoft.com/office/drawing/2014/main" val="4074471889"/>
                  </a:ext>
                </a:extLst>
              </a:tr>
              <a:tr h="942935">
                <a:tc>
                  <a:txBody>
                    <a:bodyPr/>
                    <a:lstStyle/>
                    <a:p>
                      <a:r>
                        <a:rPr lang="en-US" sz="2400" dirty="0"/>
                        <a:t>Develop plan for duties in the coming days and weeks</a:t>
                      </a:r>
                    </a:p>
                  </a:txBody>
                  <a:tcPr/>
                </a:tc>
                <a:tc>
                  <a:txBody>
                    <a:bodyPr/>
                    <a:lstStyle/>
                    <a:p>
                      <a:endParaRPr lang="en-US" sz="2400" dirty="0"/>
                    </a:p>
                  </a:txBody>
                  <a:tcPr/>
                </a:tc>
                <a:extLst>
                  <a:ext uri="{0D108BD9-81ED-4DB2-BD59-A6C34878D82A}">
                    <a16:rowId xmlns:a16="http://schemas.microsoft.com/office/drawing/2014/main" val="4230949384"/>
                  </a:ext>
                </a:extLst>
              </a:tr>
              <a:tr h="942935">
                <a:tc>
                  <a:txBody>
                    <a:bodyPr/>
                    <a:lstStyle/>
                    <a:p>
                      <a:r>
                        <a:rPr lang="en-US" sz="2400" dirty="0"/>
                        <a:t>Document expenses, file insurance claims</a:t>
                      </a:r>
                    </a:p>
                  </a:txBody>
                  <a:tcPr/>
                </a:tc>
                <a:tc>
                  <a:txBody>
                    <a:bodyPr/>
                    <a:lstStyle/>
                    <a:p>
                      <a:endParaRPr lang="en-US" sz="2400" dirty="0"/>
                    </a:p>
                  </a:txBody>
                  <a:tcPr/>
                </a:tc>
                <a:extLst>
                  <a:ext uri="{0D108BD9-81ED-4DB2-BD59-A6C34878D82A}">
                    <a16:rowId xmlns:a16="http://schemas.microsoft.com/office/drawing/2014/main" val="573801616"/>
                  </a:ext>
                </a:extLst>
              </a:tr>
            </a:tbl>
          </a:graphicData>
        </a:graphic>
      </p:graphicFrame>
      <p:sp>
        <p:nvSpPr>
          <p:cNvPr id="3" name="TextBox 2">
            <a:extLst>
              <a:ext uri="{FF2B5EF4-FFF2-40B4-BE49-F238E27FC236}">
                <a16:creationId xmlns:a16="http://schemas.microsoft.com/office/drawing/2014/main" id="{70535EFE-FA6C-9F48-A467-513E233624BE}"/>
              </a:ext>
            </a:extLst>
          </p:cNvPr>
          <p:cNvSpPr txBox="1"/>
          <p:nvPr/>
        </p:nvSpPr>
        <p:spPr>
          <a:xfrm>
            <a:off x="5638800" y="1066800"/>
            <a:ext cx="3505200" cy="830997"/>
          </a:xfrm>
          <a:prstGeom prst="rect">
            <a:avLst/>
          </a:prstGeom>
          <a:noFill/>
        </p:spPr>
        <p:txBody>
          <a:bodyPr wrap="square" rtlCol="0">
            <a:spAutoFit/>
          </a:bodyPr>
          <a:lstStyle/>
          <a:p>
            <a:r>
              <a:rPr lang="en-US" dirty="0">
                <a:latin typeface="+mn-lt"/>
              </a:rPr>
              <a:t>Public Information Officer</a:t>
            </a:r>
          </a:p>
          <a:p>
            <a:endParaRPr lang="en-US" dirty="0"/>
          </a:p>
        </p:txBody>
      </p:sp>
      <p:sp>
        <p:nvSpPr>
          <p:cNvPr id="4" name="TextBox 3">
            <a:extLst>
              <a:ext uri="{FF2B5EF4-FFF2-40B4-BE49-F238E27FC236}">
                <a16:creationId xmlns:a16="http://schemas.microsoft.com/office/drawing/2014/main" id="{4000BC4B-5358-7949-AA9B-E84409A33871}"/>
              </a:ext>
            </a:extLst>
          </p:cNvPr>
          <p:cNvSpPr txBox="1"/>
          <p:nvPr/>
        </p:nvSpPr>
        <p:spPr>
          <a:xfrm>
            <a:off x="5638800" y="1897797"/>
            <a:ext cx="3124200" cy="830997"/>
          </a:xfrm>
          <a:prstGeom prst="rect">
            <a:avLst/>
          </a:prstGeom>
          <a:noFill/>
        </p:spPr>
        <p:txBody>
          <a:bodyPr wrap="square" rtlCol="0">
            <a:spAutoFit/>
          </a:bodyPr>
          <a:lstStyle/>
          <a:p>
            <a:r>
              <a:rPr lang="en-US" dirty="0">
                <a:latin typeface="+mn-lt"/>
              </a:rPr>
              <a:t>Liaison Officer</a:t>
            </a:r>
          </a:p>
          <a:p>
            <a:endParaRPr lang="en-US" dirty="0"/>
          </a:p>
        </p:txBody>
      </p:sp>
      <p:sp>
        <p:nvSpPr>
          <p:cNvPr id="5" name="TextBox 4">
            <a:extLst>
              <a:ext uri="{FF2B5EF4-FFF2-40B4-BE49-F238E27FC236}">
                <a16:creationId xmlns:a16="http://schemas.microsoft.com/office/drawing/2014/main" id="{FAB06FA5-0834-3B4B-8E8D-5E67E28A2918}"/>
              </a:ext>
            </a:extLst>
          </p:cNvPr>
          <p:cNvSpPr txBox="1"/>
          <p:nvPr/>
        </p:nvSpPr>
        <p:spPr>
          <a:xfrm>
            <a:off x="5638800" y="3131403"/>
            <a:ext cx="3657600" cy="830997"/>
          </a:xfrm>
          <a:prstGeom prst="rect">
            <a:avLst/>
          </a:prstGeom>
          <a:noFill/>
        </p:spPr>
        <p:txBody>
          <a:bodyPr wrap="square" rtlCol="0">
            <a:spAutoFit/>
          </a:bodyPr>
          <a:lstStyle/>
          <a:p>
            <a:r>
              <a:rPr lang="en-US" dirty="0">
                <a:latin typeface="+mn-lt"/>
              </a:rPr>
              <a:t>Operations [Mental Health]</a:t>
            </a:r>
          </a:p>
          <a:p>
            <a:endParaRPr lang="en-US" dirty="0"/>
          </a:p>
        </p:txBody>
      </p:sp>
      <p:sp>
        <p:nvSpPr>
          <p:cNvPr id="6" name="TextBox 5">
            <a:extLst>
              <a:ext uri="{FF2B5EF4-FFF2-40B4-BE49-F238E27FC236}">
                <a16:creationId xmlns:a16="http://schemas.microsoft.com/office/drawing/2014/main" id="{88F27148-7632-A747-9DD4-B0851C83E3F1}"/>
              </a:ext>
            </a:extLst>
          </p:cNvPr>
          <p:cNvSpPr txBox="1"/>
          <p:nvPr/>
        </p:nvSpPr>
        <p:spPr>
          <a:xfrm>
            <a:off x="5638800" y="3962400"/>
            <a:ext cx="3352800" cy="830997"/>
          </a:xfrm>
          <a:prstGeom prst="rect">
            <a:avLst/>
          </a:prstGeom>
          <a:noFill/>
        </p:spPr>
        <p:txBody>
          <a:bodyPr wrap="square" rtlCol="0">
            <a:spAutoFit/>
          </a:bodyPr>
          <a:lstStyle/>
          <a:p>
            <a:r>
              <a:rPr lang="en-US" dirty="0">
                <a:latin typeface="+mn-lt"/>
              </a:rPr>
              <a:t>Logistics Section Chief</a:t>
            </a:r>
          </a:p>
          <a:p>
            <a:endParaRPr lang="en-US" dirty="0"/>
          </a:p>
        </p:txBody>
      </p:sp>
      <p:sp>
        <p:nvSpPr>
          <p:cNvPr id="7" name="TextBox 6">
            <a:extLst>
              <a:ext uri="{FF2B5EF4-FFF2-40B4-BE49-F238E27FC236}">
                <a16:creationId xmlns:a16="http://schemas.microsoft.com/office/drawing/2014/main" id="{03C73F74-C3A7-1F47-A75E-CEADD789620D}"/>
              </a:ext>
            </a:extLst>
          </p:cNvPr>
          <p:cNvSpPr txBox="1"/>
          <p:nvPr/>
        </p:nvSpPr>
        <p:spPr>
          <a:xfrm>
            <a:off x="5638800" y="4793397"/>
            <a:ext cx="3124200" cy="830997"/>
          </a:xfrm>
          <a:prstGeom prst="rect">
            <a:avLst/>
          </a:prstGeom>
          <a:noFill/>
        </p:spPr>
        <p:txBody>
          <a:bodyPr wrap="square" rtlCol="0">
            <a:spAutoFit/>
          </a:bodyPr>
          <a:lstStyle/>
          <a:p>
            <a:r>
              <a:rPr lang="en-US" dirty="0">
                <a:latin typeface="+mn-lt"/>
              </a:rPr>
              <a:t>Planning Section Chief</a:t>
            </a:r>
          </a:p>
          <a:p>
            <a:endParaRPr lang="en-US" dirty="0"/>
          </a:p>
        </p:txBody>
      </p:sp>
      <p:sp>
        <p:nvSpPr>
          <p:cNvPr id="8" name="TextBox 7">
            <a:extLst>
              <a:ext uri="{FF2B5EF4-FFF2-40B4-BE49-F238E27FC236}">
                <a16:creationId xmlns:a16="http://schemas.microsoft.com/office/drawing/2014/main" id="{DEA4847A-080F-084E-A076-727165C31803}"/>
              </a:ext>
            </a:extLst>
          </p:cNvPr>
          <p:cNvSpPr txBox="1"/>
          <p:nvPr/>
        </p:nvSpPr>
        <p:spPr>
          <a:xfrm>
            <a:off x="5638800" y="5791200"/>
            <a:ext cx="3124200" cy="830997"/>
          </a:xfrm>
          <a:prstGeom prst="rect">
            <a:avLst/>
          </a:prstGeom>
          <a:noFill/>
        </p:spPr>
        <p:txBody>
          <a:bodyPr wrap="square" rtlCol="0">
            <a:spAutoFit/>
          </a:bodyPr>
          <a:lstStyle/>
          <a:p>
            <a:r>
              <a:rPr lang="en-US" dirty="0">
                <a:latin typeface="+mn-lt"/>
              </a:rPr>
              <a:t>Finance Section Chief</a:t>
            </a:r>
          </a:p>
          <a:p>
            <a:endParaRPr lang="en-US" dirty="0"/>
          </a:p>
        </p:txBody>
      </p:sp>
    </p:spTree>
    <p:extLst>
      <p:ext uri="{BB962C8B-B14F-4D97-AF65-F5344CB8AC3E}">
        <p14:creationId xmlns:p14="http://schemas.microsoft.com/office/powerpoint/2010/main" val="39950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1F359F3-BE23-DE4C-9DA7-3E5764A66A48}"/>
              </a:ext>
            </a:extLst>
          </p:cNvPr>
          <p:cNvSpPr txBox="1"/>
          <p:nvPr/>
        </p:nvSpPr>
        <p:spPr>
          <a:xfrm>
            <a:off x="1676400" y="829765"/>
            <a:ext cx="6553200" cy="1015663"/>
          </a:xfrm>
          <a:prstGeom prst="rect">
            <a:avLst/>
          </a:prstGeom>
          <a:noFill/>
        </p:spPr>
        <p:txBody>
          <a:bodyPr wrap="square" rtlCol="0">
            <a:spAutoFit/>
          </a:bodyPr>
          <a:lstStyle/>
          <a:p>
            <a:r>
              <a:rPr lang="en-US" sz="3600" dirty="0">
                <a:latin typeface="+mn-lt"/>
                <a:ea typeface="ＭＳ Ｐゴシック" charset="-128"/>
              </a:rPr>
              <a:t>Multi-Tiered Systems of Support</a:t>
            </a:r>
          </a:p>
          <a:p>
            <a:endParaRPr lang="en-US" dirty="0"/>
          </a:p>
        </p:txBody>
      </p:sp>
      <p:pic>
        <p:nvPicPr>
          <p:cNvPr id="9" name="Content Placeholder 3">
            <a:extLst>
              <a:ext uri="{FF2B5EF4-FFF2-40B4-BE49-F238E27FC236}">
                <a16:creationId xmlns:a16="http://schemas.microsoft.com/office/drawing/2014/main" id="{693C26C3-E553-B64B-AFCE-E5A435803F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337597"/>
            <a:ext cx="7321489" cy="5520403"/>
          </a:xfrm>
          <a:prstGeom prst="rect">
            <a:avLst/>
          </a:prstGeom>
        </p:spPr>
      </p:pic>
    </p:spTree>
    <p:extLst>
      <p:ext uri="{BB962C8B-B14F-4D97-AF65-F5344CB8AC3E}">
        <p14:creationId xmlns:p14="http://schemas.microsoft.com/office/powerpoint/2010/main" val="4230735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dirty="0"/>
              <a:t>Balance Physical and Psychological Safety</a:t>
            </a:r>
          </a:p>
        </p:txBody>
      </p:sp>
      <p:sp>
        <p:nvSpPr>
          <p:cNvPr id="15362" name="Text Placeholder 5"/>
          <p:cNvSpPr>
            <a:spLocks noGrp="1"/>
          </p:cNvSpPr>
          <p:nvPr>
            <p:ph idx="1"/>
          </p:nvPr>
        </p:nvSpPr>
        <p:spPr>
          <a:xfrm>
            <a:off x="284163" y="2209800"/>
            <a:ext cx="5354637" cy="4343400"/>
          </a:xfrm>
        </p:spPr>
        <p:txBody>
          <a:bodyPr>
            <a:normAutofit/>
          </a:bodyPr>
          <a:lstStyle/>
          <a:p>
            <a:pPr eaLnBrk="1" hangingPunct="1"/>
            <a:r>
              <a:rPr lang="en-US" altLang="en-US" dirty="0"/>
              <a:t>Physical safety and protection are necessary – locked doors, security, supervision/surveillance, vulnerability assessment and securing</a:t>
            </a:r>
          </a:p>
          <a:p>
            <a:pPr eaLnBrk="1" hangingPunct="1"/>
            <a:r>
              <a:rPr lang="en-US" altLang="en-US" dirty="0"/>
              <a:t>Schools and communities cannot be fortresses</a:t>
            </a:r>
          </a:p>
          <a:p>
            <a:pPr eaLnBrk="1" hangingPunct="1"/>
            <a:r>
              <a:rPr lang="en-US" altLang="en-US" dirty="0"/>
              <a:t>Attention to psychological safety, school climate, and connectedness is also critical</a:t>
            </a:r>
          </a:p>
          <a:p>
            <a:pPr eaLnBrk="1" hangingPunct="1"/>
            <a:endParaRPr lang="en-US" altLang="en-US" dirty="0"/>
          </a:p>
        </p:txBody>
      </p:sp>
      <p:pic>
        <p:nvPicPr>
          <p:cNvPr id="5" name="Picture 4" descr="A picture containing scale, device, sky, outdoor&#10;&#10;Description automatically generated">
            <a:extLst>
              <a:ext uri="{FF2B5EF4-FFF2-40B4-BE49-F238E27FC236}">
                <a16:creationId xmlns:a16="http://schemas.microsoft.com/office/drawing/2014/main" id="{1B8413AC-B6B6-6342-AF55-E0344ACBE874}"/>
              </a:ext>
            </a:extLst>
          </p:cNvPr>
          <p:cNvPicPr>
            <a:picLocks noChangeAspect="1"/>
          </p:cNvPicPr>
          <p:nvPr/>
        </p:nvPicPr>
        <p:blipFill>
          <a:blip r:embed="rId3"/>
          <a:stretch>
            <a:fillRect/>
          </a:stretch>
        </p:blipFill>
        <p:spPr>
          <a:xfrm>
            <a:off x="6172200" y="2121683"/>
            <a:ext cx="2918156" cy="3288517"/>
          </a:xfrm>
          <a:prstGeom prst="rect">
            <a:avLst/>
          </a:prstGeom>
        </p:spPr>
      </p:pic>
    </p:spTree>
    <p:extLst>
      <p:ext uri="{BB962C8B-B14F-4D97-AF65-F5344CB8AC3E}">
        <p14:creationId xmlns:p14="http://schemas.microsoft.com/office/powerpoint/2010/main" val="2279918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D0E89-A6B7-2548-8DF6-AC3E7570AFBB}"/>
              </a:ext>
            </a:extLst>
          </p:cNvPr>
          <p:cNvSpPr>
            <a:spLocks noGrp="1"/>
          </p:cNvSpPr>
          <p:nvPr>
            <p:ph type="title"/>
          </p:nvPr>
        </p:nvSpPr>
        <p:spPr/>
        <p:txBody>
          <a:bodyPr>
            <a:normAutofit fontScale="90000"/>
          </a:bodyPr>
          <a:lstStyle/>
          <a:p>
            <a:r>
              <a:rPr lang="en-US" dirty="0"/>
              <a:t>Create Culture of Open Communication</a:t>
            </a:r>
          </a:p>
        </p:txBody>
      </p:sp>
      <p:sp>
        <p:nvSpPr>
          <p:cNvPr id="3" name="Content Placeholder 2">
            <a:extLst>
              <a:ext uri="{FF2B5EF4-FFF2-40B4-BE49-F238E27FC236}">
                <a16:creationId xmlns:a16="http://schemas.microsoft.com/office/drawing/2014/main" id="{A16C95E9-3DBF-704B-BA1D-8B4E35DD71EF}"/>
              </a:ext>
            </a:extLst>
          </p:cNvPr>
          <p:cNvSpPr>
            <a:spLocks noGrp="1"/>
          </p:cNvSpPr>
          <p:nvPr>
            <p:ph idx="1"/>
          </p:nvPr>
        </p:nvSpPr>
        <p:spPr>
          <a:xfrm>
            <a:off x="457201" y="2133600"/>
            <a:ext cx="8401050" cy="3992563"/>
          </a:xfrm>
        </p:spPr>
        <p:txBody>
          <a:bodyPr>
            <a:normAutofit fontScale="92500" lnSpcReduction="20000"/>
          </a:bodyPr>
          <a:lstStyle/>
          <a:p>
            <a:r>
              <a:rPr lang="en-US" altLang="en-US" dirty="0">
                <a:ea typeface="ＭＳ Ｐゴシック" panose="020B0600070205080204" pitchFamily="34" charset="-128"/>
              </a:rPr>
              <a:t>In 75% of school shootings, perpetrators shared plans with someone (U.S. Secret Service &amp; U.S. Department of Education)</a:t>
            </a:r>
          </a:p>
          <a:p>
            <a:r>
              <a:rPr lang="en-US" altLang="en-US" dirty="0">
                <a:ea typeface="ＭＳ Ｐゴシック" panose="020B0600070205080204" pitchFamily="34" charset="-128"/>
              </a:rPr>
              <a:t>Most students who are bullied do not tell others</a:t>
            </a:r>
          </a:p>
          <a:p>
            <a:r>
              <a:rPr lang="en-US" altLang="en-US" dirty="0">
                <a:ea typeface="ＭＳ Ｐゴシック" panose="020B0600070205080204" pitchFamily="34" charset="-128"/>
              </a:rPr>
              <a:t>Reasons for silence include: </a:t>
            </a:r>
          </a:p>
          <a:p>
            <a:pPr lvl="1"/>
            <a:r>
              <a:rPr lang="en-US" altLang="en-US" dirty="0">
                <a:ea typeface="ＭＳ Ｐゴシック" panose="020B0600070205080204" pitchFamily="34" charset="-128"/>
              </a:rPr>
              <a:t>Fear of retaliation</a:t>
            </a:r>
          </a:p>
          <a:p>
            <a:pPr lvl="1"/>
            <a:r>
              <a:rPr lang="en-US" altLang="en-US" dirty="0">
                <a:ea typeface="ＭＳ Ｐゴシック" panose="020B0600070205080204" pitchFamily="34" charset="-128"/>
              </a:rPr>
              <a:t>Telling won’t help</a:t>
            </a:r>
          </a:p>
          <a:p>
            <a:pPr lvl="1"/>
            <a:r>
              <a:rPr lang="en-US" altLang="en-US" dirty="0">
                <a:ea typeface="ＭＳ Ｐゴシック" panose="020B0600070205080204" pitchFamily="34" charset="-128"/>
              </a:rPr>
              <a:t>Don’t want to be a “snitch”</a:t>
            </a:r>
          </a:p>
          <a:p>
            <a:pPr lvl="1"/>
            <a:r>
              <a:rPr lang="en-US" altLang="en-US" dirty="0">
                <a:ea typeface="ＭＳ Ｐゴシック" panose="020B0600070205080204" pitchFamily="34" charset="-128"/>
              </a:rPr>
              <a:t>Viewed as sign of weakness</a:t>
            </a:r>
          </a:p>
          <a:p>
            <a:r>
              <a:rPr lang="en-US" altLang="en-US" dirty="0">
                <a:ea typeface="ＭＳ Ｐゴシック" panose="020B0600070205080204" pitchFamily="34" charset="-128"/>
              </a:rPr>
              <a:t>Most school shootings that have been thwarted have been because someone has reported a concern</a:t>
            </a:r>
          </a:p>
        </p:txBody>
      </p:sp>
    </p:spTree>
    <p:extLst>
      <p:ext uri="{BB962C8B-B14F-4D97-AF65-F5344CB8AC3E}">
        <p14:creationId xmlns:p14="http://schemas.microsoft.com/office/powerpoint/2010/main" val="3710110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2057400"/>
            <a:ext cx="4438650" cy="4419600"/>
          </a:xfrm>
        </p:spPr>
        <p:txBody>
          <a:bodyPr>
            <a:normAutofit fontScale="85000" lnSpcReduction="10000"/>
          </a:bodyPr>
          <a:lstStyle/>
          <a:p>
            <a:pPr marL="0" indent="0">
              <a:buNone/>
            </a:pPr>
            <a:r>
              <a:rPr lang="en-US" sz="2800" dirty="0"/>
              <a:t>“Although the risk of an actual shooting incident at any one school is very low, threats of violence are potentially a problem at any school. Once a threat is made, having a fair, rational, and standardized method of evaluating and responding to threats is critically important.”</a:t>
            </a:r>
          </a:p>
          <a:p>
            <a:pPr marL="0" indent="0" algn="r">
              <a:buNone/>
            </a:pPr>
            <a:endParaRPr lang="en-US" sz="1700" dirty="0"/>
          </a:p>
          <a:p>
            <a:pPr marL="0" indent="0" algn="r">
              <a:buNone/>
            </a:pPr>
            <a:endParaRPr lang="en-US" sz="1700" dirty="0"/>
          </a:p>
          <a:p>
            <a:pPr marL="0" indent="0" algn="r">
              <a:buNone/>
            </a:pPr>
            <a:r>
              <a:rPr lang="en-US" sz="1700" dirty="0"/>
              <a:t>(O’Toole, 2000, p. 1) </a:t>
            </a:r>
          </a:p>
          <a:p>
            <a:pPr marL="0" indent="0">
              <a:buNone/>
            </a:pPr>
            <a:endParaRPr lang="en-US" sz="1200" dirty="0"/>
          </a:p>
          <a:p>
            <a:pPr marL="0" indent="0">
              <a:buNone/>
            </a:pPr>
            <a:endParaRPr lang="en-US" sz="1200" dirty="0"/>
          </a:p>
        </p:txBody>
      </p:sp>
      <p:sp>
        <p:nvSpPr>
          <p:cNvPr id="4" name="Title 3"/>
          <p:cNvSpPr>
            <a:spLocks noGrp="1"/>
          </p:cNvSpPr>
          <p:nvPr>
            <p:ph type="title"/>
          </p:nvPr>
        </p:nvSpPr>
        <p:spPr>
          <a:xfrm>
            <a:off x="304800" y="457200"/>
            <a:ext cx="8553450" cy="1141022"/>
          </a:xfrm>
        </p:spPr>
        <p:txBody>
          <a:bodyPr/>
          <a:lstStyle/>
          <a:p>
            <a:r>
              <a:rPr lang="en-US" dirty="0"/>
              <a:t>The Context of Threat Assessment</a:t>
            </a:r>
          </a:p>
        </p:txBody>
      </p:sp>
      <p:pic>
        <p:nvPicPr>
          <p:cNvPr id="5" name="Content Placeholder 4" descr="FBI-Report-cover-web"/>
          <p:cNvPicPr>
            <a:picLocks noChangeAspect="1" noChangeArrowheads="1"/>
          </p:cNvPicPr>
          <p:nvPr/>
        </p:nvPicPr>
        <p:blipFill>
          <a:blip r:embed="rId3" cstate="print"/>
          <a:srcRect/>
          <a:stretch>
            <a:fillRect/>
          </a:stretch>
        </p:blipFill>
        <p:spPr bwMode="auto">
          <a:xfrm>
            <a:off x="609600" y="1981200"/>
            <a:ext cx="3588959" cy="4648200"/>
          </a:xfrm>
          <a:prstGeom prst="rect">
            <a:avLst/>
          </a:prstGeom>
          <a:ln w="3175" cap="sq" cmpd="sng">
            <a:solidFill>
              <a:srgbClr val="000090"/>
            </a:solidFill>
            <a:prstDash val="solid"/>
            <a:miter lim="800000"/>
          </a:ln>
          <a:effectLst/>
        </p:spPr>
      </p:pic>
    </p:spTree>
    <p:extLst>
      <p:ext uri="{BB962C8B-B14F-4D97-AF65-F5344CB8AC3E}">
        <p14:creationId xmlns:p14="http://schemas.microsoft.com/office/powerpoint/2010/main" val="159285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6D63D-93BE-9643-BCA7-081972736F11}"/>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F638AB5F-89C3-6D4A-8433-5EE83D08B18C}"/>
              </a:ext>
            </a:extLst>
          </p:cNvPr>
          <p:cNvSpPr>
            <a:spLocks noGrp="1"/>
          </p:cNvSpPr>
          <p:nvPr>
            <p:ph idx="1"/>
          </p:nvPr>
        </p:nvSpPr>
        <p:spPr>
          <a:xfrm>
            <a:off x="533401" y="2133600"/>
            <a:ext cx="8324850" cy="3992563"/>
          </a:xfrm>
        </p:spPr>
        <p:txBody>
          <a:bodyPr/>
          <a:lstStyle/>
          <a:p>
            <a:r>
              <a:rPr lang="en-US" dirty="0"/>
              <a:t>Identify key components of safe and successful schools</a:t>
            </a:r>
          </a:p>
          <a:p>
            <a:r>
              <a:rPr lang="en-US" dirty="0"/>
              <a:t>Understand the role of the multidisciplinary teams in preventing, preparing for, and responding to school crises</a:t>
            </a:r>
          </a:p>
          <a:p>
            <a:r>
              <a:rPr lang="en-US" dirty="0"/>
              <a:t>Describe the threat assessment process</a:t>
            </a:r>
          </a:p>
          <a:p>
            <a:r>
              <a:rPr lang="en-US" dirty="0"/>
              <a:t>Differentiate transient and substantive threats and their corresponding interventions</a:t>
            </a:r>
          </a:p>
          <a:p>
            <a:endParaRPr lang="en-US" dirty="0"/>
          </a:p>
        </p:txBody>
      </p:sp>
    </p:spTree>
    <p:extLst>
      <p:ext uri="{BB962C8B-B14F-4D97-AF65-F5344CB8AC3E}">
        <p14:creationId xmlns:p14="http://schemas.microsoft.com/office/powerpoint/2010/main" val="2933490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8" descr="ssi_guide.pdf"/>
          <p:cNvPicPr>
            <a:picLocks noGrp="1" noChangeAspect="1"/>
          </p:cNvPicPr>
          <p:nvPr>
            <p:ph idx="1"/>
          </p:nvPr>
        </p:nvPicPr>
        <p:blipFill>
          <a:blip r:embed="rId3" cstate="print"/>
          <a:srcRect l="-66597" r="-66597"/>
          <a:stretch>
            <a:fillRect/>
          </a:stretch>
        </p:blipFill>
        <p:spPr>
          <a:xfrm>
            <a:off x="-2133600" y="1706150"/>
            <a:ext cx="9525000" cy="5286494"/>
          </a:xfrm>
        </p:spPr>
      </p:pic>
      <p:sp>
        <p:nvSpPr>
          <p:cNvPr id="2" name="Title 1"/>
          <p:cNvSpPr>
            <a:spLocks noGrp="1"/>
          </p:cNvSpPr>
          <p:nvPr>
            <p:ph type="title"/>
          </p:nvPr>
        </p:nvSpPr>
        <p:spPr>
          <a:xfrm>
            <a:off x="304800" y="457200"/>
            <a:ext cx="8553450" cy="1141022"/>
          </a:xfrm>
        </p:spPr>
        <p:txBody>
          <a:bodyPr wrap="square" anchor="t">
            <a:noAutofit/>
          </a:bodyPr>
          <a:lstStyle/>
          <a:p>
            <a:r>
              <a:rPr lang="en-US" sz="3600" dirty="0">
                <a:solidFill>
                  <a:srgbClr val="FFFFFF"/>
                </a:solidFill>
                <a:cs typeface="Georgia"/>
              </a:rPr>
              <a:t>What Do We Know About School Shooters?</a:t>
            </a:r>
          </a:p>
        </p:txBody>
      </p:sp>
      <p:sp>
        <p:nvSpPr>
          <p:cNvPr id="6" name="TextBox 5"/>
          <p:cNvSpPr txBox="1"/>
          <p:nvPr/>
        </p:nvSpPr>
        <p:spPr>
          <a:xfrm>
            <a:off x="4343400" y="1905000"/>
            <a:ext cx="4267200" cy="3046988"/>
          </a:xfrm>
          <a:prstGeom prst="rect">
            <a:avLst/>
          </a:prstGeom>
          <a:noFill/>
        </p:spPr>
        <p:txBody>
          <a:bodyPr wrap="square" rtlCol="0">
            <a:spAutoFit/>
          </a:bodyPr>
          <a:lstStyle/>
          <a:p>
            <a:pPr lvl="1">
              <a:buNone/>
            </a:pPr>
            <a:endParaRPr lang="en-US" sz="2400" dirty="0">
              <a:latin typeface="+mn-lt"/>
              <a:cs typeface="Trebuchet MS"/>
            </a:endParaRPr>
          </a:p>
          <a:p>
            <a:pPr lvl="1">
              <a:buNone/>
            </a:pPr>
            <a:endParaRPr lang="en-US" dirty="0">
              <a:latin typeface="+mn-lt"/>
              <a:cs typeface="Trebuchet MS"/>
            </a:endParaRPr>
          </a:p>
          <a:p>
            <a:pPr lvl="1">
              <a:buNone/>
            </a:pPr>
            <a:endParaRPr lang="en-US" sz="2400" dirty="0">
              <a:latin typeface="+mn-lt"/>
              <a:cs typeface="Trebuchet MS"/>
            </a:endParaRPr>
          </a:p>
          <a:p>
            <a:pPr lvl="1">
              <a:buNone/>
            </a:pPr>
            <a:r>
              <a:rPr lang="en-US" sz="2400" dirty="0">
                <a:latin typeface="+mn-lt"/>
                <a:cs typeface="Trebuchet MS"/>
              </a:rPr>
              <a:t>U.S. Secret Service and U.S. Dept. of Education in-depth study of 37 school shootings, revealing 10 key findings</a:t>
            </a:r>
          </a:p>
          <a:p>
            <a:pPr lvl="1">
              <a:buNone/>
            </a:pPr>
            <a:endParaRPr lang="en-US" dirty="0">
              <a:latin typeface="+mn-lt"/>
              <a:cs typeface="Trebuchet MS"/>
            </a:endParaRPr>
          </a:p>
        </p:txBody>
      </p:sp>
      <p:sp>
        <p:nvSpPr>
          <p:cNvPr id="3" name="TextBox 2"/>
          <p:cNvSpPr txBox="1"/>
          <p:nvPr/>
        </p:nvSpPr>
        <p:spPr>
          <a:xfrm>
            <a:off x="4724400" y="5410200"/>
            <a:ext cx="3962400" cy="954107"/>
          </a:xfrm>
          <a:prstGeom prst="rect">
            <a:avLst/>
          </a:prstGeom>
          <a:noFill/>
        </p:spPr>
        <p:txBody>
          <a:bodyPr wrap="square" rtlCol="0">
            <a:spAutoFit/>
          </a:bodyPr>
          <a:lstStyle/>
          <a:p>
            <a:pPr lvl="1">
              <a:buNone/>
            </a:pPr>
            <a:endParaRPr lang="en-US" dirty="0">
              <a:cs typeface="Trebuchet MS"/>
            </a:endParaRPr>
          </a:p>
          <a:p>
            <a:pPr lvl="1" algn="r">
              <a:buNone/>
            </a:pPr>
            <a:r>
              <a:rPr lang="en-US" sz="1600" dirty="0">
                <a:latin typeface="+mn-lt"/>
              </a:rPr>
              <a:t>(Fein, </a:t>
            </a:r>
            <a:r>
              <a:rPr lang="en-US" sz="1600" dirty="0" err="1">
                <a:latin typeface="+mn-lt"/>
              </a:rPr>
              <a:t>Vossekuil</a:t>
            </a:r>
            <a:r>
              <a:rPr lang="en-US" sz="1600" dirty="0">
                <a:latin typeface="+mn-lt"/>
              </a:rPr>
              <a:t>, Pollack, </a:t>
            </a:r>
            <a:r>
              <a:rPr lang="en-US" sz="1600" dirty="0" err="1">
                <a:latin typeface="+mn-lt"/>
              </a:rPr>
              <a:t>Borum</a:t>
            </a:r>
            <a:r>
              <a:rPr lang="en-US" sz="1600" dirty="0">
                <a:latin typeface="+mn-lt"/>
              </a:rPr>
              <a:t>, </a:t>
            </a:r>
            <a:r>
              <a:rPr lang="en-US" sz="1600" dirty="0" err="1">
                <a:latin typeface="+mn-lt"/>
              </a:rPr>
              <a:t>Modzeleski</a:t>
            </a:r>
            <a:r>
              <a:rPr lang="en-US" sz="1600" dirty="0">
                <a:latin typeface="+mn-lt"/>
              </a:rPr>
              <a:t>, &amp; Reddy, 2002) </a:t>
            </a:r>
            <a:endParaRPr lang="en-US" sz="1600" dirty="0">
              <a:latin typeface="+mn-lt"/>
              <a:cs typeface="Trebuchet MS"/>
            </a:endParaRPr>
          </a:p>
        </p:txBody>
      </p:sp>
    </p:spTree>
    <p:extLst>
      <p:ext uri="{BB962C8B-B14F-4D97-AF65-F5344CB8AC3E}">
        <p14:creationId xmlns:p14="http://schemas.microsoft.com/office/powerpoint/2010/main" val="43339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4338" name="Rectangle 2"/>
          <p:cNvSpPr>
            <a:spLocks noGrp="1" noChangeArrowheads="1"/>
          </p:cNvSpPr>
          <p:nvPr>
            <p:ph type="title"/>
          </p:nvPr>
        </p:nvSpPr>
        <p:spPr>
          <a:xfrm>
            <a:off x="304800" y="457200"/>
            <a:ext cx="8553450" cy="1141022"/>
          </a:xfrm>
        </p:spPr>
        <p:txBody>
          <a:bodyPr wrap="square">
            <a:normAutofit fontScale="90000"/>
          </a:bodyPr>
          <a:lstStyle/>
          <a:p>
            <a:r>
              <a:rPr lang="en-US" altLang="en-US" sz="4000" dirty="0">
                <a:cs typeface="Georgia"/>
              </a:rPr>
              <a:t>Finding #1: </a:t>
            </a:r>
            <a:br>
              <a:rPr lang="en-US" altLang="en-US" sz="4000" dirty="0">
                <a:cs typeface="Georgia"/>
              </a:rPr>
            </a:br>
            <a:r>
              <a:rPr lang="en-US" altLang="en-US" sz="4000" b="1" dirty="0">
                <a:cs typeface="Georgia"/>
              </a:rPr>
              <a:t>There is no accurate “profile”</a:t>
            </a:r>
            <a:endParaRPr lang="en-US" altLang="en-US" sz="4000" b="1" dirty="0">
              <a:effectLst>
                <a:outerShdw blurRad="38100" dist="38100" dir="2700000" algn="tl">
                  <a:srgbClr val="C0C0C0"/>
                </a:outerShdw>
              </a:effectLst>
              <a:cs typeface="Georgia"/>
            </a:endParaRPr>
          </a:p>
        </p:txBody>
      </p:sp>
      <p:sp>
        <p:nvSpPr>
          <p:cNvPr id="1294339" name="Rectangle 3"/>
          <p:cNvSpPr>
            <a:spLocks noGrp="1" noChangeArrowheads="1"/>
          </p:cNvSpPr>
          <p:nvPr>
            <p:ph idx="1"/>
          </p:nvPr>
        </p:nvSpPr>
        <p:spPr>
          <a:xfrm>
            <a:off x="381001" y="2133600"/>
            <a:ext cx="8477250" cy="3992563"/>
          </a:xfrm>
        </p:spPr>
        <p:txBody>
          <a:bodyPr wrap="square">
            <a:normAutofit lnSpcReduction="10000"/>
          </a:bodyPr>
          <a:lstStyle/>
          <a:p>
            <a:pPr>
              <a:lnSpc>
                <a:spcPct val="90000"/>
              </a:lnSpc>
              <a:buClr>
                <a:srgbClr val="E59317"/>
              </a:buClr>
              <a:buFont typeface="Wingdings" charset="2"/>
              <a:buChar char="v"/>
            </a:pPr>
            <a:r>
              <a:rPr lang="en-US" altLang="en-US" sz="2400" dirty="0"/>
              <a:t>Attackers had differences in terms of:</a:t>
            </a:r>
          </a:p>
          <a:p>
            <a:pPr lvl="1">
              <a:lnSpc>
                <a:spcPct val="90000"/>
              </a:lnSpc>
              <a:buClr>
                <a:srgbClr val="E59317"/>
              </a:buClr>
              <a:buFont typeface="Wingdings" charset="2"/>
              <a:buChar char="v"/>
            </a:pPr>
            <a:r>
              <a:rPr lang="en-US" altLang="en-US" sz="2200" dirty="0"/>
              <a:t>Family situations</a:t>
            </a:r>
          </a:p>
          <a:p>
            <a:pPr lvl="1">
              <a:lnSpc>
                <a:spcPct val="90000"/>
              </a:lnSpc>
              <a:buClr>
                <a:srgbClr val="E59317"/>
              </a:buClr>
              <a:buFont typeface="Wingdings" charset="2"/>
              <a:buChar char="v"/>
            </a:pPr>
            <a:r>
              <a:rPr lang="en-US" altLang="en-US" dirty="0"/>
              <a:t>Academic achievement</a:t>
            </a:r>
          </a:p>
          <a:p>
            <a:pPr lvl="1">
              <a:lnSpc>
                <a:spcPct val="90000"/>
              </a:lnSpc>
              <a:buClr>
                <a:srgbClr val="E59317"/>
              </a:buClr>
              <a:buFont typeface="Wingdings" charset="2"/>
              <a:buChar char="v"/>
            </a:pPr>
            <a:r>
              <a:rPr lang="en-US" altLang="en-US" sz="2200" dirty="0"/>
              <a:t>Social relationships</a:t>
            </a:r>
          </a:p>
          <a:p>
            <a:pPr lvl="1">
              <a:lnSpc>
                <a:spcPct val="90000"/>
              </a:lnSpc>
              <a:buClr>
                <a:srgbClr val="E59317"/>
              </a:buClr>
              <a:buFont typeface="Wingdings" charset="2"/>
              <a:buChar char="v"/>
            </a:pPr>
            <a:r>
              <a:rPr lang="en-US" altLang="en-US" dirty="0"/>
              <a:t>Histories of disciplinary problems at school</a:t>
            </a:r>
            <a:r>
              <a:rPr lang="en-US" altLang="en-US" sz="2400" dirty="0"/>
              <a:t> </a:t>
            </a:r>
          </a:p>
          <a:p>
            <a:pPr>
              <a:lnSpc>
                <a:spcPct val="90000"/>
              </a:lnSpc>
              <a:buClr>
                <a:srgbClr val="E59317"/>
              </a:buClr>
              <a:buFont typeface="Wingdings" charset="2"/>
              <a:buChar char="v"/>
            </a:pPr>
            <a:r>
              <a:rPr lang="en-US" altLang="en-US" sz="2400" dirty="0"/>
              <a:t>Most attackers showed no marked change prior to attack</a:t>
            </a:r>
          </a:p>
          <a:p>
            <a:pPr>
              <a:lnSpc>
                <a:spcPct val="90000"/>
              </a:lnSpc>
              <a:buClr>
                <a:srgbClr val="E59317"/>
              </a:buClr>
              <a:buFont typeface="Wingdings" charset="2"/>
              <a:buChar char="v"/>
            </a:pPr>
            <a:r>
              <a:rPr lang="en-US" altLang="en-US" sz="2400" dirty="0"/>
              <a:t>Over half of the attackers demonstrated some interest in violence, although </a:t>
            </a:r>
            <a:r>
              <a:rPr lang="en-US" altLang="en-US" sz="2400" u="sng" dirty="0"/>
              <a:t>most had no history of prior violent or criminal behavior</a:t>
            </a:r>
          </a:p>
          <a:p>
            <a:pPr marL="0" indent="0" algn="r">
              <a:lnSpc>
                <a:spcPct val="90000"/>
              </a:lnSpc>
              <a:buNone/>
            </a:pPr>
            <a:r>
              <a:rPr lang="en-US" altLang="en-US" sz="1700" dirty="0"/>
              <a:t>(Fein et al., 2002)</a:t>
            </a:r>
          </a:p>
          <a:p>
            <a:pPr>
              <a:lnSpc>
                <a:spcPct val="90000"/>
              </a:lnSpc>
            </a:pPr>
            <a:endParaRPr lang="en-US" altLang="en-US" sz="2400" b="1" dirty="0"/>
          </a:p>
        </p:txBody>
      </p:sp>
    </p:spTree>
    <p:extLst>
      <p:ext uri="{BB962C8B-B14F-4D97-AF65-F5344CB8AC3E}">
        <p14:creationId xmlns:p14="http://schemas.microsoft.com/office/powerpoint/2010/main" val="2743480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82" name="Rectangle 2"/>
          <p:cNvSpPr>
            <a:spLocks noGrp="1" noChangeArrowheads="1"/>
          </p:cNvSpPr>
          <p:nvPr>
            <p:ph type="title"/>
          </p:nvPr>
        </p:nvSpPr>
        <p:spPr>
          <a:xfrm>
            <a:off x="304800" y="457200"/>
            <a:ext cx="8553450" cy="1141022"/>
          </a:xfrm>
        </p:spPr>
        <p:txBody>
          <a:bodyPr>
            <a:normAutofit/>
          </a:bodyPr>
          <a:lstStyle/>
          <a:p>
            <a:r>
              <a:rPr lang="en-US" altLang="en-US" sz="4000" dirty="0">
                <a:solidFill>
                  <a:srgbClr val="FFFFFF"/>
                </a:solidFill>
                <a:cs typeface="Georgia"/>
              </a:rPr>
              <a:t>Findings #2 &amp; #3 </a:t>
            </a:r>
            <a:br>
              <a:rPr lang="en-US" altLang="en-US" sz="4000" dirty="0">
                <a:solidFill>
                  <a:srgbClr val="FFFFFF"/>
                </a:solidFill>
                <a:cs typeface="Georgia"/>
              </a:rPr>
            </a:br>
            <a:endParaRPr lang="en-US" altLang="en-US" sz="2800" dirty="0">
              <a:solidFill>
                <a:srgbClr val="FFFFFF"/>
              </a:solidFill>
              <a:effectLst>
                <a:outerShdw blurRad="38100" dist="38100" dir="2700000" algn="tl">
                  <a:srgbClr val="C0C0C0"/>
                </a:outerShdw>
              </a:effectLst>
              <a:cs typeface="Georgia"/>
            </a:endParaRPr>
          </a:p>
        </p:txBody>
      </p:sp>
      <p:sp>
        <p:nvSpPr>
          <p:cNvPr id="1300483" name="Rectangle 3"/>
          <p:cNvSpPr>
            <a:spLocks noGrp="1" noChangeArrowheads="1"/>
          </p:cNvSpPr>
          <p:nvPr>
            <p:ph sz="half" idx="1"/>
          </p:nvPr>
        </p:nvSpPr>
        <p:spPr>
          <a:xfrm>
            <a:off x="152400" y="2209799"/>
            <a:ext cx="5486400" cy="3916363"/>
          </a:xfrm>
        </p:spPr>
        <p:txBody>
          <a:bodyPr>
            <a:normAutofit fontScale="92500" lnSpcReduction="10000"/>
          </a:bodyPr>
          <a:lstStyle/>
          <a:p>
            <a:pPr>
              <a:buClr>
                <a:srgbClr val="9EBA29"/>
              </a:buClr>
              <a:buFont typeface="Wingdings" charset="2"/>
              <a:buChar char="v"/>
            </a:pPr>
            <a:r>
              <a:rPr lang="en-US" altLang="en-US" sz="2400" dirty="0"/>
              <a:t>Finding #2: Many attackers felt bullied</a:t>
            </a:r>
          </a:p>
          <a:p>
            <a:pPr lvl="1">
              <a:buClr>
                <a:srgbClr val="9EBA29"/>
              </a:buClr>
              <a:buFont typeface="Wingdings" charset="2"/>
              <a:buChar char="v"/>
            </a:pPr>
            <a:r>
              <a:rPr lang="en-US" altLang="en-US" sz="2400" dirty="0"/>
              <a:t>71% felt persecuted, bullied, or threatened prior to the incident</a:t>
            </a:r>
          </a:p>
          <a:p>
            <a:pPr>
              <a:buClr>
                <a:srgbClr val="9EBA29"/>
              </a:buClr>
              <a:buFont typeface="Wingdings" charset="2"/>
              <a:buChar char="v"/>
            </a:pPr>
            <a:r>
              <a:rPr lang="en-US" altLang="en-US" sz="2400" dirty="0"/>
              <a:t>Finding #3: Losses and suicide attempts</a:t>
            </a:r>
          </a:p>
          <a:p>
            <a:pPr lvl="1">
              <a:buClr>
                <a:srgbClr val="9EBA29"/>
              </a:buClr>
              <a:buFont typeface="Wingdings" charset="2"/>
              <a:buChar char="v"/>
            </a:pPr>
            <a:r>
              <a:rPr lang="en-US" altLang="en-US" sz="2400" dirty="0"/>
              <a:t>Most had difficulty coping with significant losses or personal failures</a:t>
            </a:r>
          </a:p>
          <a:p>
            <a:pPr lvl="1">
              <a:buClr>
                <a:srgbClr val="9EBA29"/>
              </a:buClr>
              <a:buFont typeface="Wingdings" charset="2"/>
              <a:buChar char="v"/>
            </a:pPr>
            <a:r>
              <a:rPr lang="en-US" altLang="en-US" sz="2400" dirty="0"/>
              <a:t>78% had a history of extreme depression or desperation</a:t>
            </a:r>
          </a:p>
          <a:p>
            <a:pPr lvl="1">
              <a:buClr>
                <a:srgbClr val="9EBA29"/>
              </a:buClr>
              <a:buFont typeface="Wingdings" charset="2"/>
              <a:buChar char="v"/>
            </a:pPr>
            <a:r>
              <a:rPr lang="en-US" altLang="en-US" sz="2400" dirty="0"/>
              <a:t>Only one-third of attackers ever received a mental health evaluation</a:t>
            </a:r>
          </a:p>
          <a:p>
            <a:pPr lvl="1">
              <a:buClr>
                <a:srgbClr val="9EBA29"/>
              </a:buClr>
              <a:buFont typeface="Wingdings" charset="2"/>
              <a:buChar char="v"/>
            </a:pPr>
            <a:endParaRPr lang="en-US" altLang="en-US" dirty="0"/>
          </a:p>
          <a:p>
            <a:pPr lvl="1">
              <a:buClr>
                <a:srgbClr val="9EBA29"/>
              </a:buClr>
              <a:buFont typeface="Wingdings" charset="2"/>
              <a:buChar char="v"/>
            </a:pPr>
            <a:endParaRPr lang="en-US" altLang="en-US" dirty="0"/>
          </a:p>
          <a:p>
            <a:pPr lvl="1">
              <a:buClr>
                <a:srgbClr val="9EBA29"/>
              </a:buClr>
              <a:buFont typeface="Wingdings" charset="2"/>
              <a:buChar char="v"/>
            </a:pPr>
            <a:endParaRPr lang="en-US" altLang="en-US" dirty="0"/>
          </a:p>
          <a:p>
            <a:endParaRPr lang="en-US" altLang="en-US" sz="2400" dirty="0"/>
          </a:p>
          <a:p>
            <a:endParaRPr lang="en-US" altLang="en-US" sz="2400" b="1" dirty="0"/>
          </a:p>
          <a:p>
            <a:endParaRPr lang="en-US" altLang="en-US" b="1" dirty="0"/>
          </a:p>
        </p:txBody>
      </p:sp>
      <p:sp>
        <p:nvSpPr>
          <p:cNvPr id="3" name="Content Placeholder 2"/>
          <p:cNvSpPr>
            <a:spLocks noGrp="1"/>
          </p:cNvSpPr>
          <p:nvPr>
            <p:ph sz="half" idx="2"/>
          </p:nvPr>
        </p:nvSpPr>
        <p:spPr>
          <a:xfrm>
            <a:off x="5638800" y="2209799"/>
            <a:ext cx="3071308" cy="3916363"/>
          </a:xfrm>
        </p:spPr>
        <p:txBody>
          <a:bodyPr>
            <a:normAutofit fontScale="92500" lnSpcReduction="10000"/>
          </a:bodyPr>
          <a:lstStyle/>
          <a:p>
            <a:endParaRPr lang="en-US" dirty="0"/>
          </a:p>
        </p:txBody>
      </p:sp>
      <p:pic>
        <p:nvPicPr>
          <p:cNvPr id="2" name="Picture 1" descr="Teens Bullying a Nerd - Purchased 3.05.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8474" y="2209800"/>
            <a:ext cx="2703526" cy="4038600"/>
          </a:xfrm>
          <a:prstGeom prst="rect">
            <a:avLst/>
          </a:prstGeom>
        </p:spPr>
      </p:pic>
      <p:sp>
        <p:nvSpPr>
          <p:cNvPr id="4" name="TextBox 3"/>
          <p:cNvSpPr txBox="1"/>
          <p:nvPr/>
        </p:nvSpPr>
        <p:spPr>
          <a:xfrm>
            <a:off x="6019800" y="6400800"/>
            <a:ext cx="2209800" cy="338554"/>
          </a:xfrm>
          <a:prstGeom prst="rect">
            <a:avLst/>
          </a:prstGeom>
          <a:noFill/>
        </p:spPr>
        <p:txBody>
          <a:bodyPr wrap="square" rtlCol="0">
            <a:spAutoFit/>
          </a:bodyPr>
          <a:lstStyle/>
          <a:p>
            <a:pPr marL="0" indent="0" algn="r">
              <a:buNone/>
            </a:pPr>
            <a:r>
              <a:rPr lang="en-US" altLang="en-US" sz="1600" dirty="0">
                <a:latin typeface="+mn-lt"/>
              </a:rPr>
              <a:t>(Fein et al., 2002)</a:t>
            </a:r>
          </a:p>
        </p:txBody>
      </p:sp>
    </p:spTree>
    <p:extLst>
      <p:ext uri="{BB962C8B-B14F-4D97-AF65-F5344CB8AC3E}">
        <p14:creationId xmlns:p14="http://schemas.microsoft.com/office/powerpoint/2010/main" val="3199405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578" name="Rectangle 2"/>
          <p:cNvSpPr>
            <a:spLocks noGrp="1" noChangeArrowheads="1"/>
          </p:cNvSpPr>
          <p:nvPr>
            <p:ph type="title"/>
          </p:nvPr>
        </p:nvSpPr>
        <p:spPr>
          <a:xfrm>
            <a:off x="304800" y="457200"/>
            <a:ext cx="8553450" cy="1141022"/>
          </a:xfrm>
        </p:spPr>
        <p:txBody>
          <a:bodyPr>
            <a:noAutofit/>
          </a:bodyPr>
          <a:lstStyle/>
          <a:p>
            <a:br>
              <a:rPr lang="en-US" altLang="en-US" sz="4000" dirty="0">
                <a:solidFill>
                  <a:srgbClr val="FFFFFF"/>
                </a:solidFill>
                <a:cs typeface="Georgia"/>
              </a:rPr>
            </a:br>
            <a:br>
              <a:rPr lang="en-US" altLang="en-US" sz="4000" dirty="0">
                <a:solidFill>
                  <a:srgbClr val="FFFFFF"/>
                </a:solidFill>
                <a:cs typeface="Georgia"/>
              </a:rPr>
            </a:br>
            <a:r>
              <a:rPr lang="en-US" altLang="en-US" sz="4000" dirty="0">
                <a:solidFill>
                  <a:srgbClr val="FFFFFF"/>
                </a:solidFill>
                <a:cs typeface="Georgia"/>
              </a:rPr>
              <a:t>Findings #4, #5, &amp; #6</a:t>
            </a:r>
            <a:br>
              <a:rPr lang="en-US" altLang="en-US" sz="4000" dirty="0">
                <a:solidFill>
                  <a:srgbClr val="FFFFFF"/>
                </a:solidFill>
                <a:cs typeface="Georgia"/>
              </a:rPr>
            </a:br>
            <a:br>
              <a:rPr lang="en-US" altLang="en-US" sz="4000" dirty="0">
                <a:solidFill>
                  <a:srgbClr val="FFFFFF"/>
                </a:solidFill>
                <a:cs typeface="Georgia"/>
              </a:rPr>
            </a:br>
            <a:endParaRPr lang="en-US" altLang="en-US" sz="4000" dirty="0">
              <a:solidFill>
                <a:srgbClr val="FFFFFF"/>
              </a:solidFill>
              <a:effectLst>
                <a:outerShdw blurRad="38100" dist="38100" dir="2700000" algn="tl">
                  <a:srgbClr val="C0C0C0"/>
                </a:outerShdw>
              </a:effectLst>
              <a:cs typeface="Georgia"/>
            </a:endParaRPr>
          </a:p>
        </p:txBody>
      </p:sp>
      <p:sp>
        <p:nvSpPr>
          <p:cNvPr id="3" name="Content Placeholder 2"/>
          <p:cNvSpPr>
            <a:spLocks noGrp="1"/>
          </p:cNvSpPr>
          <p:nvPr>
            <p:ph sz="half" idx="1"/>
          </p:nvPr>
        </p:nvSpPr>
        <p:spPr>
          <a:xfrm>
            <a:off x="0" y="2057400"/>
            <a:ext cx="4335332" cy="4068763"/>
          </a:xfrm>
        </p:spPr>
        <p:txBody>
          <a:bodyPr>
            <a:noAutofit/>
          </a:bodyPr>
          <a:lstStyle/>
          <a:p>
            <a:pPr>
              <a:buClr>
                <a:srgbClr val="9EBA29"/>
              </a:buClr>
              <a:buFont typeface="Wingdings" charset="2"/>
              <a:buChar char="v"/>
            </a:pPr>
            <a:r>
              <a:rPr lang="en-US" dirty="0"/>
              <a:t>Finding #4: Incidents of targeted violence at school rarely are sudden, impulsive acts</a:t>
            </a:r>
          </a:p>
          <a:p>
            <a:pPr>
              <a:buClr>
                <a:srgbClr val="9EBA29"/>
              </a:buClr>
              <a:buFont typeface="Wingdings" charset="2"/>
              <a:buChar char="v"/>
            </a:pPr>
            <a:r>
              <a:rPr lang="en-US" dirty="0">
                <a:cs typeface="Calibri"/>
              </a:rPr>
              <a:t>Finding #5: Prior to the attack, others knew about the attacker’s idea or plan to attack</a:t>
            </a:r>
          </a:p>
          <a:p>
            <a:pPr>
              <a:buClr>
                <a:srgbClr val="9EBA29"/>
              </a:buClr>
              <a:buFont typeface="Wingdings" charset="2"/>
              <a:buChar char="v"/>
            </a:pPr>
            <a:r>
              <a:rPr lang="en-US" dirty="0"/>
              <a:t>Finding #6: Most attackers did not threaten their targets directly prior to the attack     </a:t>
            </a:r>
          </a:p>
        </p:txBody>
      </p:sp>
      <p:sp>
        <p:nvSpPr>
          <p:cNvPr id="5" name="Content Placeholder 4"/>
          <p:cNvSpPr>
            <a:spLocks noGrp="1"/>
          </p:cNvSpPr>
          <p:nvPr>
            <p:ph sz="half" idx="2"/>
          </p:nvPr>
        </p:nvSpPr>
        <p:spPr/>
        <p:txBody>
          <a:bodyPr/>
          <a:lstStyle/>
          <a:p>
            <a:endParaRPr lang="en-US"/>
          </a:p>
        </p:txBody>
      </p:sp>
      <p:pic>
        <p:nvPicPr>
          <p:cNvPr id="4" name="Picture 3" descr="Godby-thre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1800" y="2057400"/>
            <a:ext cx="4876800" cy="3962400"/>
          </a:xfrm>
          <a:prstGeom prst="rect">
            <a:avLst/>
          </a:prstGeom>
        </p:spPr>
      </p:pic>
      <p:sp>
        <p:nvSpPr>
          <p:cNvPr id="7" name="TextBox 6"/>
          <p:cNvSpPr txBox="1"/>
          <p:nvPr/>
        </p:nvSpPr>
        <p:spPr>
          <a:xfrm>
            <a:off x="6019800" y="6400800"/>
            <a:ext cx="2209800" cy="338554"/>
          </a:xfrm>
          <a:prstGeom prst="rect">
            <a:avLst/>
          </a:prstGeom>
          <a:noFill/>
        </p:spPr>
        <p:txBody>
          <a:bodyPr wrap="square" rtlCol="0">
            <a:spAutoFit/>
          </a:bodyPr>
          <a:lstStyle/>
          <a:p>
            <a:pPr marL="0" indent="0" algn="r">
              <a:buNone/>
            </a:pPr>
            <a:r>
              <a:rPr lang="en-US" altLang="en-US" sz="1600" dirty="0">
                <a:latin typeface="+mn-lt"/>
              </a:rPr>
              <a:t>(Fein et al., 2002)</a:t>
            </a:r>
          </a:p>
        </p:txBody>
      </p:sp>
    </p:spTree>
    <p:extLst>
      <p:ext uri="{BB962C8B-B14F-4D97-AF65-F5344CB8AC3E}">
        <p14:creationId xmlns:p14="http://schemas.microsoft.com/office/powerpoint/2010/main" val="3138676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578" name="Rectangle 2"/>
          <p:cNvSpPr>
            <a:spLocks noGrp="1" noChangeArrowheads="1"/>
          </p:cNvSpPr>
          <p:nvPr>
            <p:ph type="title"/>
          </p:nvPr>
        </p:nvSpPr>
        <p:spPr>
          <a:xfrm>
            <a:off x="304800" y="457200"/>
            <a:ext cx="8553450" cy="1141022"/>
          </a:xfrm>
        </p:spPr>
        <p:txBody>
          <a:bodyPr>
            <a:noAutofit/>
          </a:bodyPr>
          <a:lstStyle/>
          <a:p>
            <a:br>
              <a:rPr lang="en-US" altLang="en-US" sz="4000" dirty="0">
                <a:solidFill>
                  <a:srgbClr val="FFFFFF"/>
                </a:solidFill>
                <a:cs typeface="Georgia"/>
              </a:rPr>
            </a:br>
            <a:br>
              <a:rPr lang="en-US" altLang="en-US" sz="4000" dirty="0">
                <a:solidFill>
                  <a:srgbClr val="FFFFFF"/>
                </a:solidFill>
                <a:cs typeface="Georgia"/>
              </a:rPr>
            </a:br>
            <a:r>
              <a:rPr lang="en-US" altLang="en-US" sz="4000" dirty="0">
                <a:solidFill>
                  <a:srgbClr val="FFFFFF"/>
                </a:solidFill>
                <a:cs typeface="Georgia"/>
              </a:rPr>
              <a:t>Findings #7 &amp; #8</a:t>
            </a:r>
            <a:br>
              <a:rPr lang="en-US" altLang="en-US" sz="4000" dirty="0">
                <a:solidFill>
                  <a:srgbClr val="FFFFFF"/>
                </a:solidFill>
                <a:cs typeface="Georgia"/>
              </a:rPr>
            </a:br>
            <a:br>
              <a:rPr lang="en-US" altLang="en-US" sz="4000" dirty="0">
                <a:solidFill>
                  <a:srgbClr val="FFFFFF"/>
                </a:solidFill>
                <a:cs typeface="Georgia"/>
              </a:rPr>
            </a:br>
            <a:endParaRPr lang="en-US" altLang="en-US" sz="4000" dirty="0">
              <a:solidFill>
                <a:srgbClr val="FFFFFF"/>
              </a:solidFill>
              <a:effectLst>
                <a:outerShdw blurRad="38100" dist="38100" dir="2700000" algn="tl">
                  <a:srgbClr val="C0C0C0"/>
                </a:outerShdw>
              </a:effectLst>
              <a:cs typeface="Georgia"/>
            </a:endParaRPr>
          </a:p>
        </p:txBody>
      </p:sp>
      <p:sp>
        <p:nvSpPr>
          <p:cNvPr id="3" name="Content Placeholder 2"/>
          <p:cNvSpPr>
            <a:spLocks noGrp="1"/>
          </p:cNvSpPr>
          <p:nvPr>
            <p:ph sz="half" idx="1"/>
          </p:nvPr>
        </p:nvSpPr>
        <p:spPr>
          <a:xfrm>
            <a:off x="0" y="2151063"/>
            <a:ext cx="4335332" cy="3975100"/>
          </a:xfrm>
        </p:spPr>
        <p:txBody>
          <a:bodyPr>
            <a:noAutofit/>
          </a:bodyPr>
          <a:lstStyle/>
          <a:p>
            <a:pPr>
              <a:buClr>
                <a:srgbClr val="9EBA29"/>
              </a:buClr>
              <a:buFont typeface="Wingdings" charset="2"/>
              <a:buChar char="v"/>
            </a:pPr>
            <a:r>
              <a:rPr lang="en-US" dirty="0"/>
              <a:t>Finding #7: </a:t>
            </a:r>
            <a:r>
              <a:rPr lang="en-US" sz="2400" dirty="0"/>
              <a:t>Previous behaviors caused others concern </a:t>
            </a:r>
            <a:endParaRPr lang="en-US" dirty="0"/>
          </a:p>
          <a:p>
            <a:pPr>
              <a:buClr>
                <a:srgbClr val="9EBA29"/>
              </a:buClr>
              <a:buFont typeface="Wingdings" charset="2"/>
              <a:buChar char="v"/>
            </a:pPr>
            <a:r>
              <a:rPr lang="en-US" dirty="0">
                <a:cs typeface="Calibri"/>
              </a:rPr>
              <a:t>Finding #8: In many cases, other students were involved in the attack in some capacity</a:t>
            </a:r>
            <a:endParaRPr lang="en-US" dirty="0"/>
          </a:p>
        </p:txBody>
      </p:sp>
      <p:sp>
        <p:nvSpPr>
          <p:cNvPr id="7" name="TextBox 6"/>
          <p:cNvSpPr txBox="1"/>
          <p:nvPr/>
        </p:nvSpPr>
        <p:spPr>
          <a:xfrm>
            <a:off x="6019800" y="6400800"/>
            <a:ext cx="2209800" cy="338554"/>
          </a:xfrm>
          <a:prstGeom prst="rect">
            <a:avLst/>
          </a:prstGeom>
          <a:noFill/>
        </p:spPr>
        <p:txBody>
          <a:bodyPr wrap="square" rtlCol="0">
            <a:spAutoFit/>
          </a:bodyPr>
          <a:lstStyle/>
          <a:p>
            <a:pPr marL="0" indent="0" algn="r">
              <a:buNone/>
            </a:pPr>
            <a:r>
              <a:rPr lang="en-US" altLang="en-US" sz="1600" dirty="0">
                <a:latin typeface="+mn-lt"/>
              </a:rPr>
              <a:t>(Fein et al., 2002)</a:t>
            </a:r>
          </a:p>
        </p:txBody>
      </p:sp>
      <p:pic>
        <p:nvPicPr>
          <p:cNvPr id="8" name="Content Placeholder 7" descr="4ce66a057f22ff6dfc4a5aabbd24e2a739ea4018.jpg"/>
          <p:cNvPicPr>
            <a:picLocks noGrp="1" noChangeAspect="1"/>
          </p:cNvPicPr>
          <p:nvPr>
            <p:ph sz="half" idx="2"/>
          </p:nvPr>
        </p:nvPicPr>
        <p:blipFill>
          <a:blip r:embed="rId3" cstate="print"/>
          <a:srcRect l="12904" r="12904"/>
          <a:stretch>
            <a:fillRect/>
          </a:stretch>
        </p:blipFill>
        <p:spPr>
          <a:effectLst>
            <a:glow rad="101600">
              <a:schemeClr val="tx1">
                <a:alpha val="75000"/>
              </a:scheme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3761706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578" name="Rectangle 2"/>
          <p:cNvSpPr>
            <a:spLocks noGrp="1" noChangeArrowheads="1"/>
          </p:cNvSpPr>
          <p:nvPr>
            <p:ph type="title"/>
          </p:nvPr>
        </p:nvSpPr>
        <p:spPr>
          <a:xfrm>
            <a:off x="304800" y="457200"/>
            <a:ext cx="8553450" cy="1141022"/>
          </a:xfrm>
        </p:spPr>
        <p:txBody>
          <a:bodyPr>
            <a:noAutofit/>
          </a:bodyPr>
          <a:lstStyle/>
          <a:p>
            <a:br>
              <a:rPr lang="en-US" altLang="en-US" sz="4000" dirty="0">
                <a:solidFill>
                  <a:srgbClr val="FFFFFF"/>
                </a:solidFill>
                <a:cs typeface="Georgia"/>
              </a:rPr>
            </a:br>
            <a:br>
              <a:rPr lang="en-US" altLang="en-US" sz="4000" dirty="0">
                <a:solidFill>
                  <a:srgbClr val="FFFFFF"/>
                </a:solidFill>
                <a:cs typeface="Georgia"/>
              </a:rPr>
            </a:br>
            <a:r>
              <a:rPr lang="en-US" altLang="en-US" sz="4000" dirty="0">
                <a:solidFill>
                  <a:srgbClr val="FFFFFF"/>
                </a:solidFill>
                <a:cs typeface="Georgia"/>
              </a:rPr>
              <a:t>Findings #9 &amp; #10</a:t>
            </a:r>
            <a:br>
              <a:rPr lang="en-US" altLang="en-US" sz="4000" dirty="0">
                <a:solidFill>
                  <a:srgbClr val="FFFFFF"/>
                </a:solidFill>
                <a:cs typeface="Georgia"/>
              </a:rPr>
            </a:br>
            <a:br>
              <a:rPr lang="en-US" altLang="en-US" sz="4000" dirty="0">
                <a:solidFill>
                  <a:srgbClr val="FFFFFF"/>
                </a:solidFill>
                <a:cs typeface="Georgia"/>
              </a:rPr>
            </a:br>
            <a:endParaRPr lang="en-US" altLang="en-US" sz="4000" dirty="0">
              <a:solidFill>
                <a:srgbClr val="FFFFFF"/>
              </a:solidFill>
              <a:effectLst>
                <a:outerShdw blurRad="38100" dist="38100" dir="2700000" algn="tl">
                  <a:srgbClr val="C0C0C0"/>
                </a:outerShdw>
              </a:effectLst>
              <a:cs typeface="Georgia"/>
            </a:endParaRPr>
          </a:p>
        </p:txBody>
      </p:sp>
      <p:sp>
        <p:nvSpPr>
          <p:cNvPr id="3" name="Content Placeholder 2"/>
          <p:cNvSpPr>
            <a:spLocks noGrp="1"/>
          </p:cNvSpPr>
          <p:nvPr>
            <p:ph sz="half" idx="1"/>
          </p:nvPr>
        </p:nvSpPr>
        <p:spPr>
          <a:xfrm>
            <a:off x="152400" y="2151063"/>
            <a:ext cx="4182932" cy="3975100"/>
          </a:xfrm>
        </p:spPr>
        <p:txBody>
          <a:bodyPr>
            <a:noAutofit/>
          </a:bodyPr>
          <a:lstStyle/>
          <a:p>
            <a:pPr>
              <a:buClr>
                <a:srgbClr val="9EBA29"/>
              </a:buClr>
              <a:buFont typeface="Wingdings" charset="2"/>
              <a:buChar char="v"/>
            </a:pPr>
            <a:r>
              <a:rPr lang="en-US" dirty="0"/>
              <a:t>Finding #9: Most attackers had access to and used weapons prior to the attack</a:t>
            </a:r>
          </a:p>
          <a:p>
            <a:pPr>
              <a:buClr>
                <a:srgbClr val="9EBA29"/>
              </a:buClr>
              <a:buFont typeface="Wingdings" charset="2"/>
              <a:buChar char="v"/>
            </a:pPr>
            <a:r>
              <a:rPr lang="en-US" dirty="0">
                <a:cs typeface="Calibri"/>
              </a:rPr>
              <a:t>Finding #10: Most attacks were stopped by means other than law enforcement intervention</a:t>
            </a:r>
            <a:endParaRPr lang="en-US" dirty="0"/>
          </a:p>
        </p:txBody>
      </p:sp>
      <p:sp>
        <p:nvSpPr>
          <p:cNvPr id="7" name="TextBox 6"/>
          <p:cNvSpPr txBox="1"/>
          <p:nvPr/>
        </p:nvSpPr>
        <p:spPr>
          <a:xfrm>
            <a:off x="6019800" y="6400800"/>
            <a:ext cx="2209800" cy="338554"/>
          </a:xfrm>
          <a:prstGeom prst="rect">
            <a:avLst/>
          </a:prstGeom>
          <a:noFill/>
        </p:spPr>
        <p:txBody>
          <a:bodyPr wrap="square" rtlCol="0">
            <a:spAutoFit/>
          </a:bodyPr>
          <a:lstStyle/>
          <a:p>
            <a:pPr marL="0" indent="0" algn="r">
              <a:buNone/>
            </a:pPr>
            <a:r>
              <a:rPr lang="en-US" altLang="en-US" sz="1600" dirty="0">
                <a:latin typeface="+mn-lt"/>
              </a:rPr>
              <a:t>(Fein et al., 2002)</a:t>
            </a:r>
          </a:p>
        </p:txBody>
      </p:sp>
      <p:pic>
        <p:nvPicPr>
          <p:cNvPr id="4" name="Content Placeholder 3" descr="boy with gun.jpg"/>
          <p:cNvPicPr>
            <a:picLocks noGrp="1" noChangeAspect="1"/>
          </p:cNvPicPr>
          <p:nvPr>
            <p:ph sz="half" idx="2"/>
          </p:nvPr>
        </p:nvPicPr>
        <p:blipFill>
          <a:blip r:embed="rId3">
            <a:extLst>
              <a:ext uri="{28A0092B-C50C-407E-A947-70E740481C1C}">
                <a14:useLocalDpi xmlns:a14="http://schemas.microsoft.com/office/drawing/2010/main" val="0"/>
              </a:ext>
            </a:extLst>
          </a:blip>
          <a:srcRect l="17053" r="17053"/>
          <a:stretch>
            <a:fillRect/>
          </a:stretch>
        </p:blipFill>
        <p:spPr/>
      </p:pic>
    </p:spTree>
    <p:extLst>
      <p:ext uri="{BB962C8B-B14F-4D97-AF65-F5344CB8AC3E}">
        <p14:creationId xmlns:p14="http://schemas.microsoft.com/office/powerpoint/2010/main" val="1350252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457200"/>
            <a:ext cx="8553450" cy="1141022"/>
          </a:xfrm>
        </p:spPr>
        <p:txBody>
          <a:bodyPr wrap="none">
            <a:noAutofit/>
          </a:bodyPr>
          <a:lstStyle/>
          <a:p>
            <a:r>
              <a:rPr lang="en-US" sz="4000" dirty="0">
                <a:solidFill>
                  <a:srgbClr val="FFFFFF"/>
                </a:solidFill>
                <a:cs typeface="Georgia"/>
              </a:rPr>
              <a:t>What is Threat Assessment?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79253067"/>
              </p:ext>
            </p:extLst>
          </p:nvPr>
        </p:nvGraphicFramePr>
        <p:xfrm>
          <a:off x="457201" y="2133600"/>
          <a:ext cx="840105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DF213A38-6F43-458D-9F51-3BDE708FD0A3}" type="slidenum">
              <a:rPr lang="en-US" smtClean="0"/>
              <a:pPr/>
              <a:t>26</a:t>
            </a:fld>
            <a:endParaRPr lang="en-US" dirty="0"/>
          </a:p>
        </p:txBody>
      </p:sp>
      <p:sp>
        <p:nvSpPr>
          <p:cNvPr id="6" name="TextBox 5"/>
          <p:cNvSpPr txBox="1"/>
          <p:nvPr/>
        </p:nvSpPr>
        <p:spPr>
          <a:xfrm>
            <a:off x="4876800" y="6400800"/>
            <a:ext cx="3810000" cy="338554"/>
          </a:xfrm>
          <a:prstGeom prst="rect">
            <a:avLst/>
          </a:prstGeom>
          <a:noFill/>
        </p:spPr>
        <p:txBody>
          <a:bodyPr wrap="square" rtlCol="0">
            <a:spAutoFit/>
          </a:bodyPr>
          <a:lstStyle/>
          <a:p>
            <a:pPr marL="0" indent="0" algn="r">
              <a:buNone/>
            </a:pPr>
            <a:r>
              <a:rPr lang="en-US" altLang="en-US" sz="1600" dirty="0">
                <a:latin typeface="+mn-lt"/>
              </a:rPr>
              <a:t>(Cornell &amp; </a:t>
            </a:r>
            <a:r>
              <a:rPr lang="en-US" altLang="en-US" sz="1600" dirty="0" err="1">
                <a:latin typeface="+mn-lt"/>
              </a:rPr>
              <a:t>Sheras</a:t>
            </a:r>
            <a:r>
              <a:rPr lang="en-US" altLang="en-US" sz="1600" dirty="0">
                <a:latin typeface="+mn-lt"/>
              </a:rPr>
              <a:t>, 2006; Fein et al., 2002)</a:t>
            </a:r>
          </a:p>
        </p:txBody>
      </p:sp>
    </p:spTree>
    <p:extLst>
      <p:ext uri="{BB962C8B-B14F-4D97-AF65-F5344CB8AC3E}">
        <p14:creationId xmlns:p14="http://schemas.microsoft.com/office/powerpoint/2010/main" val="4126617784"/>
      </p:ext>
    </p:extLst>
  </p:cSld>
  <p:clrMapOvr>
    <a:masterClrMapping/>
  </p:clrMapOvr>
  <p:transition>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457200"/>
            <a:ext cx="8553450" cy="1141022"/>
          </a:xfrm>
        </p:spPr>
        <p:txBody>
          <a:bodyPr>
            <a:noAutofit/>
          </a:bodyPr>
          <a:lstStyle/>
          <a:p>
            <a:r>
              <a:rPr lang="en-US" sz="3600" dirty="0">
                <a:solidFill>
                  <a:srgbClr val="FFFFFF"/>
                </a:solidFill>
                <a:cs typeface="Georgia"/>
              </a:rPr>
              <a:t>Problems with Profiling: Humor Break</a:t>
            </a:r>
          </a:p>
        </p:txBody>
      </p:sp>
      <p:sp>
        <p:nvSpPr>
          <p:cNvPr id="5" name="Content Placeholder 4"/>
          <p:cNvSpPr>
            <a:spLocks noGrp="1"/>
          </p:cNvSpPr>
          <p:nvPr>
            <p:ph sz="half" idx="2"/>
          </p:nvPr>
        </p:nvSpPr>
        <p:spPr/>
        <p:txBody>
          <a:bodyPr>
            <a:normAutofit/>
          </a:bodyPr>
          <a:lstStyle/>
          <a:p>
            <a:endParaRPr lang="en-US" dirty="0"/>
          </a:p>
        </p:txBody>
      </p:sp>
      <p:pic>
        <p:nvPicPr>
          <p:cNvPr id="6" name="Picture 5"/>
          <p:cNvPicPr>
            <a:picLocks noChangeAspect="1" noChangeArrowheads="1"/>
          </p:cNvPicPr>
          <p:nvPr/>
        </p:nvPicPr>
        <p:blipFill>
          <a:blip r:embed="rId3" cstate="print"/>
          <a:srcRect/>
          <a:stretch>
            <a:fillRect/>
          </a:stretch>
        </p:blipFill>
        <p:spPr bwMode="auto">
          <a:xfrm>
            <a:off x="1892935" y="1598222"/>
            <a:ext cx="5327650" cy="5327650"/>
          </a:xfrm>
          <a:prstGeom prst="rect">
            <a:avLst/>
          </a:prstGeom>
          <a:noFill/>
          <a:ln w="9525">
            <a:noFill/>
            <a:miter lim="800000"/>
            <a:headEnd/>
            <a:tailEnd/>
          </a:ln>
          <a:effectLst/>
        </p:spPr>
      </p:pic>
      <p:sp>
        <p:nvSpPr>
          <p:cNvPr id="7" name="Content Placeholder 6">
            <a:extLst>
              <a:ext uri="{FF2B5EF4-FFF2-40B4-BE49-F238E27FC236}">
                <a16:creationId xmlns:a16="http://schemas.microsoft.com/office/drawing/2014/main" id="{8F102C2E-6710-7544-A37E-8FB275D1361C}"/>
              </a:ext>
            </a:extLst>
          </p:cNvPr>
          <p:cNvSpPr>
            <a:spLocks noGrp="1"/>
          </p:cNvSpPr>
          <p:nvPr>
            <p:ph sz="half" idx="1"/>
          </p:nvPr>
        </p:nvSpPr>
        <p:spPr/>
        <p:txBody>
          <a:bodyPr/>
          <a:lstStyle/>
          <a:p>
            <a:endParaRPr lang="en-US"/>
          </a:p>
        </p:txBody>
      </p:sp>
    </p:spTree>
    <p:extLst>
      <p:ext uri="{BB962C8B-B14F-4D97-AF65-F5344CB8AC3E}">
        <p14:creationId xmlns:p14="http://schemas.microsoft.com/office/powerpoint/2010/main" val="199150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set>
                                      <p:cBhvr>
                                        <p:cTn id="7" dur="455" fill="hold">
                                          <p:stCondLst>
                                            <p:cond delay="0"/>
                                          </p:stCondLst>
                                        </p:cTn>
                                        <p:tgtEl>
                                          <p:spTgt spid="6"/>
                                        </p:tgtEl>
                                        <p:attrNameLst>
                                          <p:attrName>style.rotation</p:attrName>
                                        </p:attrNameLst>
                                      </p:cBhvr>
                                      <p:to>
                                        <p:strVal val="-45.0"/>
                                      </p:to>
                                    </p:set>
                                    <p:anim calcmode="lin" valueType="num">
                                      <p:cBhvr>
                                        <p:cTn id="8"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9F79-0DDD-554F-B463-27954DE0A593}"/>
              </a:ext>
            </a:extLst>
          </p:cNvPr>
          <p:cNvSpPr>
            <a:spLocks noGrp="1"/>
          </p:cNvSpPr>
          <p:nvPr>
            <p:ph type="title"/>
          </p:nvPr>
        </p:nvSpPr>
        <p:spPr/>
        <p:txBody>
          <a:bodyPr>
            <a:normAutofit fontScale="90000"/>
          </a:bodyPr>
          <a:lstStyle/>
          <a:p>
            <a:r>
              <a:rPr lang="en-US" dirty="0"/>
              <a:t>Creating a Comprehensive Targeted Violence Prevention Plan</a:t>
            </a:r>
          </a:p>
        </p:txBody>
      </p:sp>
      <p:pic>
        <p:nvPicPr>
          <p:cNvPr id="6" name="Content Placeholder 5">
            <a:extLst>
              <a:ext uri="{FF2B5EF4-FFF2-40B4-BE49-F238E27FC236}">
                <a16:creationId xmlns:a16="http://schemas.microsoft.com/office/drawing/2014/main" id="{C24835C5-93B0-FB48-857A-82D0B304184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4240" y="1905001"/>
            <a:ext cx="3908979" cy="4495800"/>
          </a:xfrm>
        </p:spPr>
      </p:pic>
      <p:sp>
        <p:nvSpPr>
          <p:cNvPr id="4" name="Content Placeholder 3">
            <a:extLst>
              <a:ext uri="{FF2B5EF4-FFF2-40B4-BE49-F238E27FC236}">
                <a16:creationId xmlns:a16="http://schemas.microsoft.com/office/drawing/2014/main" id="{E692AA1B-436A-D94E-AC70-0D2962B006ED}"/>
              </a:ext>
            </a:extLst>
          </p:cNvPr>
          <p:cNvSpPr>
            <a:spLocks noGrp="1"/>
          </p:cNvSpPr>
          <p:nvPr>
            <p:ph sz="half" idx="2"/>
          </p:nvPr>
        </p:nvSpPr>
        <p:spPr>
          <a:xfrm>
            <a:off x="4571206" y="1905000"/>
            <a:ext cx="4572794" cy="4758013"/>
          </a:xfrm>
        </p:spPr>
        <p:txBody>
          <a:bodyPr>
            <a:normAutofit fontScale="92500" lnSpcReduction="20000"/>
          </a:bodyPr>
          <a:lstStyle/>
          <a:p>
            <a:r>
              <a:rPr lang="en-US" dirty="0"/>
              <a:t>Establish a team</a:t>
            </a:r>
          </a:p>
          <a:p>
            <a:r>
              <a:rPr lang="en-US" dirty="0"/>
              <a:t>Define concerning behaviors</a:t>
            </a:r>
          </a:p>
          <a:p>
            <a:r>
              <a:rPr lang="en-US" dirty="0"/>
              <a:t>Create reporting system</a:t>
            </a:r>
          </a:p>
          <a:p>
            <a:r>
              <a:rPr lang="en-US" dirty="0"/>
              <a:t>Determine threshold for law enforcement intervention</a:t>
            </a:r>
          </a:p>
          <a:p>
            <a:r>
              <a:rPr lang="en-US" b="1" dirty="0"/>
              <a:t>Establish threat assessment procedures</a:t>
            </a:r>
          </a:p>
          <a:p>
            <a:r>
              <a:rPr lang="en-US" b="1" dirty="0"/>
              <a:t>Develop risk management options</a:t>
            </a:r>
          </a:p>
          <a:p>
            <a:r>
              <a:rPr lang="en-US" dirty="0"/>
              <a:t>Create and promote safe school climate</a:t>
            </a:r>
          </a:p>
          <a:p>
            <a:r>
              <a:rPr lang="en-US" dirty="0"/>
              <a:t>Conduct trainings for all stakeholders</a:t>
            </a:r>
          </a:p>
        </p:txBody>
      </p:sp>
    </p:spTree>
    <p:extLst>
      <p:ext uri="{BB962C8B-B14F-4D97-AF65-F5344CB8AC3E}">
        <p14:creationId xmlns:p14="http://schemas.microsoft.com/office/powerpoint/2010/main" val="4094268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457200"/>
            <a:ext cx="8477250" cy="1141022"/>
          </a:xfrm>
        </p:spPr>
        <p:txBody>
          <a:bodyPr>
            <a:noAutofit/>
          </a:bodyPr>
          <a:lstStyle/>
          <a:p>
            <a:r>
              <a:rPr lang="en-US" sz="3200" dirty="0">
                <a:cs typeface="Georgia"/>
              </a:rPr>
              <a:t>Establish a Multidisciplinary Threat Assessment Team (School and/or District Level)</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368750976"/>
              </p:ext>
            </p:extLst>
          </p:nvPr>
        </p:nvGraphicFramePr>
        <p:xfrm>
          <a:off x="444501" y="1930400"/>
          <a:ext cx="840105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5410200" y="6400800"/>
            <a:ext cx="3505200" cy="338554"/>
          </a:xfrm>
          <a:prstGeom prst="rect">
            <a:avLst/>
          </a:prstGeom>
          <a:noFill/>
        </p:spPr>
        <p:txBody>
          <a:bodyPr wrap="square" rtlCol="0">
            <a:spAutoFit/>
          </a:bodyPr>
          <a:lstStyle/>
          <a:p>
            <a:pPr algn="r"/>
            <a:r>
              <a:rPr lang="en-US" sz="1600" dirty="0">
                <a:latin typeface="+mn-lt"/>
              </a:rPr>
              <a:t>(Cornell &amp; </a:t>
            </a:r>
            <a:r>
              <a:rPr lang="en-US" sz="1600" dirty="0" err="1">
                <a:latin typeface="+mn-lt"/>
              </a:rPr>
              <a:t>Sheras</a:t>
            </a:r>
            <a:r>
              <a:rPr lang="en-US" sz="1600" dirty="0">
                <a:latin typeface="+mn-lt"/>
              </a:rPr>
              <a:t>, 2006)</a:t>
            </a:r>
          </a:p>
        </p:txBody>
      </p:sp>
      <p:sp>
        <p:nvSpPr>
          <p:cNvPr id="5" name="TextBox 4">
            <a:extLst>
              <a:ext uri="{FF2B5EF4-FFF2-40B4-BE49-F238E27FC236}">
                <a16:creationId xmlns:a16="http://schemas.microsoft.com/office/drawing/2014/main" id="{8CC607B5-2569-EA40-B03F-D3CA6CEE9926}"/>
              </a:ext>
            </a:extLst>
          </p:cNvPr>
          <p:cNvSpPr txBox="1"/>
          <p:nvPr/>
        </p:nvSpPr>
        <p:spPr>
          <a:xfrm>
            <a:off x="5029200" y="1910080"/>
            <a:ext cx="3657600" cy="1938992"/>
          </a:xfrm>
          <a:prstGeom prst="rect">
            <a:avLst/>
          </a:prstGeom>
          <a:noFill/>
        </p:spPr>
        <p:txBody>
          <a:bodyPr wrap="square" rtlCol="0">
            <a:spAutoFit/>
          </a:bodyPr>
          <a:lstStyle/>
          <a:p>
            <a:r>
              <a:rPr lang="en-US" sz="2000" dirty="0">
                <a:latin typeface="+mn-lt"/>
              </a:rPr>
              <a:t>Other potential members: </a:t>
            </a:r>
          </a:p>
          <a:p>
            <a:r>
              <a:rPr lang="en-US" sz="2000" dirty="0">
                <a:latin typeface="+mn-lt"/>
              </a:rPr>
              <a:t>Teachers, coaches</a:t>
            </a:r>
          </a:p>
          <a:p>
            <a:endParaRPr lang="en-US" sz="2000" dirty="0">
              <a:latin typeface="+mn-lt"/>
            </a:endParaRPr>
          </a:p>
          <a:p>
            <a:r>
              <a:rPr lang="en-US" sz="2000" dirty="0">
                <a:latin typeface="+mn-lt"/>
              </a:rPr>
              <a:t>Other potential names: Assessment and Care Team, Behavioral Intervention Team</a:t>
            </a:r>
          </a:p>
        </p:txBody>
      </p:sp>
    </p:spTree>
    <p:extLst>
      <p:ext uri="{BB962C8B-B14F-4D97-AF65-F5344CB8AC3E}">
        <p14:creationId xmlns:p14="http://schemas.microsoft.com/office/powerpoint/2010/main" val="17461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FECB-C980-DA40-A34B-43318C828DB2}"/>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ABD7D485-BC42-BA42-B7B5-B7996E087F62}"/>
              </a:ext>
            </a:extLst>
          </p:cNvPr>
          <p:cNvSpPr>
            <a:spLocks noGrp="1"/>
          </p:cNvSpPr>
          <p:nvPr>
            <p:ph idx="1"/>
          </p:nvPr>
        </p:nvSpPr>
        <p:spPr>
          <a:xfrm>
            <a:off x="457201" y="2133600"/>
            <a:ext cx="8401050" cy="3992563"/>
          </a:xfrm>
        </p:spPr>
        <p:txBody>
          <a:bodyPr/>
          <a:lstStyle/>
          <a:p>
            <a:r>
              <a:rPr lang="en-US" dirty="0"/>
              <a:t>School safety in context</a:t>
            </a:r>
          </a:p>
          <a:p>
            <a:r>
              <a:rPr lang="en-US" dirty="0"/>
              <a:t>Safe and successful schools</a:t>
            </a:r>
          </a:p>
          <a:p>
            <a:r>
              <a:rPr lang="en-US" dirty="0"/>
              <a:t>Threat assessment: Introduction and key findings</a:t>
            </a:r>
          </a:p>
          <a:p>
            <a:r>
              <a:rPr lang="en-US" dirty="0"/>
              <a:t>Creating a comprehensive targeted violence prevention plan</a:t>
            </a:r>
          </a:p>
          <a:p>
            <a:r>
              <a:rPr lang="en-US" dirty="0"/>
              <a:t>The threat assessment process and resources</a:t>
            </a:r>
          </a:p>
          <a:p>
            <a:r>
              <a:rPr lang="en-US" dirty="0"/>
              <a:t>Scenarios and discussion</a:t>
            </a:r>
          </a:p>
          <a:p>
            <a:pPr marL="0" indent="0">
              <a:buNone/>
            </a:pPr>
            <a:endParaRPr lang="en-US" dirty="0"/>
          </a:p>
        </p:txBody>
      </p:sp>
    </p:spTree>
    <p:extLst>
      <p:ext uri="{BB962C8B-B14F-4D97-AF65-F5344CB8AC3E}">
        <p14:creationId xmlns:p14="http://schemas.microsoft.com/office/powerpoint/2010/main" val="2616517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554243" cy="1143000"/>
          </a:xfrm>
        </p:spPr>
        <p:txBody>
          <a:bodyPr>
            <a:normAutofit fontScale="90000"/>
          </a:bodyPr>
          <a:lstStyle/>
          <a:p>
            <a:r>
              <a:rPr lang="en-US" dirty="0"/>
              <a:t>Guiding Principles of the </a:t>
            </a:r>
            <a:br>
              <a:rPr lang="en-US" dirty="0"/>
            </a:br>
            <a:r>
              <a:rPr lang="en-US" dirty="0"/>
              <a:t>Threat Assessment Process</a:t>
            </a:r>
          </a:p>
        </p:txBody>
      </p:sp>
      <p:sp>
        <p:nvSpPr>
          <p:cNvPr id="3" name="Content Placeholder 2"/>
          <p:cNvSpPr>
            <a:spLocks noGrp="1"/>
          </p:cNvSpPr>
          <p:nvPr>
            <p:ph idx="1"/>
          </p:nvPr>
        </p:nvSpPr>
        <p:spPr>
          <a:xfrm>
            <a:off x="457201" y="2133600"/>
            <a:ext cx="8401050" cy="3992563"/>
          </a:xfrm>
        </p:spPr>
        <p:txBody>
          <a:bodyPr>
            <a:normAutofit fontScale="92500" lnSpcReduction="10000"/>
          </a:bodyPr>
          <a:lstStyle/>
          <a:p>
            <a:pPr marL="457200" lvl="1">
              <a:spcBef>
                <a:spcPts val="2000"/>
              </a:spcBef>
              <a:buClr>
                <a:schemeClr val="accent3"/>
              </a:buClr>
              <a:buFont typeface="Wingdings" charset="2"/>
              <a:buChar char="v"/>
            </a:pPr>
            <a:r>
              <a:rPr lang="en-US" dirty="0"/>
              <a:t>Targeted violence is the result of an understandable process, not a random or spontaneous act</a:t>
            </a:r>
          </a:p>
          <a:p>
            <a:pPr marL="457200" lvl="1">
              <a:spcBef>
                <a:spcPts val="2000"/>
              </a:spcBef>
              <a:buClr>
                <a:schemeClr val="accent3"/>
              </a:buClr>
              <a:buFont typeface="Wingdings" charset="2"/>
              <a:buChar char="v"/>
            </a:pPr>
            <a:r>
              <a:rPr lang="en-US" dirty="0"/>
              <a:t>Consider person, situation, setting, and target</a:t>
            </a:r>
          </a:p>
          <a:p>
            <a:pPr marL="457200" lvl="1">
              <a:spcBef>
                <a:spcPts val="2000"/>
              </a:spcBef>
              <a:buClr>
                <a:schemeClr val="accent3"/>
              </a:buClr>
              <a:buFont typeface="Wingdings" charset="2"/>
              <a:buChar char="v"/>
            </a:pPr>
            <a:r>
              <a:rPr lang="en-US" dirty="0"/>
              <a:t>Maintain an investigative, skeptical mindset</a:t>
            </a:r>
          </a:p>
          <a:p>
            <a:pPr marL="457200" lvl="1">
              <a:spcBef>
                <a:spcPts val="2000"/>
              </a:spcBef>
              <a:buClr>
                <a:schemeClr val="accent3"/>
              </a:buClr>
              <a:buFont typeface="Wingdings" charset="2"/>
              <a:buChar char="v"/>
            </a:pPr>
            <a:r>
              <a:rPr lang="en-US" dirty="0"/>
              <a:t>Focus on facts and behaviors, not traits</a:t>
            </a:r>
          </a:p>
          <a:p>
            <a:pPr marL="457200" lvl="1">
              <a:spcBef>
                <a:spcPts val="2000"/>
              </a:spcBef>
              <a:buClr>
                <a:schemeClr val="accent3"/>
              </a:buClr>
              <a:buFont typeface="Wingdings" charset="2"/>
              <a:buChar char="v"/>
            </a:pPr>
            <a:r>
              <a:rPr lang="en-US" dirty="0"/>
              <a:t>Use information from all possible sources</a:t>
            </a:r>
          </a:p>
          <a:p>
            <a:pPr marL="457200" lvl="1">
              <a:spcBef>
                <a:spcPts val="2000"/>
              </a:spcBef>
              <a:buClr>
                <a:schemeClr val="accent3"/>
              </a:buClr>
              <a:buFont typeface="Wingdings" charset="2"/>
              <a:buChar char="v"/>
            </a:pPr>
            <a:r>
              <a:rPr lang="en-US" b="1" i="1" dirty="0"/>
              <a:t>Making</a:t>
            </a:r>
            <a:r>
              <a:rPr lang="en-US" dirty="0"/>
              <a:t> a threat is not the same as </a:t>
            </a:r>
            <a:r>
              <a:rPr lang="en-US" b="1" i="1" dirty="0"/>
              <a:t>posing</a:t>
            </a:r>
            <a:r>
              <a:rPr lang="en-US" dirty="0"/>
              <a:t> a threat</a:t>
            </a:r>
          </a:p>
          <a:p>
            <a:pPr marL="0" lvl="1" indent="0" algn="ctr">
              <a:spcBef>
                <a:spcPts val="2000"/>
              </a:spcBef>
              <a:buClr>
                <a:schemeClr val="accent3"/>
              </a:buClr>
              <a:buNone/>
            </a:pPr>
            <a:r>
              <a:rPr lang="en-US" dirty="0"/>
              <a:t>Ask “Is this student on a path toward an attack?”</a:t>
            </a:r>
          </a:p>
        </p:txBody>
      </p:sp>
      <p:sp>
        <p:nvSpPr>
          <p:cNvPr id="4" name="TextBox 3"/>
          <p:cNvSpPr txBox="1"/>
          <p:nvPr/>
        </p:nvSpPr>
        <p:spPr>
          <a:xfrm>
            <a:off x="6019800" y="6400800"/>
            <a:ext cx="2209800" cy="338554"/>
          </a:xfrm>
          <a:prstGeom prst="rect">
            <a:avLst/>
          </a:prstGeom>
          <a:noFill/>
        </p:spPr>
        <p:txBody>
          <a:bodyPr wrap="square" rtlCol="0">
            <a:spAutoFit/>
          </a:bodyPr>
          <a:lstStyle/>
          <a:p>
            <a:pPr marL="0" indent="0" algn="r">
              <a:buNone/>
            </a:pPr>
            <a:r>
              <a:rPr lang="en-US" altLang="en-US" sz="1600" dirty="0">
                <a:latin typeface="+mn-lt"/>
              </a:rPr>
              <a:t>(Fein et al., 2002)</a:t>
            </a:r>
          </a:p>
        </p:txBody>
      </p:sp>
    </p:spTree>
    <p:extLst>
      <p:ext uri="{BB962C8B-B14F-4D97-AF65-F5344CB8AC3E}">
        <p14:creationId xmlns:p14="http://schemas.microsoft.com/office/powerpoint/2010/main" val="957443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ChangeArrowheads="1"/>
          </p:cNvSpPr>
          <p:nvPr>
            <p:ph type="title"/>
          </p:nvPr>
        </p:nvSpPr>
        <p:spPr>
          <a:xfrm>
            <a:off x="304800" y="457200"/>
            <a:ext cx="8553450" cy="1141022"/>
          </a:xfrm>
        </p:spPr>
        <p:txBody>
          <a:bodyPr anchor="t">
            <a:noAutofit/>
          </a:bodyPr>
          <a:lstStyle/>
          <a:p>
            <a:r>
              <a:rPr lang="en-US" sz="4000" dirty="0">
                <a:solidFill>
                  <a:srgbClr val="FFFFFF"/>
                </a:solidFill>
                <a:cs typeface="Georgia"/>
              </a:rPr>
              <a:t>Early Warning Signs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168793"/>
              </p:ext>
            </p:extLst>
          </p:nvPr>
        </p:nvGraphicFramePr>
        <p:xfrm>
          <a:off x="304800" y="1752600"/>
          <a:ext cx="85344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3918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92975-10F9-1341-9ED7-7B76B6FB9D05}"/>
              </a:ext>
            </a:extLst>
          </p:cNvPr>
          <p:cNvSpPr>
            <a:spLocks noGrp="1"/>
          </p:cNvSpPr>
          <p:nvPr>
            <p:ph type="title"/>
          </p:nvPr>
        </p:nvSpPr>
        <p:spPr>
          <a:xfrm>
            <a:off x="284163" y="630238"/>
            <a:ext cx="8574087" cy="969962"/>
          </a:xfrm>
        </p:spPr>
        <p:txBody>
          <a:bodyPr>
            <a:normAutofit fontScale="90000"/>
          </a:bodyPr>
          <a:lstStyle/>
          <a:p>
            <a:pPr eaLnBrk="1" fontAlgn="auto" hangingPunct="1">
              <a:spcAft>
                <a:spcPts val="0"/>
              </a:spcAft>
              <a:defRPr/>
            </a:pPr>
            <a:r>
              <a:rPr lang="en-US" dirty="0">
                <a:ea typeface="+mj-ea"/>
              </a:rPr>
              <a:t>Risk Factors for Violence</a:t>
            </a:r>
            <a:br>
              <a:rPr lang="en-US" dirty="0">
                <a:ea typeface="+mj-ea"/>
              </a:rPr>
            </a:br>
            <a:r>
              <a:rPr lang="en-US" sz="1200" dirty="0">
                <a:ea typeface="+mj-ea"/>
              </a:rPr>
              <a:t>CDC (2011); </a:t>
            </a:r>
            <a:r>
              <a:rPr lang="en-US" sz="1200" dirty="0" err="1">
                <a:ea typeface="+mj-ea"/>
              </a:rPr>
              <a:t>Coie</a:t>
            </a:r>
            <a:r>
              <a:rPr lang="en-US" sz="1200" dirty="0">
                <a:ea typeface="+mj-ea"/>
              </a:rPr>
              <a:t>, </a:t>
            </a:r>
            <a:r>
              <a:rPr lang="en-US" sz="1200" dirty="0" err="1">
                <a:ea typeface="+mj-ea"/>
              </a:rPr>
              <a:t>Maumary-Gremaud</a:t>
            </a:r>
            <a:r>
              <a:rPr lang="en-US" sz="1200" dirty="0">
                <a:ea typeface="+mj-ea"/>
              </a:rPr>
              <a:t>, &amp; </a:t>
            </a:r>
            <a:r>
              <a:rPr lang="en-US" sz="1200" dirty="0" err="1">
                <a:ea typeface="+mj-ea"/>
              </a:rPr>
              <a:t>Bierman</a:t>
            </a:r>
            <a:r>
              <a:rPr lang="en-US" sz="1200" dirty="0">
                <a:ea typeface="+mj-ea"/>
              </a:rPr>
              <a:t> (2002); </a:t>
            </a:r>
            <a:r>
              <a:rPr lang="en-US" sz="1200" dirty="0" err="1">
                <a:ea typeface="+mj-ea"/>
              </a:rPr>
              <a:t>Lipsey</a:t>
            </a:r>
            <a:r>
              <a:rPr lang="en-US" sz="1200" dirty="0">
                <a:ea typeface="+mj-ea"/>
              </a:rPr>
              <a:t> &amp; </a:t>
            </a:r>
            <a:r>
              <a:rPr lang="en-US" sz="1200" dirty="0" err="1">
                <a:ea typeface="+mj-ea"/>
              </a:rPr>
              <a:t>Derzon</a:t>
            </a:r>
            <a:r>
              <a:rPr lang="en-US" sz="1200" dirty="0">
                <a:ea typeface="+mj-ea"/>
              </a:rPr>
              <a:t> (1998); Patterson, Reid, &amp; </a:t>
            </a:r>
            <a:r>
              <a:rPr lang="en-US" sz="1200" dirty="0" err="1">
                <a:ea typeface="+mj-ea"/>
              </a:rPr>
              <a:t>Dishion</a:t>
            </a:r>
            <a:r>
              <a:rPr lang="en-US" sz="1200" dirty="0">
                <a:ea typeface="+mj-ea"/>
              </a:rPr>
              <a:t> (1992); Nickerson &amp; Martens (2008)</a:t>
            </a:r>
          </a:p>
        </p:txBody>
      </p:sp>
      <p:graphicFrame>
        <p:nvGraphicFramePr>
          <p:cNvPr id="6" name="Content Placeholder 5">
            <a:extLst>
              <a:ext uri="{FF2B5EF4-FFF2-40B4-BE49-F238E27FC236}">
                <a16:creationId xmlns:a16="http://schemas.microsoft.com/office/drawing/2014/main" id="{00CAC3AB-5358-E046-B4EB-65B8709B995D}"/>
              </a:ext>
            </a:extLst>
          </p:cNvPr>
          <p:cNvGraphicFramePr>
            <a:graphicFrameLocks noGrp="1"/>
          </p:cNvGraphicFramePr>
          <p:nvPr>
            <p:ph idx="1"/>
          </p:nvPr>
        </p:nvGraphicFramePr>
        <p:xfrm>
          <a:off x="381000" y="1752600"/>
          <a:ext cx="83851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8914319"/>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598E2-ABD6-6040-B4E2-9512C0448902}"/>
              </a:ext>
            </a:extLst>
          </p:cNvPr>
          <p:cNvSpPr>
            <a:spLocks noGrp="1"/>
          </p:cNvSpPr>
          <p:nvPr>
            <p:ph type="title"/>
          </p:nvPr>
        </p:nvSpPr>
        <p:spPr>
          <a:xfrm>
            <a:off x="284163" y="685800"/>
            <a:ext cx="8574087" cy="968375"/>
          </a:xfrm>
        </p:spPr>
        <p:txBody>
          <a:bodyPr>
            <a:normAutofit/>
          </a:bodyPr>
          <a:lstStyle/>
          <a:p>
            <a:pPr eaLnBrk="1" fontAlgn="auto" hangingPunct="1">
              <a:spcAft>
                <a:spcPts val="0"/>
              </a:spcAft>
              <a:defRPr/>
            </a:pPr>
            <a:r>
              <a:rPr lang="en-US" sz="3600" dirty="0">
                <a:ea typeface="+mj-ea"/>
              </a:rPr>
              <a:t>Protective Factors for Violence</a:t>
            </a:r>
            <a:r>
              <a:rPr lang="en-US" sz="1600" dirty="0">
                <a:ea typeface="+mj-ea"/>
              </a:rPr>
              <a:t> </a:t>
            </a:r>
            <a:br>
              <a:rPr lang="en-US" sz="1600" dirty="0">
                <a:ea typeface="+mj-ea"/>
              </a:rPr>
            </a:br>
            <a:r>
              <a:rPr lang="en-US" sz="1400" dirty="0">
                <a:ea typeface="+mj-ea"/>
              </a:rPr>
              <a:t>CDC (2011); Gregory, Cornell, Fan, </a:t>
            </a:r>
            <a:r>
              <a:rPr lang="en-US" sz="1400" dirty="0" err="1">
                <a:ea typeface="+mj-ea"/>
              </a:rPr>
              <a:t>Sheras</a:t>
            </a:r>
            <a:r>
              <a:rPr lang="en-US" sz="1400" dirty="0">
                <a:ea typeface="+mj-ea"/>
              </a:rPr>
              <a:t>, Shih, &amp; Huang (2010); </a:t>
            </a:r>
            <a:r>
              <a:rPr lang="en-US" sz="1400" dirty="0" err="1">
                <a:ea typeface="+mj-ea"/>
              </a:rPr>
              <a:t>Resnick</a:t>
            </a:r>
            <a:r>
              <a:rPr lang="en-US" sz="1400" dirty="0">
                <a:ea typeface="+mj-ea"/>
              </a:rPr>
              <a:t>, Ireland, &amp; </a:t>
            </a:r>
            <a:r>
              <a:rPr lang="en-US" sz="1400" dirty="0" err="1">
                <a:ea typeface="+mj-ea"/>
              </a:rPr>
              <a:t>Borowsky</a:t>
            </a:r>
            <a:r>
              <a:rPr lang="en-US" sz="1400" dirty="0">
                <a:ea typeface="+mj-ea"/>
              </a:rPr>
              <a:t> (2004)</a:t>
            </a:r>
          </a:p>
        </p:txBody>
      </p:sp>
      <p:graphicFrame>
        <p:nvGraphicFramePr>
          <p:cNvPr id="6" name="Content Placeholder 5">
            <a:extLst>
              <a:ext uri="{FF2B5EF4-FFF2-40B4-BE49-F238E27FC236}">
                <a16:creationId xmlns:a16="http://schemas.microsoft.com/office/drawing/2014/main" id="{AED39F7E-A938-864E-938C-222FB591572E}"/>
              </a:ext>
            </a:extLst>
          </p:cNvPr>
          <p:cNvGraphicFramePr>
            <a:graphicFrameLocks noGrp="1"/>
          </p:cNvGraphicFramePr>
          <p:nvPr>
            <p:ph sz="quarter" idx="1"/>
            <p:extLst>
              <p:ext uri="{D42A27DB-BD31-4B8C-83A1-F6EECF244321}">
                <p14:modId xmlns:p14="http://schemas.microsoft.com/office/powerpoint/2010/main" val="2175449163"/>
              </p:ext>
            </p:extLst>
          </p:nvPr>
        </p:nvGraphicFramePr>
        <p:xfrm>
          <a:off x="381000" y="1816100"/>
          <a:ext cx="8385175" cy="4965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Straight Connector 3">
            <a:extLst>
              <a:ext uri="{FF2B5EF4-FFF2-40B4-BE49-F238E27FC236}">
                <a16:creationId xmlns:a16="http://schemas.microsoft.com/office/drawing/2014/main" id="{CCB2F6F8-6FC2-C648-BC54-EC156550537B}"/>
              </a:ext>
            </a:extLst>
          </p:cNvPr>
          <p:cNvCxnSpPr>
            <a:cxnSpLocks noChangeShapeType="1"/>
          </p:cNvCxnSpPr>
          <p:nvPr/>
        </p:nvCxnSpPr>
        <p:spPr bwMode="auto">
          <a:xfrm>
            <a:off x="3962400" y="5486400"/>
            <a:ext cx="1219200" cy="990600"/>
          </a:xfrm>
          <a:prstGeom prst="line">
            <a:avLst/>
          </a:prstGeom>
          <a:noFill/>
          <a:ln w="28575">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14914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304800" y="457200"/>
            <a:ext cx="8534400" cy="1143000"/>
          </a:xfrm>
        </p:spPr>
        <p:txBody>
          <a:bodyPr>
            <a:normAutofit/>
          </a:bodyPr>
          <a:lstStyle/>
          <a:p>
            <a:r>
              <a:rPr lang="en-US" dirty="0"/>
              <a:t>Virginia Threat Assessment Model</a:t>
            </a:r>
          </a:p>
        </p:txBody>
      </p:sp>
      <p:graphicFrame>
        <p:nvGraphicFramePr>
          <p:cNvPr id="2" name="Diagram 1"/>
          <p:cNvGraphicFramePr/>
          <p:nvPr>
            <p:extLst>
              <p:ext uri="{D42A27DB-BD31-4B8C-83A1-F6EECF244321}">
                <p14:modId xmlns:p14="http://schemas.microsoft.com/office/powerpoint/2010/main" val="3733070321"/>
              </p:ext>
            </p:extLst>
          </p:nvPr>
        </p:nvGraphicFramePr>
        <p:xfrm>
          <a:off x="76200" y="1905000"/>
          <a:ext cx="906697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4648200" y="6172200"/>
            <a:ext cx="4114800" cy="338554"/>
          </a:xfrm>
          <a:prstGeom prst="rect">
            <a:avLst/>
          </a:prstGeom>
        </p:spPr>
        <p:txBody>
          <a:bodyPr wrap="square">
            <a:spAutoFit/>
          </a:bodyPr>
          <a:lstStyle/>
          <a:p>
            <a:pPr algn="r"/>
            <a:r>
              <a:rPr lang="en-US" sz="1600" dirty="0">
                <a:latin typeface="+mn-lt"/>
              </a:rPr>
              <a:t>(Cornell et al., 2016; Cornell &amp; </a:t>
            </a:r>
            <a:r>
              <a:rPr lang="en-US" sz="1600" dirty="0" err="1">
                <a:latin typeface="+mn-lt"/>
              </a:rPr>
              <a:t>Sheras</a:t>
            </a:r>
            <a:r>
              <a:rPr lang="en-US" sz="1600" dirty="0">
                <a:latin typeface="+mn-lt"/>
              </a:rPr>
              <a:t>, 2006) </a:t>
            </a:r>
          </a:p>
        </p:txBody>
      </p:sp>
    </p:spTree>
    <p:extLst>
      <p:ext uri="{BB962C8B-B14F-4D97-AF65-F5344CB8AC3E}">
        <p14:creationId xmlns:p14="http://schemas.microsoft.com/office/powerpoint/2010/main" val="2329252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477250" cy="1141022"/>
          </a:xfrm>
        </p:spPr>
        <p:txBody>
          <a:bodyPr/>
          <a:lstStyle/>
          <a:p>
            <a:r>
              <a:rPr lang="en-US" dirty="0"/>
              <a:t>What is a Threat?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49749349"/>
              </p:ext>
            </p:extLst>
          </p:nvPr>
        </p:nvGraphicFramePr>
        <p:xfrm>
          <a:off x="304800" y="1828800"/>
          <a:ext cx="86106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1905000" y="6494046"/>
            <a:ext cx="7010400" cy="338554"/>
          </a:xfrm>
          <a:prstGeom prst="rect">
            <a:avLst/>
          </a:prstGeom>
          <a:noFill/>
        </p:spPr>
        <p:txBody>
          <a:bodyPr wrap="square" rtlCol="0">
            <a:spAutoFit/>
          </a:bodyPr>
          <a:lstStyle/>
          <a:p>
            <a:pPr algn="r"/>
            <a:r>
              <a:rPr lang="en-US" altLang="en-US" sz="1600" dirty="0">
                <a:latin typeface="+mn-lt"/>
              </a:rPr>
              <a:t>(Cornell &amp; </a:t>
            </a:r>
            <a:r>
              <a:rPr lang="en-US" altLang="en-US" sz="1600" dirty="0" err="1">
                <a:latin typeface="+mn-lt"/>
              </a:rPr>
              <a:t>Sheras</a:t>
            </a:r>
            <a:r>
              <a:rPr lang="en-US" altLang="en-US" sz="1600" dirty="0">
                <a:latin typeface="+mn-lt"/>
              </a:rPr>
              <a:t> , 2006; O’Toole, 2000)</a:t>
            </a:r>
            <a:endParaRPr lang="en-US" sz="1600" dirty="0">
              <a:latin typeface="+mn-lt"/>
            </a:endParaRPr>
          </a:p>
        </p:txBody>
      </p:sp>
      <p:sp>
        <p:nvSpPr>
          <p:cNvPr id="5" name="TextBox 4"/>
          <p:cNvSpPr txBox="1"/>
          <p:nvPr/>
        </p:nvSpPr>
        <p:spPr>
          <a:xfrm>
            <a:off x="990600" y="6019800"/>
            <a:ext cx="7162800" cy="492443"/>
          </a:xfrm>
          <a:prstGeom prst="rect">
            <a:avLst/>
          </a:prstGeom>
          <a:noFill/>
        </p:spPr>
        <p:txBody>
          <a:bodyPr wrap="square" rtlCol="0">
            <a:spAutoFit/>
          </a:bodyPr>
          <a:lstStyle/>
          <a:p>
            <a:pPr algn="ctr"/>
            <a:r>
              <a:rPr lang="en-US" sz="2600" b="1" dirty="0">
                <a:solidFill>
                  <a:schemeClr val="accent2"/>
                </a:solidFill>
                <a:latin typeface="+mn-lt"/>
              </a:rPr>
              <a:t>Report Threats Verbatim</a:t>
            </a:r>
          </a:p>
        </p:txBody>
      </p:sp>
    </p:spTree>
    <p:extLst>
      <p:ext uri="{BB962C8B-B14F-4D97-AF65-F5344CB8AC3E}">
        <p14:creationId xmlns:p14="http://schemas.microsoft.com/office/powerpoint/2010/main" val="1838882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191BA9-6ABE-2145-956E-3B9035B051A3}"/>
              </a:ext>
            </a:extLst>
          </p:cNvPr>
          <p:cNvSpPr>
            <a:spLocks noGrp="1"/>
          </p:cNvSpPr>
          <p:nvPr>
            <p:ph type="title"/>
          </p:nvPr>
        </p:nvSpPr>
        <p:spPr/>
        <p:txBody>
          <a:bodyPr/>
          <a:lstStyle/>
          <a:p>
            <a:r>
              <a:rPr lang="en-US" dirty="0"/>
              <a:t>Example: Threat, Risks, Procedure</a:t>
            </a:r>
          </a:p>
        </p:txBody>
      </p:sp>
      <p:sp>
        <p:nvSpPr>
          <p:cNvPr id="4" name="Content Placeholder 3">
            <a:extLst>
              <a:ext uri="{FF2B5EF4-FFF2-40B4-BE49-F238E27FC236}">
                <a16:creationId xmlns:a16="http://schemas.microsoft.com/office/drawing/2014/main" id="{22E69B7D-09C8-1D4F-BD9A-26A6790D8B31}"/>
              </a:ext>
            </a:extLst>
          </p:cNvPr>
          <p:cNvSpPr txBox="1">
            <a:spLocks noGrp="1"/>
          </p:cNvSpPr>
          <p:nvPr>
            <p:ph sz="half" idx="1"/>
          </p:nvPr>
        </p:nvSpPr>
        <p:spPr>
          <a:xfrm>
            <a:off x="403412" y="2151063"/>
            <a:ext cx="4123316" cy="2908489"/>
          </a:xfrm>
          <a:prstGeom prst="rect">
            <a:avLst/>
          </a:prstGeom>
          <a:noFill/>
        </p:spPr>
        <p:txBody>
          <a:bodyPr wrap="square" rtlCol="0">
            <a:spAutoFit/>
          </a:bodyPr>
          <a:lstStyle/>
          <a:p>
            <a:r>
              <a:rPr lang="en-US" sz="2400" dirty="0">
                <a:latin typeface="+mn-lt"/>
              </a:rPr>
              <a:t>Roy High School example</a:t>
            </a:r>
          </a:p>
          <a:p>
            <a:pPr marL="803275" lvl="1" indent="-342900">
              <a:buFont typeface="Arial"/>
              <a:buChar char="•"/>
            </a:pPr>
            <a:r>
              <a:rPr lang="en-US" sz="2400" dirty="0">
                <a:latin typeface="+mn-lt"/>
              </a:rPr>
              <a:t>What was the threat?</a:t>
            </a:r>
          </a:p>
          <a:p>
            <a:pPr marL="803275" lvl="1" indent="-342900">
              <a:buFont typeface="Arial"/>
              <a:buChar char="•"/>
            </a:pPr>
            <a:r>
              <a:rPr lang="en-US" sz="2400" dirty="0">
                <a:latin typeface="+mn-lt"/>
              </a:rPr>
              <a:t>What specific factors indicated the level of risk?</a:t>
            </a:r>
          </a:p>
          <a:p>
            <a:pPr marL="803275" lvl="1" indent="-342900">
              <a:buFont typeface="Arial"/>
              <a:buChar char="•"/>
            </a:pPr>
            <a:r>
              <a:rPr lang="en-US" sz="2400" dirty="0">
                <a:latin typeface="+mn-lt"/>
              </a:rPr>
              <a:t>What was done well at Roy High School?</a:t>
            </a:r>
          </a:p>
        </p:txBody>
      </p:sp>
      <p:sp>
        <p:nvSpPr>
          <p:cNvPr id="9" name="Content Placeholder 8">
            <a:extLst>
              <a:ext uri="{FF2B5EF4-FFF2-40B4-BE49-F238E27FC236}">
                <a16:creationId xmlns:a16="http://schemas.microsoft.com/office/drawing/2014/main" id="{6498C1C5-9AAA-3441-954F-BD4079076A26}"/>
              </a:ext>
            </a:extLst>
          </p:cNvPr>
          <p:cNvSpPr>
            <a:spLocks noGrp="1"/>
          </p:cNvSpPr>
          <p:nvPr>
            <p:ph sz="half" idx="2"/>
          </p:nvPr>
        </p:nvSpPr>
        <p:spPr>
          <a:xfrm>
            <a:off x="4526728" y="5391568"/>
            <a:ext cx="3931920" cy="3975100"/>
          </a:xfrm>
        </p:spPr>
        <p:txBody>
          <a:bodyPr/>
          <a:lstStyle/>
          <a:p>
            <a:r>
              <a:rPr lang="en-US" sz="2000" dirty="0">
                <a:hlinkClick r:id="rId3"/>
              </a:rPr>
              <a:t>Path to Violence</a:t>
            </a:r>
            <a:r>
              <a:rPr lang="en-US" sz="1400" dirty="0">
                <a:hlinkClick r:id="rId3"/>
              </a:rPr>
              <a:t> </a:t>
            </a:r>
            <a:r>
              <a:rPr lang="en-US" sz="1400" dirty="0"/>
              <a:t>1:20-9:20</a:t>
            </a:r>
          </a:p>
          <a:p>
            <a:endParaRPr lang="en-US" dirty="0"/>
          </a:p>
        </p:txBody>
      </p:sp>
      <p:pic>
        <p:nvPicPr>
          <p:cNvPr id="10" name="Picture 9" descr="path to violence.jpg">
            <a:extLst>
              <a:ext uri="{FF2B5EF4-FFF2-40B4-BE49-F238E27FC236}">
                <a16:creationId xmlns:a16="http://schemas.microsoft.com/office/drawing/2014/main" id="{8818F15B-F54D-D04C-AC5A-157AC1DF8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8188" y="1905000"/>
            <a:ext cx="3429000" cy="3429000"/>
          </a:xfrm>
          <a:prstGeom prst="rect">
            <a:avLst/>
          </a:prstGeom>
        </p:spPr>
      </p:pic>
    </p:spTree>
    <p:extLst>
      <p:ext uri="{BB962C8B-B14F-4D97-AF65-F5344CB8AC3E}">
        <p14:creationId xmlns:p14="http://schemas.microsoft.com/office/powerpoint/2010/main" val="2298250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04800" y="457200"/>
            <a:ext cx="8553450" cy="1141022"/>
          </a:xfrm>
        </p:spPr>
        <p:txBody>
          <a:bodyPr>
            <a:normAutofit fontScale="90000"/>
          </a:bodyPr>
          <a:lstStyle/>
          <a:p>
            <a:r>
              <a:rPr lang="en-US" dirty="0"/>
              <a:t>Threat Assessment Process </a:t>
            </a:r>
            <a:br>
              <a:rPr lang="en-US" dirty="0"/>
            </a:br>
            <a:r>
              <a:rPr lang="en-US" sz="2700" dirty="0"/>
              <a:t>(Cornell &amp; </a:t>
            </a:r>
            <a:r>
              <a:rPr lang="en-US" sz="2700" dirty="0" err="1"/>
              <a:t>Sheras</a:t>
            </a:r>
            <a:r>
              <a:rPr lang="en-US" sz="2700" dirty="0"/>
              <a:t>, 2006)</a:t>
            </a:r>
          </a:p>
        </p:txBody>
      </p:sp>
      <p:graphicFrame>
        <p:nvGraphicFramePr>
          <p:cNvPr id="3" name="Diagram 2"/>
          <p:cNvGraphicFramePr/>
          <p:nvPr>
            <p:extLst>
              <p:ext uri="{D42A27DB-BD31-4B8C-83A1-F6EECF244321}">
                <p14:modId xmlns:p14="http://schemas.microsoft.com/office/powerpoint/2010/main" val="3649066153"/>
              </p:ext>
            </p:extLst>
          </p:nvPr>
        </p:nvGraphicFramePr>
        <p:xfrm>
          <a:off x="762000" y="1981200"/>
          <a:ext cx="7391400" cy="4571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4714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304800" y="457200"/>
            <a:ext cx="8553450" cy="1141022"/>
          </a:xfrm>
        </p:spPr>
        <p:txBody>
          <a:bodyPr>
            <a:normAutofit/>
          </a:bodyPr>
          <a:lstStyle/>
          <a:p>
            <a:r>
              <a:rPr lang="en-US" sz="4000" dirty="0">
                <a:cs typeface="Georgia"/>
              </a:rPr>
              <a:t>Evaluate the Threat</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4075143859"/>
              </p:ext>
            </p:extLst>
          </p:nvPr>
        </p:nvGraphicFramePr>
        <p:xfrm>
          <a:off x="304800" y="1828800"/>
          <a:ext cx="86868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4582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4" name="Rectangle 2"/>
          <p:cNvSpPr>
            <a:spLocks noGrp="1" noChangeArrowheads="1"/>
          </p:cNvSpPr>
          <p:nvPr>
            <p:ph type="title"/>
          </p:nvPr>
        </p:nvSpPr>
        <p:spPr>
          <a:xfrm>
            <a:off x="304800" y="457200"/>
            <a:ext cx="8553450" cy="1141022"/>
          </a:xfrm>
        </p:spPr>
        <p:txBody>
          <a:bodyPr>
            <a:normAutofit/>
          </a:bodyPr>
          <a:lstStyle/>
          <a:p>
            <a:r>
              <a:rPr lang="en-US" altLang="en-US" sz="4000" dirty="0">
                <a:solidFill>
                  <a:srgbClr val="FFFFFF"/>
                </a:solidFill>
                <a:cs typeface="Georgia"/>
              </a:rPr>
              <a:t>Sources of Information to Consider</a:t>
            </a:r>
          </a:p>
        </p:txBody>
      </p:sp>
      <p:sp>
        <p:nvSpPr>
          <p:cNvPr id="1083395" name="Rectangle 3"/>
          <p:cNvSpPr>
            <a:spLocks noGrp="1" noChangeArrowheads="1"/>
          </p:cNvSpPr>
          <p:nvPr>
            <p:ph idx="1"/>
          </p:nvPr>
        </p:nvSpPr>
        <p:spPr>
          <a:xfrm>
            <a:off x="381001" y="2133600"/>
            <a:ext cx="8477250" cy="3992563"/>
          </a:xfrm>
        </p:spPr>
        <p:txBody>
          <a:bodyPr>
            <a:normAutofit/>
          </a:bodyPr>
          <a:lstStyle/>
          <a:p>
            <a:pPr>
              <a:buClr>
                <a:schemeClr val="accent1"/>
              </a:buClr>
              <a:buFont typeface="Wingdings" charset="2"/>
              <a:buChar char="v"/>
            </a:pPr>
            <a:r>
              <a:rPr lang="en-US" altLang="en-US" sz="2400" dirty="0"/>
              <a:t>Academic &amp; disciplinary records (current and previous)</a:t>
            </a:r>
          </a:p>
          <a:p>
            <a:pPr>
              <a:buClr>
                <a:schemeClr val="accent1"/>
              </a:buClr>
              <a:buFont typeface="Wingdings" charset="2"/>
              <a:buChar char="v"/>
            </a:pPr>
            <a:r>
              <a:rPr lang="en-US" altLang="en-US" sz="2400" dirty="0"/>
              <a:t>Law enforcement records</a:t>
            </a:r>
          </a:p>
          <a:p>
            <a:pPr>
              <a:buClr>
                <a:schemeClr val="accent1"/>
              </a:buClr>
              <a:buFont typeface="Wingdings" charset="2"/>
              <a:buChar char="v"/>
            </a:pPr>
            <a:r>
              <a:rPr lang="en-US" altLang="en-US" sz="2400" dirty="0"/>
              <a:t>Search of student, backpacks, lockers, cars &amp; home</a:t>
            </a:r>
          </a:p>
          <a:p>
            <a:pPr>
              <a:buClr>
                <a:schemeClr val="accent1"/>
              </a:buClr>
              <a:buFont typeface="Wingdings" charset="2"/>
              <a:buChar char="v"/>
            </a:pPr>
            <a:r>
              <a:rPr lang="en-US" altLang="en-US" sz="2400" dirty="0"/>
              <a:t>Interviews with identified </a:t>
            </a:r>
            <a:r>
              <a:rPr lang="en-US" altLang="en-US" sz="2400" dirty="0" err="1"/>
              <a:t>student(s</a:t>
            </a:r>
            <a:r>
              <a:rPr lang="en-US" altLang="en-US" sz="2400" dirty="0"/>
              <a:t>), parent/guardian, school staff, targeted </a:t>
            </a:r>
            <a:r>
              <a:rPr lang="en-US" altLang="en-US" sz="2400" dirty="0" err="1"/>
              <a:t>individual(s</a:t>
            </a:r>
            <a:r>
              <a:rPr lang="en-US" altLang="en-US" sz="2400" dirty="0"/>
              <a:t>) of threat</a:t>
            </a:r>
          </a:p>
          <a:p>
            <a:pPr>
              <a:buClr>
                <a:schemeClr val="accent1"/>
              </a:buClr>
              <a:buFont typeface="Wingdings" charset="2"/>
              <a:buChar char="v"/>
            </a:pPr>
            <a:r>
              <a:rPr lang="en-US" altLang="en-US" sz="2400" dirty="0"/>
              <a:t>Internet histories, written &amp; artistic materials</a:t>
            </a:r>
          </a:p>
          <a:p>
            <a:pPr>
              <a:buClr>
                <a:schemeClr val="accent1"/>
              </a:buClr>
              <a:buFont typeface="Wingdings" charset="2"/>
              <a:buChar char="v"/>
            </a:pPr>
            <a:r>
              <a:rPr lang="en-US" altLang="en-US" sz="2400" dirty="0"/>
              <a:t>Contact with other involved parties/agencies</a:t>
            </a:r>
          </a:p>
        </p:txBody>
      </p:sp>
    </p:spTree>
    <p:extLst>
      <p:ext uri="{BB962C8B-B14F-4D97-AF65-F5344CB8AC3E}">
        <p14:creationId xmlns:p14="http://schemas.microsoft.com/office/powerpoint/2010/main" val="675427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DBCC6-D3E7-C04E-992B-3703919B87A9}"/>
              </a:ext>
            </a:extLst>
          </p:cNvPr>
          <p:cNvSpPr>
            <a:spLocks noGrp="1"/>
          </p:cNvSpPr>
          <p:nvPr>
            <p:ph type="title"/>
          </p:nvPr>
        </p:nvSpPr>
        <p:spPr/>
        <p:txBody>
          <a:bodyPr/>
          <a:lstStyle/>
          <a:p>
            <a:pPr eaLnBrk="1" hangingPunct="1">
              <a:defRPr/>
            </a:pPr>
            <a:r>
              <a:rPr lang="en-US" dirty="0"/>
              <a:t>School-Associated Violent Deaths</a:t>
            </a:r>
          </a:p>
        </p:txBody>
      </p:sp>
      <p:sp>
        <p:nvSpPr>
          <p:cNvPr id="23554" name="Content Placeholder 2">
            <a:extLst>
              <a:ext uri="{FF2B5EF4-FFF2-40B4-BE49-F238E27FC236}">
                <a16:creationId xmlns:a16="http://schemas.microsoft.com/office/drawing/2014/main" id="{022B0201-B3B9-4F41-982C-A05144105B3A}"/>
              </a:ext>
            </a:extLst>
          </p:cNvPr>
          <p:cNvSpPr>
            <a:spLocks noGrp="1"/>
          </p:cNvSpPr>
          <p:nvPr>
            <p:ph idx="1"/>
          </p:nvPr>
        </p:nvSpPr>
        <p:spPr>
          <a:xfrm>
            <a:off x="457201" y="2209800"/>
            <a:ext cx="8401050" cy="3916363"/>
          </a:xfrm>
        </p:spPr>
        <p:txBody>
          <a:bodyPr/>
          <a:lstStyle/>
          <a:p>
            <a:pPr eaLnBrk="1" hangingPunct="1"/>
            <a:r>
              <a:rPr lang="en-US" altLang="en-US" sz="2400" dirty="0">
                <a:ea typeface="ＭＳ Ｐゴシック" panose="020B0600070205080204" pitchFamily="34" charset="-128"/>
              </a:rPr>
              <a:t>Over the past 20 years, have school-associated violent deaths?:</a:t>
            </a:r>
          </a:p>
          <a:p>
            <a:pPr eaLnBrk="1" hangingPunct="1">
              <a:buFont typeface="Arial" panose="020B0604020202020204" pitchFamily="34" charset="0"/>
              <a:buAutoNum type="alphaLcParenBoth"/>
            </a:pPr>
            <a:r>
              <a:rPr lang="en-US" altLang="en-US" sz="2400" dirty="0">
                <a:ea typeface="ＭＳ Ｐゴシック" panose="020B0600070205080204" pitchFamily="34" charset="-128"/>
              </a:rPr>
              <a:t>Increased</a:t>
            </a:r>
          </a:p>
          <a:p>
            <a:pPr eaLnBrk="1" hangingPunct="1">
              <a:buFont typeface="Arial" panose="020B0604020202020204" pitchFamily="34" charset="0"/>
              <a:buAutoNum type="alphaLcParenBoth"/>
            </a:pPr>
            <a:r>
              <a:rPr lang="en-US" altLang="en-US" sz="2400" dirty="0">
                <a:ea typeface="ＭＳ Ｐゴシック" panose="020B0600070205080204" pitchFamily="34" charset="-128"/>
              </a:rPr>
              <a:t>Decreased</a:t>
            </a:r>
          </a:p>
          <a:p>
            <a:pPr eaLnBrk="1" hangingPunct="1">
              <a:buFont typeface="Arial" panose="020B0604020202020204" pitchFamily="34" charset="0"/>
              <a:buAutoNum type="alphaLcParenBoth"/>
            </a:pPr>
            <a:r>
              <a:rPr lang="en-US" altLang="en-US" sz="2400" dirty="0">
                <a:ea typeface="ＭＳ Ｐゴシック" panose="020B0600070205080204" pitchFamily="34" charset="-128"/>
              </a:rPr>
              <a:t>Stayed about the same</a:t>
            </a:r>
          </a:p>
        </p:txBody>
      </p:sp>
    </p:spTree>
    <p:extLst>
      <p:ext uri="{BB962C8B-B14F-4D97-AF65-F5344CB8AC3E}">
        <p14:creationId xmlns:p14="http://schemas.microsoft.com/office/powerpoint/2010/main" val="2993442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553450" cy="1141022"/>
          </a:xfrm>
        </p:spPr>
        <p:txBody>
          <a:bodyPr/>
          <a:lstStyle/>
          <a:p>
            <a:r>
              <a:rPr lang="en-US" dirty="0"/>
              <a:t>Student Interview</a:t>
            </a:r>
          </a:p>
        </p:txBody>
      </p:sp>
      <p:sp>
        <p:nvSpPr>
          <p:cNvPr id="3" name="Content Placeholder 2"/>
          <p:cNvSpPr>
            <a:spLocks noGrp="1"/>
          </p:cNvSpPr>
          <p:nvPr>
            <p:ph idx="1"/>
          </p:nvPr>
        </p:nvSpPr>
        <p:spPr>
          <a:xfrm>
            <a:off x="304800" y="1828800"/>
            <a:ext cx="8020050" cy="2819400"/>
          </a:xfrm>
        </p:spPr>
        <p:txBody>
          <a:bodyPr/>
          <a:lstStyle/>
          <a:p>
            <a:pPr>
              <a:buClr>
                <a:schemeClr val="accent3"/>
              </a:buClr>
              <a:buFont typeface="Wingdings" charset="2"/>
              <a:buChar char="v"/>
            </a:pPr>
            <a:r>
              <a:rPr lang="en-US" dirty="0"/>
              <a:t>Use professional, neutral, and non-confrontational tone</a:t>
            </a:r>
          </a:p>
          <a:p>
            <a:pPr>
              <a:buClr>
                <a:schemeClr val="accent3"/>
              </a:buClr>
              <a:buFont typeface="Wingdings" charset="2"/>
              <a:buChar char="v"/>
            </a:pPr>
            <a:r>
              <a:rPr lang="en-US" dirty="0"/>
              <a:t>Send message that the student’s behavior has been noticed and caused concern</a:t>
            </a:r>
          </a:p>
          <a:p>
            <a:pPr>
              <a:buClr>
                <a:schemeClr val="accent3"/>
              </a:buClr>
              <a:buFont typeface="Wingdings" charset="2"/>
              <a:buChar char="v"/>
            </a:pPr>
            <a:r>
              <a:rPr lang="en-US" dirty="0"/>
              <a:t>Give student a chance to tell his or her personal story</a:t>
            </a:r>
          </a:p>
          <a:p>
            <a:pPr>
              <a:buClr>
                <a:schemeClr val="accent3"/>
              </a:buClr>
              <a:buFont typeface="Wingdings" charset="2"/>
              <a:buChar char="v"/>
            </a:pPr>
            <a:r>
              <a:rPr lang="en-US" dirty="0"/>
              <a:t>Provide opportunity to reassess and redirect behavior</a:t>
            </a:r>
          </a:p>
        </p:txBody>
      </p:sp>
    </p:spTree>
    <p:extLst>
      <p:ext uri="{BB962C8B-B14F-4D97-AF65-F5344CB8AC3E}">
        <p14:creationId xmlns:p14="http://schemas.microsoft.com/office/powerpoint/2010/main" val="2318084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553450" cy="1141022"/>
          </a:xfrm>
        </p:spPr>
        <p:txBody>
          <a:bodyPr/>
          <a:lstStyle/>
          <a:p>
            <a:r>
              <a:rPr lang="en-US" dirty="0"/>
              <a:t>Key Questions</a:t>
            </a:r>
          </a:p>
        </p:txBody>
      </p:sp>
      <p:sp>
        <p:nvSpPr>
          <p:cNvPr id="3" name="Content Placeholder 2"/>
          <p:cNvSpPr>
            <a:spLocks noGrp="1"/>
          </p:cNvSpPr>
          <p:nvPr>
            <p:ph idx="1"/>
          </p:nvPr>
        </p:nvSpPr>
        <p:spPr>
          <a:xfrm>
            <a:off x="304800" y="2133600"/>
            <a:ext cx="8553451" cy="3992563"/>
          </a:xfrm>
        </p:spPr>
        <p:txBody>
          <a:bodyPr/>
          <a:lstStyle/>
          <a:p>
            <a:pPr marL="457200" indent="-457200">
              <a:buClr>
                <a:schemeClr val="tx1"/>
              </a:buClr>
              <a:buFont typeface="+mj-lt"/>
              <a:buAutoNum type="arabicPeriod"/>
            </a:pPr>
            <a:r>
              <a:rPr lang="en-US" dirty="0"/>
              <a:t>What are the student’s motives or goals?</a:t>
            </a:r>
          </a:p>
          <a:p>
            <a:pPr marL="457200" indent="-457200">
              <a:buClr>
                <a:schemeClr val="tx1"/>
              </a:buClr>
              <a:buFont typeface="+mj-lt"/>
              <a:buAutoNum type="arabicPeriod"/>
            </a:pPr>
            <a:r>
              <a:rPr lang="en-US" dirty="0"/>
              <a:t>Any communications of intent to attack?</a:t>
            </a:r>
          </a:p>
          <a:p>
            <a:pPr marL="457200" indent="-457200">
              <a:buClr>
                <a:schemeClr val="tx1"/>
              </a:buClr>
              <a:buFont typeface="+mj-lt"/>
              <a:buAutoNum type="arabicPeriod"/>
            </a:pPr>
            <a:r>
              <a:rPr lang="en-US" dirty="0"/>
              <a:t>Any inappropriate interest in other attacks, weapons, or mass violence?</a:t>
            </a:r>
          </a:p>
          <a:p>
            <a:pPr marL="457200" indent="-457200">
              <a:buClr>
                <a:schemeClr val="tx1"/>
              </a:buClr>
              <a:buFont typeface="+mj-lt"/>
              <a:buAutoNum type="arabicPeriod"/>
            </a:pPr>
            <a:r>
              <a:rPr lang="en-US" dirty="0"/>
              <a:t>Any attack-related behaviors? Making a plan, acquiring weapons, casing sites, etc.</a:t>
            </a:r>
          </a:p>
          <a:p>
            <a:pPr marL="457200" indent="-457200">
              <a:buClr>
                <a:schemeClr val="tx1"/>
              </a:buClr>
              <a:buFont typeface="+mj-lt"/>
              <a:buAutoNum type="arabicPeriod"/>
            </a:pPr>
            <a:r>
              <a:rPr lang="en-US" dirty="0"/>
              <a:t>Does student have capacity to attack?</a:t>
            </a:r>
          </a:p>
        </p:txBody>
      </p:sp>
    </p:spTree>
    <p:extLst>
      <p:ext uri="{BB962C8B-B14F-4D97-AF65-F5344CB8AC3E}">
        <p14:creationId xmlns:p14="http://schemas.microsoft.com/office/powerpoint/2010/main" val="3511422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553450" cy="1141022"/>
          </a:xfrm>
        </p:spPr>
        <p:txBody>
          <a:bodyPr/>
          <a:lstStyle/>
          <a:p>
            <a:r>
              <a:rPr lang="en-US" dirty="0"/>
              <a:t>Key Questions (cont.)</a:t>
            </a:r>
          </a:p>
        </p:txBody>
      </p:sp>
      <p:sp>
        <p:nvSpPr>
          <p:cNvPr id="3" name="Content Placeholder 2"/>
          <p:cNvSpPr>
            <a:spLocks noGrp="1"/>
          </p:cNvSpPr>
          <p:nvPr>
            <p:ph idx="1"/>
          </p:nvPr>
        </p:nvSpPr>
        <p:spPr>
          <a:xfrm>
            <a:off x="304801" y="2133600"/>
            <a:ext cx="8553450" cy="3992563"/>
          </a:xfrm>
        </p:spPr>
        <p:txBody>
          <a:bodyPr/>
          <a:lstStyle/>
          <a:p>
            <a:pPr marL="457200" indent="-457200">
              <a:buClr>
                <a:schemeClr val="tx1"/>
              </a:buClr>
              <a:buFont typeface="+mj-lt"/>
              <a:buAutoNum type="arabicPeriod" startAt="6"/>
            </a:pPr>
            <a:r>
              <a:rPr lang="en-US" dirty="0"/>
              <a:t>Is there hopelessness or despair?</a:t>
            </a:r>
          </a:p>
          <a:p>
            <a:pPr marL="457200" indent="-457200">
              <a:buClr>
                <a:schemeClr val="tx1"/>
              </a:buClr>
              <a:buFont typeface="+mj-lt"/>
              <a:buAutoNum type="arabicPeriod" startAt="6"/>
            </a:pPr>
            <a:r>
              <a:rPr lang="en-US" dirty="0"/>
              <a:t>Any trusting relationship with an adult?</a:t>
            </a:r>
          </a:p>
          <a:p>
            <a:pPr marL="457200" indent="-457200">
              <a:buClr>
                <a:schemeClr val="tx1"/>
              </a:buClr>
              <a:buFont typeface="+mj-lt"/>
              <a:buAutoNum type="arabicPeriod" startAt="6"/>
            </a:pPr>
            <a:r>
              <a:rPr lang="en-US" dirty="0"/>
              <a:t>Is violence regarded as a way to solve a problem? Any peer influences?</a:t>
            </a:r>
          </a:p>
          <a:p>
            <a:pPr marL="457200" indent="-457200">
              <a:buClr>
                <a:schemeClr val="tx1"/>
              </a:buClr>
              <a:buFont typeface="+mj-lt"/>
              <a:buAutoNum type="arabicPeriod" startAt="6"/>
            </a:pPr>
            <a:r>
              <a:rPr lang="en-US" dirty="0"/>
              <a:t>Are student’s words consistent with actions?</a:t>
            </a:r>
          </a:p>
          <a:p>
            <a:pPr marL="457200" indent="-457200">
              <a:buClr>
                <a:schemeClr val="tx1"/>
              </a:buClr>
              <a:buFont typeface="+mj-lt"/>
              <a:buAutoNum type="arabicPeriod" startAt="6"/>
            </a:pPr>
            <a:r>
              <a:rPr lang="en-US" dirty="0"/>
              <a:t>Are others concerned about student?</a:t>
            </a:r>
          </a:p>
          <a:p>
            <a:pPr marL="457200" indent="-457200">
              <a:buClr>
                <a:schemeClr val="tx1"/>
              </a:buClr>
              <a:buFont typeface="+mj-lt"/>
              <a:buAutoNum type="arabicPeriod" startAt="6"/>
            </a:pPr>
            <a:r>
              <a:rPr lang="en-US" dirty="0"/>
              <a:t>What circumstances might trigger violence?</a:t>
            </a:r>
          </a:p>
        </p:txBody>
      </p:sp>
    </p:spTree>
    <p:extLst>
      <p:ext uri="{BB962C8B-B14F-4D97-AF65-F5344CB8AC3E}">
        <p14:creationId xmlns:p14="http://schemas.microsoft.com/office/powerpoint/2010/main" val="1174051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504B9-ADE0-5848-932F-8E7B549F3F6A}"/>
              </a:ext>
            </a:extLst>
          </p:cNvPr>
          <p:cNvSpPr>
            <a:spLocks noGrp="1"/>
          </p:cNvSpPr>
          <p:nvPr>
            <p:ph type="title"/>
          </p:nvPr>
        </p:nvSpPr>
        <p:spPr/>
        <p:txBody>
          <a:bodyPr/>
          <a:lstStyle/>
          <a:p>
            <a:r>
              <a:rPr lang="en-US" dirty="0"/>
              <a:t>Resource</a:t>
            </a:r>
          </a:p>
        </p:txBody>
      </p:sp>
      <p:sp>
        <p:nvSpPr>
          <p:cNvPr id="7" name="Content Placeholder 6">
            <a:extLst>
              <a:ext uri="{FF2B5EF4-FFF2-40B4-BE49-F238E27FC236}">
                <a16:creationId xmlns:a16="http://schemas.microsoft.com/office/drawing/2014/main" id="{8DF28857-4942-0E4A-AF05-FB3A0A495A39}"/>
              </a:ext>
            </a:extLst>
          </p:cNvPr>
          <p:cNvSpPr>
            <a:spLocks noGrp="1"/>
          </p:cNvSpPr>
          <p:nvPr>
            <p:ph idx="1"/>
          </p:nvPr>
        </p:nvSpPr>
        <p:spPr>
          <a:xfrm>
            <a:off x="284163" y="2133600"/>
            <a:ext cx="8574087" cy="4724400"/>
          </a:xfrm>
        </p:spPr>
        <p:txBody>
          <a:bodyPr>
            <a:normAutofit fontScale="92500" lnSpcReduction="10000"/>
          </a:bodyPr>
          <a:lstStyle/>
          <a:p>
            <a:r>
              <a:rPr lang="en-US" dirty="0"/>
              <a:t>Threat Assessment  and Response Protocol (Thanks to Dewey Cornell and Virginia Student Threat Assessment Guidelines)</a:t>
            </a:r>
          </a:p>
          <a:p>
            <a:r>
              <a:rPr lang="en-US" dirty="0"/>
              <a:t>Review pages 1-6: </a:t>
            </a:r>
          </a:p>
          <a:p>
            <a:pPr lvl="1"/>
            <a:r>
              <a:rPr lang="en-US" dirty="0"/>
              <a:t>Overview</a:t>
            </a:r>
          </a:p>
          <a:p>
            <a:pPr lvl="1"/>
            <a:r>
              <a:rPr lang="en-US" dirty="0"/>
              <a:t>Threat report</a:t>
            </a:r>
          </a:p>
          <a:p>
            <a:pPr lvl="1"/>
            <a:r>
              <a:rPr lang="en-US" dirty="0"/>
              <a:t>Interview with person who made the threat</a:t>
            </a:r>
          </a:p>
          <a:p>
            <a:pPr lvl="1"/>
            <a:r>
              <a:rPr lang="en-US" dirty="0"/>
              <a:t>Interview with target or witness</a:t>
            </a:r>
          </a:p>
          <a:p>
            <a:pPr lvl="1"/>
            <a:r>
              <a:rPr lang="en-US" dirty="0"/>
              <a:t>Key observations</a:t>
            </a:r>
          </a:p>
          <a:p>
            <a:pPr lvl="1"/>
            <a:r>
              <a:rPr lang="en-US" dirty="0"/>
              <a:t>Observations suggesting need for intervention</a:t>
            </a:r>
          </a:p>
          <a:p>
            <a:pPr lvl="1"/>
            <a:endParaRPr lang="en-US" dirty="0"/>
          </a:p>
          <a:p>
            <a:r>
              <a:rPr lang="en-US" dirty="0"/>
              <a:t>Share reactions to this with small group. How does this fit in with current process?</a:t>
            </a:r>
          </a:p>
        </p:txBody>
      </p:sp>
    </p:spTree>
    <p:extLst>
      <p:ext uri="{BB962C8B-B14F-4D97-AF65-F5344CB8AC3E}">
        <p14:creationId xmlns:p14="http://schemas.microsoft.com/office/powerpoint/2010/main" val="3350704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8" name="Rectangle 2"/>
          <p:cNvSpPr>
            <a:spLocks noGrp="1" noChangeArrowheads="1"/>
          </p:cNvSpPr>
          <p:nvPr>
            <p:ph type="title"/>
          </p:nvPr>
        </p:nvSpPr>
        <p:spPr>
          <a:xfrm>
            <a:off x="304800" y="457200"/>
            <a:ext cx="8553450" cy="1141022"/>
          </a:xfrm>
        </p:spPr>
        <p:txBody>
          <a:bodyPr>
            <a:normAutofit/>
          </a:bodyPr>
          <a:lstStyle/>
          <a:p>
            <a:r>
              <a:rPr lang="en-US" altLang="en-US" sz="4000" dirty="0">
                <a:solidFill>
                  <a:srgbClr val="FFFFFF"/>
                </a:solidFill>
                <a:cs typeface="Georgia"/>
              </a:rPr>
              <a:t>Determine Level of Risk</a:t>
            </a:r>
            <a:endParaRPr lang="en-US" altLang="en-US" sz="4000" dirty="0">
              <a:solidFill>
                <a:srgbClr val="FFFFFF"/>
              </a:solidFill>
            </a:endParaRPr>
          </a:p>
        </p:txBody>
      </p:sp>
      <p:graphicFrame>
        <p:nvGraphicFramePr>
          <p:cNvPr id="3" name="Table Placeholder 2"/>
          <p:cNvGraphicFramePr>
            <a:graphicFrameLocks noGrp="1"/>
          </p:cNvGraphicFramePr>
          <p:nvPr>
            <p:ph idx="1"/>
            <p:extLst>
              <p:ext uri="{D42A27DB-BD31-4B8C-83A1-F6EECF244321}">
                <p14:modId xmlns:p14="http://schemas.microsoft.com/office/powerpoint/2010/main" val="3281652142"/>
              </p:ext>
            </p:extLst>
          </p:nvPr>
        </p:nvGraphicFramePr>
        <p:xfrm>
          <a:off x="609600" y="1981200"/>
          <a:ext cx="8020052" cy="4332030"/>
        </p:xfrm>
        <a:graphic>
          <a:graphicData uri="http://schemas.openxmlformats.org/drawingml/2006/table">
            <a:tbl>
              <a:tblPr firstRow="1" bandRow="1">
                <a:tableStyleId>{5C22544A-7EE6-4342-B048-85BDC9FD1C3A}</a:tableStyleId>
              </a:tblPr>
              <a:tblGrid>
                <a:gridCol w="4010026">
                  <a:extLst>
                    <a:ext uri="{9D8B030D-6E8A-4147-A177-3AD203B41FA5}">
                      <a16:colId xmlns:a16="http://schemas.microsoft.com/office/drawing/2014/main" val="20000"/>
                    </a:ext>
                  </a:extLst>
                </a:gridCol>
                <a:gridCol w="4010026">
                  <a:extLst>
                    <a:ext uri="{9D8B030D-6E8A-4147-A177-3AD203B41FA5}">
                      <a16:colId xmlns:a16="http://schemas.microsoft.com/office/drawing/2014/main" val="20001"/>
                    </a:ext>
                  </a:extLst>
                </a:gridCol>
              </a:tblGrid>
              <a:tr h="579815">
                <a:tc>
                  <a:txBody>
                    <a:bodyPr/>
                    <a:lstStyle/>
                    <a:p>
                      <a:pPr algn="ctr"/>
                      <a:r>
                        <a:rPr lang="en-US" dirty="0"/>
                        <a:t>Transient threat</a:t>
                      </a:r>
                    </a:p>
                  </a:txBody>
                  <a:tcPr marL="78634" marR="78634"/>
                </a:tc>
                <a:tc>
                  <a:txBody>
                    <a:bodyPr/>
                    <a:lstStyle/>
                    <a:p>
                      <a:pPr algn="ctr"/>
                      <a:r>
                        <a:rPr lang="en-US" dirty="0"/>
                        <a:t>Substantive threat</a:t>
                      </a:r>
                    </a:p>
                  </a:txBody>
                  <a:tcPr marL="78634" marR="78634"/>
                </a:tc>
                <a:extLst>
                  <a:ext uri="{0D108BD9-81ED-4DB2-BD59-A6C34878D82A}">
                    <a16:rowId xmlns:a16="http://schemas.microsoft.com/office/drawing/2014/main" val="10000"/>
                  </a:ext>
                </a:extLst>
              </a:tr>
              <a:tr h="3077785">
                <a:tc>
                  <a:txBody>
                    <a:bodyPr/>
                    <a:lstStyle/>
                    <a:p>
                      <a:pPr marL="285750" indent="-285750">
                        <a:lnSpc>
                          <a:spcPct val="150000"/>
                        </a:lnSpc>
                        <a:buFont typeface="Arial"/>
                        <a:buChar char="•"/>
                      </a:pPr>
                      <a:r>
                        <a:rPr lang="en-US" dirty="0"/>
                        <a:t>Passing</a:t>
                      </a:r>
                      <a:r>
                        <a:rPr lang="en-US" baseline="0" dirty="0"/>
                        <a:t> remarks with no clear intent</a:t>
                      </a:r>
                    </a:p>
                    <a:p>
                      <a:pPr marL="285750" indent="-285750">
                        <a:lnSpc>
                          <a:spcPct val="150000"/>
                        </a:lnSpc>
                        <a:buFont typeface="Arial"/>
                        <a:buChar char="•"/>
                      </a:pPr>
                      <a:r>
                        <a:rPr lang="en-US" baseline="0" dirty="0"/>
                        <a:t>Vague or indirect</a:t>
                      </a:r>
                    </a:p>
                    <a:p>
                      <a:pPr marL="285750" indent="-285750">
                        <a:lnSpc>
                          <a:spcPct val="150000"/>
                        </a:lnSpc>
                        <a:buFont typeface="Arial"/>
                        <a:buChar char="•"/>
                      </a:pPr>
                      <a:r>
                        <a:rPr lang="en-US" baseline="0" dirty="0"/>
                        <a:t>Threat is implausible or unrealistic</a:t>
                      </a:r>
                    </a:p>
                    <a:p>
                      <a:pPr marL="285750" indent="-285750">
                        <a:lnSpc>
                          <a:spcPct val="150000"/>
                        </a:lnSpc>
                        <a:buFont typeface="Arial"/>
                        <a:buChar char="•"/>
                      </a:pPr>
                      <a:r>
                        <a:rPr lang="en-US" baseline="0" dirty="0"/>
                        <a:t>May be expression of temporary feelings of anger or frustration</a:t>
                      </a:r>
                    </a:p>
                    <a:p>
                      <a:pPr marL="285750" indent="-285750">
                        <a:lnSpc>
                          <a:spcPct val="150000"/>
                        </a:lnSpc>
                        <a:buFont typeface="Arial"/>
                        <a:buChar char="•"/>
                      </a:pPr>
                      <a:r>
                        <a:rPr lang="en-US" baseline="0" dirty="0"/>
                        <a:t>Can typically be resolved with apology or clarification</a:t>
                      </a:r>
                    </a:p>
                    <a:p>
                      <a:endParaRPr lang="en-US" baseline="0" dirty="0"/>
                    </a:p>
                    <a:p>
                      <a:endParaRPr lang="en-US" dirty="0"/>
                    </a:p>
                  </a:txBody>
                  <a:tcPr marL="78634" marR="78634"/>
                </a:tc>
                <a:tc>
                  <a:txBody>
                    <a:bodyPr/>
                    <a:lstStyle/>
                    <a:p>
                      <a:pPr marL="285750" indent="-285750">
                        <a:lnSpc>
                          <a:spcPct val="150000"/>
                        </a:lnSpc>
                        <a:buFont typeface="Arial"/>
                        <a:buChar char="•"/>
                      </a:pPr>
                      <a:r>
                        <a:rPr lang="en-US" dirty="0"/>
                        <a:t>Expressed intent to physically injure someone</a:t>
                      </a:r>
                    </a:p>
                    <a:p>
                      <a:pPr marL="285750" indent="-285750">
                        <a:lnSpc>
                          <a:spcPct val="150000"/>
                        </a:lnSpc>
                        <a:buFont typeface="Arial"/>
                        <a:buChar char="•"/>
                      </a:pPr>
                      <a:r>
                        <a:rPr lang="en-US" dirty="0"/>
                        <a:t>Threat is direct, specific, or</a:t>
                      </a:r>
                      <a:r>
                        <a:rPr lang="en-US" baseline="0" dirty="0"/>
                        <a:t> plausible</a:t>
                      </a:r>
                    </a:p>
                    <a:p>
                      <a:pPr marL="285750" indent="-285750">
                        <a:lnSpc>
                          <a:spcPct val="150000"/>
                        </a:lnSpc>
                        <a:buFont typeface="Arial"/>
                        <a:buChar char="•"/>
                      </a:pPr>
                      <a:r>
                        <a:rPr lang="en-US" baseline="0" dirty="0"/>
                        <a:t>Wording suggests thought to how it will be carried out</a:t>
                      </a:r>
                    </a:p>
                    <a:p>
                      <a:pPr marL="285750" indent="-285750">
                        <a:lnSpc>
                          <a:spcPct val="150000"/>
                        </a:lnSpc>
                        <a:buFont typeface="Arial"/>
                        <a:buChar char="•"/>
                      </a:pPr>
                      <a:r>
                        <a:rPr lang="en-US" baseline="0" dirty="0"/>
                        <a:t>Indication of time or place</a:t>
                      </a:r>
                    </a:p>
                    <a:p>
                      <a:pPr marL="285750" indent="-285750">
                        <a:lnSpc>
                          <a:spcPct val="150000"/>
                        </a:lnSpc>
                        <a:buFont typeface="Arial"/>
                        <a:buChar char="•"/>
                      </a:pPr>
                      <a:r>
                        <a:rPr lang="en-US" baseline="0" dirty="0"/>
                        <a:t>Statements about preparatory steps (acquiring or practicing with weapon)</a:t>
                      </a:r>
                      <a:endParaRPr lang="en-US" dirty="0"/>
                    </a:p>
                    <a:p>
                      <a:pPr>
                        <a:lnSpc>
                          <a:spcPct val="150000"/>
                        </a:lnSpc>
                      </a:pPr>
                      <a:endParaRPr lang="en-US" dirty="0"/>
                    </a:p>
                  </a:txBody>
                  <a:tcPr marL="78634" marR="78634"/>
                </a:tc>
                <a:extLst>
                  <a:ext uri="{0D108BD9-81ED-4DB2-BD59-A6C34878D82A}">
                    <a16:rowId xmlns:a16="http://schemas.microsoft.com/office/drawing/2014/main" val="10001"/>
                  </a:ext>
                </a:extLst>
              </a:tr>
            </a:tbl>
          </a:graphicData>
        </a:graphic>
      </p:graphicFrame>
      <p:sp>
        <p:nvSpPr>
          <p:cNvPr id="6" name="Slide Number Placeholder 5"/>
          <p:cNvSpPr>
            <a:spLocks noGrp="1"/>
          </p:cNvSpPr>
          <p:nvPr>
            <p:ph type="sldNum" sz="quarter" idx="12"/>
          </p:nvPr>
        </p:nvSpPr>
        <p:spPr/>
        <p:txBody>
          <a:bodyPr/>
          <a:lstStyle/>
          <a:p>
            <a:fld id="{F1758658-CF7D-4B96-BB2B-4181C01FAC0A}" type="slidenum">
              <a:rPr lang="en-US"/>
              <a:pPr/>
              <a:t>44</a:t>
            </a:fld>
            <a:endParaRPr lang="en-US" dirty="0"/>
          </a:p>
        </p:txBody>
      </p:sp>
      <p:sp>
        <p:nvSpPr>
          <p:cNvPr id="1115140" name="Rectangle 4"/>
          <p:cNvSpPr>
            <a:spLocks noChangeArrowheads="1"/>
          </p:cNvSpPr>
          <p:nvPr/>
        </p:nvSpPr>
        <p:spPr bwMode="auto">
          <a:xfrm>
            <a:off x="609600" y="6477000"/>
            <a:ext cx="7924800" cy="276999"/>
          </a:xfrm>
          <a:prstGeom prst="rect">
            <a:avLst/>
          </a:prstGeom>
          <a:noFill/>
          <a:ln w="9525">
            <a:noFill/>
            <a:miter lim="800000"/>
            <a:headEnd/>
            <a:tailEnd/>
          </a:ln>
          <a:effectLst/>
        </p:spPr>
        <p:txBody>
          <a:bodyPr wrap="square">
            <a:spAutoFit/>
          </a:bodyPr>
          <a:lstStyle/>
          <a:p>
            <a:pPr algn="ctr" eaLnBrk="0" hangingPunct="0">
              <a:lnSpc>
                <a:spcPct val="100000"/>
              </a:lnSpc>
              <a:spcBef>
                <a:spcPct val="0"/>
              </a:spcBef>
              <a:buSzTx/>
              <a:buFontTx/>
              <a:buNone/>
            </a:pPr>
            <a:r>
              <a:rPr lang="en-US" altLang="en-US" sz="1200" dirty="0">
                <a:solidFill>
                  <a:schemeClr val="tx1">
                    <a:lumMod val="50000"/>
                    <a:lumOff val="50000"/>
                  </a:schemeClr>
                </a:solidFill>
                <a:latin typeface="+mn-lt"/>
              </a:rPr>
              <a:t>Cornell &amp; </a:t>
            </a:r>
            <a:r>
              <a:rPr lang="en-US" altLang="en-US" sz="1200" dirty="0" err="1">
                <a:solidFill>
                  <a:schemeClr val="tx1">
                    <a:lumMod val="50000"/>
                    <a:lumOff val="50000"/>
                  </a:schemeClr>
                </a:solidFill>
                <a:latin typeface="+mn-lt"/>
              </a:rPr>
              <a:t>Sheras</a:t>
            </a:r>
            <a:r>
              <a:rPr lang="en-US" altLang="en-US" sz="1200" dirty="0">
                <a:solidFill>
                  <a:schemeClr val="tx1">
                    <a:lumMod val="50000"/>
                    <a:lumOff val="50000"/>
                  </a:schemeClr>
                </a:solidFill>
                <a:latin typeface="+mn-lt"/>
              </a:rPr>
              <a:t> (2006); O’Toole (2000)</a:t>
            </a:r>
          </a:p>
        </p:txBody>
      </p:sp>
      <p:sp>
        <p:nvSpPr>
          <p:cNvPr id="4" name="TextBox 3"/>
          <p:cNvSpPr txBox="1"/>
          <p:nvPr/>
        </p:nvSpPr>
        <p:spPr>
          <a:xfrm>
            <a:off x="685800" y="5791200"/>
            <a:ext cx="7772400" cy="461665"/>
          </a:xfrm>
          <a:prstGeom prst="rect">
            <a:avLst/>
          </a:prstGeom>
          <a:noFill/>
        </p:spPr>
        <p:txBody>
          <a:bodyPr wrap="square" rtlCol="0">
            <a:spAutoFit/>
          </a:bodyPr>
          <a:lstStyle/>
          <a:p>
            <a:pPr algn="ctr">
              <a:buNone/>
            </a:pPr>
            <a:r>
              <a:rPr lang="en-US" b="1" dirty="0">
                <a:latin typeface="+mn-lt"/>
              </a:rPr>
              <a:t>When in doubt, treat as substantive and consult with team</a:t>
            </a:r>
          </a:p>
        </p:txBody>
      </p:sp>
    </p:spTree>
    <p:extLst>
      <p:ext uri="{BB962C8B-B14F-4D97-AF65-F5344CB8AC3E}">
        <p14:creationId xmlns:p14="http://schemas.microsoft.com/office/powerpoint/2010/main" val="41305586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30" name="Rectangle 2"/>
          <p:cNvSpPr>
            <a:spLocks noGrp="1" noChangeArrowheads="1"/>
          </p:cNvSpPr>
          <p:nvPr>
            <p:ph type="title"/>
          </p:nvPr>
        </p:nvSpPr>
        <p:spPr>
          <a:xfrm>
            <a:off x="304800" y="457200"/>
            <a:ext cx="8553450" cy="1141022"/>
          </a:xfrm>
        </p:spPr>
        <p:txBody>
          <a:bodyPr>
            <a:normAutofit/>
          </a:bodyPr>
          <a:lstStyle/>
          <a:p>
            <a:pPr>
              <a:lnSpc>
                <a:spcPct val="90000"/>
              </a:lnSpc>
            </a:pPr>
            <a:r>
              <a:rPr lang="en-US" altLang="en-US" sz="4000" dirty="0">
                <a:cs typeface="Georgia"/>
              </a:rPr>
              <a:t>Communicating  with Parents</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585431718"/>
              </p:ext>
            </p:extLst>
          </p:nvPr>
        </p:nvGraphicFramePr>
        <p:xfrm>
          <a:off x="304800" y="1828800"/>
          <a:ext cx="8553451"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14665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a:xfrm>
            <a:off x="304800" y="457200"/>
            <a:ext cx="8553450" cy="1141022"/>
          </a:xfrm>
        </p:spPr>
        <p:txBody>
          <a:bodyPr>
            <a:noAutofit/>
          </a:bodyPr>
          <a:lstStyle/>
          <a:p>
            <a:r>
              <a:rPr lang="en-US" sz="4000" dirty="0">
                <a:solidFill>
                  <a:srgbClr val="FFFFFF"/>
                </a:solidFill>
                <a:cs typeface="Georgia"/>
              </a:rPr>
              <a:t>Plan for Transient Threat</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379937630"/>
              </p:ext>
            </p:extLst>
          </p:nvPr>
        </p:nvGraphicFramePr>
        <p:xfrm>
          <a:off x="304801" y="2133600"/>
          <a:ext cx="8553450" cy="3992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23719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553450" cy="1141022"/>
          </a:xfrm>
        </p:spPr>
        <p:txBody>
          <a:bodyPr/>
          <a:lstStyle/>
          <a:p>
            <a:r>
              <a:rPr lang="en-US" dirty="0"/>
              <a:t>Plan for Serious Threat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4797144"/>
              </p:ext>
            </p:extLst>
          </p:nvPr>
        </p:nvGraphicFramePr>
        <p:xfrm>
          <a:off x="381001" y="2133600"/>
          <a:ext cx="8477250" cy="3992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46355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6" name="Rectangle 2"/>
          <p:cNvSpPr>
            <a:spLocks noGrp="1" noChangeArrowheads="1"/>
          </p:cNvSpPr>
          <p:nvPr>
            <p:ph type="title"/>
          </p:nvPr>
        </p:nvSpPr>
        <p:spPr>
          <a:xfrm>
            <a:off x="304800" y="457200"/>
            <a:ext cx="8553450" cy="1141022"/>
          </a:xfrm>
        </p:spPr>
        <p:txBody>
          <a:bodyPr>
            <a:normAutofit/>
          </a:bodyPr>
          <a:lstStyle/>
          <a:p>
            <a:r>
              <a:rPr lang="en-US" sz="3600" dirty="0">
                <a:solidFill>
                  <a:srgbClr val="FFFFFF"/>
                </a:solidFill>
                <a:cs typeface="Georgia"/>
              </a:rPr>
              <a:t>Immediate Response for Very Serious Threat</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68562207"/>
              </p:ext>
            </p:extLst>
          </p:nvPr>
        </p:nvGraphicFramePr>
        <p:xfrm>
          <a:off x="304800" y="1828800"/>
          <a:ext cx="8681873"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6275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553450" cy="1141022"/>
          </a:xfrm>
        </p:spPr>
        <p:txBody>
          <a:bodyPr/>
          <a:lstStyle/>
          <a:p>
            <a:r>
              <a:rPr lang="en-US" dirty="0"/>
              <a:t>Very Serious Threat Intervention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87425659"/>
              </p:ext>
            </p:extLst>
          </p:nvPr>
        </p:nvGraphicFramePr>
        <p:xfrm>
          <a:off x="298689" y="2110084"/>
          <a:ext cx="8477250" cy="3992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3447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a:extLst>
              <a:ext uri="{FF2B5EF4-FFF2-40B4-BE49-F238E27FC236}">
                <a16:creationId xmlns:a16="http://schemas.microsoft.com/office/drawing/2014/main" id="{945FD3D3-293E-1149-8117-36B6DD21000D}"/>
              </a:ext>
            </a:extLst>
          </p:cNvPr>
          <p:cNvSpPr>
            <a:spLocks noGrp="1" noChangeArrowheads="1"/>
          </p:cNvSpPr>
          <p:nvPr>
            <p:ph type="title"/>
          </p:nvPr>
        </p:nvSpPr>
        <p:spPr/>
        <p:txBody>
          <a:bodyPr>
            <a:normAutofit/>
          </a:bodyPr>
          <a:lstStyle/>
          <a:p>
            <a:pPr eaLnBrk="1" fontAlgn="auto" hangingPunct="1">
              <a:spcAft>
                <a:spcPts val="0"/>
              </a:spcAft>
              <a:defRPr/>
            </a:pPr>
            <a:r>
              <a:rPr lang="en-US" sz="4000" dirty="0">
                <a:ea typeface="+mj-ea"/>
              </a:rPr>
              <a:t>School-Associated Violent Deaths  </a:t>
            </a:r>
            <a:r>
              <a:rPr lang="en-US" sz="2200" dirty="0">
                <a:ea typeface="+mj-ea"/>
              </a:rPr>
              <a:t>(NCES)</a:t>
            </a:r>
          </a:p>
        </p:txBody>
      </p:sp>
      <p:cxnSp>
        <p:nvCxnSpPr>
          <p:cNvPr id="11" name="Straight Connector 10">
            <a:extLst>
              <a:ext uri="{FF2B5EF4-FFF2-40B4-BE49-F238E27FC236}">
                <a16:creationId xmlns:a16="http://schemas.microsoft.com/office/drawing/2014/main" id="{2DE9FC10-2630-F54E-9A4A-512EBC5976F2}"/>
              </a:ext>
            </a:extLst>
          </p:cNvPr>
          <p:cNvCxnSpPr>
            <a:cxnSpLocks noChangeShapeType="1"/>
          </p:cNvCxnSpPr>
          <p:nvPr/>
        </p:nvCxnSpPr>
        <p:spPr bwMode="auto">
          <a:xfrm>
            <a:off x="304800" y="4495800"/>
            <a:ext cx="8610600" cy="0"/>
          </a:xfrm>
          <a:prstGeom prst="line">
            <a:avLst/>
          </a:prstGeom>
          <a:noFill/>
          <a:ln w="25400">
            <a:solidFill>
              <a:schemeClr val="tx2"/>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a:extLst>
              <a:ext uri="{FF2B5EF4-FFF2-40B4-BE49-F238E27FC236}">
                <a16:creationId xmlns:a16="http://schemas.microsoft.com/office/drawing/2014/main" id="{47ED9B47-17FF-7043-941E-BDBDE606BCCA}"/>
              </a:ext>
            </a:extLst>
          </p:cNvPr>
          <p:cNvCxnSpPr>
            <a:cxnSpLocks noChangeShapeType="1"/>
          </p:cNvCxnSpPr>
          <p:nvPr/>
        </p:nvCxnSpPr>
        <p:spPr bwMode="auto">
          <a:xfrm>
            <a:off x="4572000" y="4495800"/>
            <a:ext cx="0" cy="2362200"/>
          </a:xfrm>
          <a:prstGeom prst="line">
            <a:avLst/>
          </a:prstGeom>
          <a:noFill/>
          <a:ln w="25400">
            <a:solidFill>
              <a:srgbClr val="5A5A59"/>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 name="Picture 1">
            <a:extLst>
              <a:ext uri="{FF2B5EF4-FFF2-40B4-BE49-F238E27FC236}">
                <a16:creationId xmlns:a16="http://schemas.microsoft.com/office/drawing/2014/main" id="{FEE4FC78-8F5B-964A-9078-5A92ADB976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4" y="2057400"/>
            <a:ext cx="9144000"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5273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8F779-86C6-394C-9AEB-BAC285AB66CD}"/>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C72A58A9-98B6-FD44-AA2F-337ACE38B065}"/>
              </a:ext>
            </a:extLst>
          </p:cNvPr>
          <p:cNvSpPr>
            <a:spLocks noGrp="1"/>
          </p:cNvSpPr>
          <p:nvPr>
            <p:ph idx="1"/>
          </p:nvPr>
        </p:nvSpPr>
        <p:spPr>
          <a:xfrm>
            <a:off x="609601" y="2209800"/>
            <a:ext cx="8248650" cy="3916363"/>
          </a:xfrm>
        </p:spPr>
        <p:txBody>
          <a:bodyPr/>
          <a:lstStyle/>
          <a:p>
            <a:r>
              <a:rPr lang="en-US" dirty="0"/>
              <a:t>Threat Assessment  and Response Protocol (Thanks to Dewey Cornell and Virginia Student Threat Assessment Guidelines) – p. 7 – Response to Threat (pp. 8-20 provide more detail about a mental health assessment)</a:t>
            </a:r>
          </a:p>
          <a:p>
            <a:r>
              <a:rPr lang="en-US" dirty="0"/>
              <a:t>Intervention and Supervision Plan (thanks to Melissa Reeves, Winthrop University; Consultant, Sigma Threat Associates)</a:t>
            </a:r>
          </a:p>
          <a:p>
            <a:r>
              <a:rPr lang="en-US" dirty="0"/>
              <a:t>Targeted Student Safety Plan Template (thanks to State of Washington School Safety Center)</a:t>
            </a:r>
          </a:p>
        </p:txBody>
      </p:sp>
    </p:spTree>
    <p:extLst>
      <p:ext uri="{BB962C8B-B14F-4D97-AF65-F5344CB8AC3E}">
        <p14:creationId xmlns:p14="http://schemas.microsoft.com/office/powerpoint/2010/main" val="33946238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a:xfrm>
            <a:off x="304800" y="457200"/>
            <a:ext cx="8458200" cy="1066800"/>
          </a:xfrm>
        </p:spPr>
        <p:txBody>
          <a:bodyPr/>
          <a:lstStyle/>
          <a:p>
            <a:r>
              <a:rPr lang="en-US" dirty="0"/>
              <a:t>Case Scenario: </a:t>
            </a:r>
            <a:r>
              <a:rPr lang="en-US" dirty="0" err="1"/>
              <a:t>Marly</a:t>
            </a:r>
            <a:endParaRPr lang="en-US" dirty="0"/>
          </a:p>
        </p:txBody>
      </p:sp>
      <p:graphicFrame>
        <p:nvGraphicFramePr>
          <p:cNvPr id="2" name="Diagram 1"/>
          <p:cNvGraphicFramePr/>
          <p:nvPr>
            <p:extLst>
              <p:ext uri="{D42A27DB-BD31-4B8C-83A1-F6EECF244321}">
                <p14:modId xmlns:p14="http://schemas.microsoft.com/office/powerpoint/2010/main" val="2797891910"/>
              </p:ext>
            </p:extLst>
          </p:nvPr>
        </p:nvGraphicFramePr>
        <p:xfrm>
          <a:off x="381000" y="1981200"/>
          <a:ext cx="87630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88893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02B97-3557-844D-A566-BC2E0D057BBC}"/>
              </a:ext>
            </a:extLst>
          </p:cNvPr>
          <p:cNvSpPr>
            <a:spLocks noGrp="1"/>
          </p:cNvSpPr>
          <p:nvPr>
            <p:ph type="title"/>
          </p:nvPr>
        </p:nvSpPr>
        <p:spPr/>
        <p:txBody>
          <a:bodyPr/>
          <a:lstStyle/>
          <a:p>
            <a:r>
              <a:rPr lang="en-US" dirty="0"/>
              <a:t>Debrief</a:t>
            </a:r>
          </a:p>
        </p:txBody>
      </p:sp>
      <p:sp>
        <p:nvSpPr>
          <p:cNvPr id="3" name="Content Placeholder 2">
            <a:extLst>
              <a:ext uri="{FF2B5EF4-FFF2-40B4-BE49-F238E27FC236}">
                <a16:creationId xmlns:a16="http://schemas.microsoft.com/office/drawing/2014/main" id="{F9BDCB9E-44D2-DF46-92F0-1164C6199369}"/>
              </a:ext>
            </a:extLst>
          </p:cNvPr>
          <p:cNvSpPr>
            <a:spLocks noGrp="1"/>
          </p:cNvSpPr>
          <p:nvPr>
            <p:ph idx="1"/>
          </p:nvPr>
        </p:nvSpPr>
        <p:spPr>
          <a:xfrm>
            <a:off x="457201" y="2057400"/>
            <a:ext cx="8401050" cy="4068763"/>
          </a:xfrm>
        </p:spPr>
        <p:txBody>
          <a:bodyPr/>
          <a:lstStyle/>
          <a:p>
            <a:r>
              <a:rPr lang="en-US" dirty="0"/>
              <a:t>How did it go being the interviewer using the threat assessment protocol?</a:t>
            </a:r>
          </a:p>
          <a:p>
            <a:r>
              <a:rPr lang="en-US" dirty="0"/>
              <a:t>What did you determine as </a:t>
            </a:r>
            <a:r>
              <a:rPr lang="en-US" dirty="0" err="1"/>
              <a:t>Marly’s</a:t>
            </a:r>
            <a:r>
              <a:rPr lang="en-US" dirty="0"/>
              <a:t> level of risk and what was your rationale?</a:t>
            </a:r>
          </a:p>
          <a:p>
            <a:r>
              <a:rPr lang="en-US" dirty="0"/>
              <a:t>What did you do for a response?</a:t>
            </a:r>
          </a:p>
        </p:txBody>
      </p:sp>
    </p:spTree>
    <p:extLst>
      <p:ext uri="{BB962C8B-B14F-4D97-AF65-F5344CB8AC3E}">
        <p14:creationId xmlns:p14="http://schemas.microsoft.com/office/powerpoint/2010/main" val="18371370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ChangeArrowheads="1"/>
          </p:cNvSpPr>
          <p:nvPr>
            <p:ph type="title"/>
          </p:nvPr>
        </p:nvSpPr>
        <p:spPr>
          <a:xfrm>
            <a:off x="304800" y="457200"/>
            <a:ext cx="8458200" cy="1066800"/>
          </a:xfrm>
        </p:spPr>
        <p:txBody>
          <a:bodyPr/>
          <a:lstStyle/>
          <a:p>
            <a:r>
              <a:rPr lang="en-US" dirty="0"/>
              <a:t>Case Scenario: Jerry</a:t>
            </a:r>
          </a:p>
        </p:txBody>
      </p:sp>
      <p:graphicFrame>
        <p:nvGraphicFramePr>
          <p:cNvPr id="2" name="Diagram 1"/>
          <p:cNvGraphicFramePr/>
          <p:nvPr>
            <p:extLst>
              <p:ext uri="{D42A27DB-BD31-4B8C-83A1-F6EECF244321}">
                <p14:modId xmlns:p14="http://schemas.microsoft.com/office/powerpoint/2010/main" val="2499250468"/>
              </p:ext>
            </p:extLst>
          </p:nvPr>
        </p:nvGraphicFramePr>
        <p:xfrm>
          <a:off x="381000" y="1981200"/>
          <a:ext cx="87630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39390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1A07A-2C10-5F4E-BCF0-664C4AD64458}"/>
              </a:ext>
            </a:extLst>
          </p:cNvPr>
          <p:cNvSpPr>
            <a:spLocks noGrp="1"/>
          </p:cNvSpPr>
          <p:nvPr>
            <p:ph type="title"/>
          </p:nvPr>
        </p:nvSpPr>
        <p:spPr/>
        <p:txBody>
          <a:bodyPr/>
          <a:lstStyle/>
          <a:p>
            <a:r>
              <a:rPr lang="en-US" dirty="0"/>
              <a:t>Debrief</a:t>
            </a:r>
          </a:p>
        </p:txBody>
      </p:sp>
      <p:sp>
        <p:nvSpPr>
          <p:cNvPr id="3" name="Content Placeholder 2">
            <a:extLst>
              <a:ext uri="{FF2B5EF4-FFF2-40B4-BE49-F238E27FC236}">
                <a16:creationId xmlns:a16="http://schemas.microsoft.com/office/drawing/2014/main" id="{10781862-FC28-C748-B8E5-6BCDEB385065}"/>
              </a:ext>
            </a:extLst>
          </p:cNvPr>
          <p:cNvSpPr>
            <a:spLocks noGrp="1"/>
          </p:cNvSpPr>
          <p:nvPr>
            <p:ph idx="1"/>
          </p:nvPr>
        </p:nvSpPr>
        <p:spPr>
          <a:xfrm>
            <a:off x="284163" y="2133600"/>
            <a:ext cx="8574087" cy="3992563"/>
          </a:xfrm>
        </p:spPr>
        <p:txBody>
          <a:bodyPr/>
          <a:lstStyle/>
          <a:p>
            <a:r>
              <a:rPr lang="en-US" dirty="0"/>
              <a:t>What did you determine as Jerry’s level of risk and what was your rationale?</a:t>
            </a:r>
          </a:p>
          <a:p>
            <a:r>
              <a:rPr lang="en-US" dirty="0"/>
              <a:t>What did you do for a response?</a:t>
            </a:r>
          </a:p>
        </p:txBody>
      </p:sp>
    </p:spTree>
    <p:extLst>
      <p:ext uri="{BB962C8B-B14F-4D97-AF65-F5344CB8AC3E}">
        <p14:creationId xmlns:p14="http://schemas.microsoft.com/office/powerpoint/2010/main" val="17577398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5AD61-901B-304E-8152-A6F217C387EE}"/>
              </a:ext>
            </a:extLst>
          </p:cNvPr>
          <p:cNvSpPr>
            <a:spLocks noGrp="1"/>
          </p:cNvSpPr>
          <p:nvPr>
            <p:ph type="title"/>
          </p:nvPr>
        </p:nvSpPr>
        <p:spPr/>
        <p:txBody>
          <a:bodyPr/>
          <a:lstStyle/>
          <a:p>
            <a:r>
              <a:rPr lang="en-US" dirty="0"/>
              <a:t>Questions and Thanks!</a:t>
            </a:r>
          </a:p>
        </p:txBody>
      </p:sp>
      <p:pic>
        <p:nvPicPr>
          <p:cNvPr id="4" name="Content Placeholder 4" descr="j0315598.jpg">
            <a:extLst>
              <a:ext uri="{FF2B5EF4-FFF2-40B4-BE49-F238E27FC236}">
                <a16:creationId xmlns:a16="http://schemas.microsoft.com/office/drawing/2014/main" id="{51877437-2C04-7D47-9FC9-6CCE8511DB3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2425" b="12425"/>
          <a:stretch>
            <a:fillRect/>
          </a:stretch>
        </p:blipFill>
        <p:spPr bwMode="auto">
          <a:xfrm>
            <a:off x="2742406" y="2212600"/>
            <a:ext cx="3657600" cy="195653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CCE99DC-70CC-A144-8B6E-CEA8171C8DEC}"/>
              </a:ext>
            </a:extLst>
          </p:cNvPr>
          <p:cNvSpPr/>
          <p:nvPr/>
        </p:nvSpPr>
        <p:spPr>
          <a:xfrm>
            <a:off x="2285206" y="4722548"/>
            <a:ext cx="4572000" cy="1938992"/>
          </a:xfrm>
          <a:prstGeom prst="rect">
            <a:avLst/>
          </a:prstGeom>
        </p:spPr>
        <p:txBody>
          <a:bodyPr>
            <a:spAutoFit/>
          </a:bodyPr>
          <a:lstStyle/>
          <a:p>
            <a:pPr marL="0" indent="0" algn="ctr">
              <a:buNone/>
            </a:pPr>
            <a:r>
              <a:rPr lang="en-US" dirty="0">
                <a:latin typeface="+mn-lt"/>
              </a:rPr>
              <a:t>Please feel free to contact me at </a:t>
            </a:r>
            <a:r>
              <a:rPr lang="en-US" dirty="0">
                <a:latin typeface="+mn-lt"/>
                <a:hlinkClick r:id="rId3"/>
              </a:rPr>
              <a:t>nickersa@buffalo.edu</a:t>
            </a:r>
            <a:r>
              <a:rPr lang="en-US" dirty="0">
                <a:latin typeface="+mn-lt"/>
              </a:rPr>
              <a:t> </a:t>
            </a:r>
          </a:p>
          <a:p>
            <a:pPr algn="ctr"/>
            <a:r>
              <a:rPr lang="en-US" dirty="0" err="1">
                <a:latin typeface="+mn-lt"/>
              </a:rPr>
              <a:t>ed.buffalo.edu</a:t>
            </a:r>
            <a:r>
              <a:rPr lang="en-US" dirty="0">
                <a:latin typeface="+mn-lt"/>
              </a:rPr>
              <a:t>/</a:t>
            </a:r>
            <a:r>
              <a:rPr lang="en-US" dirty="0" err="1">
                <a:latin typeface="+mn-lt"/>
              </a:rPr>
              <a:t>alberti.html</a:t>
            </a:r>
            <a:endParaRPr lang="en-US" dirty="0">
              <a:latin typeface="+mn-lt"/>
            </a:endParaRPr>
          </a:p>
          <a:p>
            <a:pPr algn="ctr"/>
            <a:r>
              <a:rPr lang="en-US" dirty="0">
                <a:latin typeface="+mn-lt"/>
              </a:rPr>
              <a:t>@</a:t>
            </a:r>
            <a:r>
              <a:rPr lang="en-US" dirty="0" err="1">
                <a:latin typeface="+mn-lt"/>
              </a:rPr>
              <a:t>UB_BullyPrevCtr</a:t>
            </a:r>
            <a:endParaRPr lang="en-US" dirty="0">
              <a:latin typeface="+mn-lt"/>
            </a:endParaRPr>
          </a:p>
          <a:p>
            <a:pPr algn="ctr"/>
            <a:r>
              <a:rPr lang="en-US" dirty="0">
                <a:latin typeface="+mn-lt"/>
              </a:rPr>
              <a:t>@</a:t>
            </a:r>
            <a:r>
              <a:rPr lang="en-US" dirty="0" err="1">
                <a:latin typeface="+mn-lt"/>
              </a:rPr>
              <a:t>DrAmandaNick</a:t>
            </a:r>
            <a:endParaRPr lang="en-US" dirty="0">
              <a:latin typeface="+mn-lt"/>
            </a:endParaRPr>
          </a:p>
        </p:txBody>
      </p:sp>
    </p:spTree>
    <p:extLst>
      <p:ext uri="{BB962C8B-B14F-4D97-AF65-F5344CB8AC3E}">
        <p14:creationId xmlns:p14="http://schemas.microsoft.com/office/powerpoint/2010/main" val="4089600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BBAD5-9E94-224E-834D-47FA07A9003D}"/>
              </a:ext>
            </a:extLst>
          </p:cNvPr>
          <p:cNvSpPr>
            <a:spLocks noGrp="1"/>
          </p:cNvSpPr>
          <p:nvPr>
            <p:ph type="title"/>
          </p:nvPr>
        </p:nvSpPr>
        <p:spPr/>
        <p:txBody>
          <a:bodyPr>
            <a:normAutofit/>
          </a:bodyPr>
          <a:lstStyle/>
          <a:p>
            <a:pPr eaLnBrk="1" hangingPunct="1">
              <a:defRPr/>
            </a:pPr>
            <a:r>
              <a:rPr lang="en-US" dirty="0"/>
              <a:t>Youth Violent Deaths by Location</a:t>
            </a:r>
          </a:p>
        </p:txBody>
      </p:sp>
      <p:sp>
        <p:nvSpPr>
          <p:cNvPr id="26626" name="Content Placeholder 2">
            <a:extLst>
              <a:ext uri="{FF2B5EF4-FFF2-40B4-BE49-F238E27FC236}">
                <a16:creationId xmlns:a16="http://schemas.microsoft.com/office/drawing/2014/main" id="{6F72EA16-A209-C849-9B2A-162D1166912F}"/>
              </a:ext>
            </a:extLst>
          </p:cNvPr>
          <p:cNvSpPr>
            <a:spLocks noGrp="1"/>
          </p:cNvSpPr>
          <p:nvPr>
            <p:ph idx="1"/>
          </p:nvPr>
        </p:nvSpPr>
        <p:spPr>
          <a:xfrm>
            <a:off x="284163" y="2133600"/>
            <a:ext cx="8574087" cy="3992563"/>
          </a:xfrm>
        </p:spPr>
        <p:txBody>
          <a:bodyPr>
            <a:normAutofit fontScale="92500" lnSpcReduction="10000"/>
          </a:bodyPr>
          <a:lstStyle/>
          <a:p>
            <a:pPr eaLnBrk="1" hangingPunct="1"/>
            <a:r>
              <a:rPr lang="en-US" altLang="en-US">
                <a:ea typeface="ＭＳ Ｐゴシック" panose="020B0600070205080204" pitchFamily="34" charset="-128"/>
              </a:rPr>
              <a:t>What percentage of all youth homicides and suicides occur at school, on the way to or from school, or at or on the way to school-sponsored events?</a:t>
            </a:r>
          </a:p>
          <a:p>
            <a:pPr eaLnBrk="1" hangingPunct="1"/>
            <a:endParaRPr lang="en-US" altLang="en-US">
              <a:ea typeface="ＭＳ Ｐゴシック" panose="020B0600070205080204" pitchFamily="34" charset="-128"/>
            </a:endParaRPr>
          </a:p>
          <a:p>
            <a:pPr eaLnBrk="1" hangingPunct="1">
              <a:buFont typeface="Arial" panose="020B0604020202020204" pitchFamily="34" charset="0"/>
              <a:buAutoNum type="alphaLcParenBoth"/>
            </a:pPr>
            <a:r>
              <a:rPr lang="en-US" altLang="en-US">
                <a:ea typeface="ＭＳ Ｐゴシック" panose="020B0600070205080204" pitchFamily="34" charset="-128"/>
              </a:rPr>
              <a:t>30%</a:t>
            </a:r>
          </a:p>
          <a:p>
            <a:pPr eaLnBrk="1" hangingPunct="1">
              <a:buFont typeface="Arial" panose="020B0604020202020204" pitchFamily="34" charset="0"/>
              <a:buAutoNum type="alphaLcParenBoth"/>
            </a:pPr>
            <a:r>
              <a:rPr lang="en-US" altLang="en-US">
                <a:ea typeface="ＭＳ Ｐゴシック" panose="020B0600070205080204" pitchFamily="34" charset="-128"/>
              </a:rPr>
              <a:t>20%</a:t>
            </a:r>
          </a:p>
          <a:p>
            <a:pPr eaLnBrk="1" hangingPunct="1">
              <a:buFont typeface="Arial" panose="020B0604020202020204" pitchFamily="34" charset="0"/>
              <a:buAutoNum type="alphaLcParenBoth"/>
            </a:pPr>
            <a:r>
              <a:rPr lang="en-US" altLang="en-US">
                <a:ea typeface="ＭＳ Ｐゴシック" panose="020B0600070205080204" pitchFamily="34" charset="-128"/>
              </a:rPr>
              <a:t>10%</a:t>
            </a:r>
          </a:p>
          <a:p>
            <a:pPr eaLnBrk="1" hangingPunct="1">
              <a:buFont typeface="Arial" panose="020B0604020202020204" pitchFamily="34" charset="0"/>
              <a:buAutoNum type="alphaLcParenBoth"/>
            </a:pPr>
            <a:r>
              <a:rPr lang="en-US" altLang="en-US">
                <a:ea typeface="ＭＳ Ｐゴシック" panose="020B0600070205080204" pitchFamily="34" charset="-128"/>
              </a:rPr>
              <a:t>&lt;5%</a:t>
            </a:r>
          </a:p>
        </p:txBody>
      </p:sp>
    </p:spTree>
    <p:extLst>
      <p:ext uri="{BB962C8B-B14F-4D97-AF65-F5344CB8AC3E}">
        <p14:creationId xmlns:p14="http://schemas.microsoft.com/office/powerpoint/2010/main" val="2318794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06F7-5340-5E46-A28F-5D080710EC2E}"/>
              </a:ext>
            </a:extLst>
          </p:cNvPr>
          <p:cNvSpPr>
            <a:spLocks noGrp="1"/>
          </p:cNvSpPr>
          <p:nvPr>
            <p:ph type="title"/>
          </p:nvPr>
        </p:nvSpPr>
        <p:spPr/>
        <p:txBody>
          <a:bodyPr/>
          <a:lstStyle/>
          <a:p>
            <a:pPr eaLnBrk="1" hangingPunct="1">
              <a:defRPr/>
            </a:pPr>
            <a:r>
              <a:rPr lang="en-US" dirty="0"/>
              <a:t>Youth Violent Deaths by Location</a:t>
            </a:r>
          </a:p>
        </p:txBody>
      </p:sp>
      <p:pic>
        <p:nvPicPr>
          <p:cNvPr id="27650" name="Content Placeholder 3">
            <a:extLst>
              <a:ext uri="{FF2B5EF4-FFF2-40B4-BE49-F238E27FC236}">
                <a16:creationId xmlns:a16="http://schemas.microsoft.com/office/drawing/2014/main" id="{04A2CBDA-C544-AF46-8FB6-0D5047AE55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09" y="2057400"/>
            <a:ext cx="8945217" cy="3429000"/>
          </a:xfrm>
        </p:spPr>
      </p:pic>
    </p:spTree>
    <p:extLst>
      <p:ext uri="{BB962C8B-B14F-4D97-AF65-F5344CB8AC3E}">
        <p14:creationId xmlns:p14="http://schemas.microsoft.com/office/powerpoint/2010/main" val="1555525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4678FC3A-990C-C04F-A437-E4EEEEBD0798}"/>
              </a:ext>
            </a:extLst>
          </p:cNvPr>
          <p:cNvSpPr>
            <a:spLocks noGrp="1" noChangeArrowheads="1"/>
          </p:cNvSpPr>
          <p:nvPr>
            <p:ph type="title"/>
          </p:nvPr>
        </p:nvSpPr>
        <p:spPr/>
        <p:txBody>
          <a:bodyPr/>
          <a:lstStyle/>
          <a:p>
            <a:pPr eaLnBrk="1" fontAlgn="auto" hangingPunct="1">
              <a:spcAft>
                <a:spcPts val="0"/>
              </a:spcAft>
              <a:defRPr/>
            </a:pPr>
            <a:r>
              <a:rPr lang="en-US" dirty="0">
                <a:ea typeface="+mj-ea"/>
              </a:rPr>
              <a:t>Other Threats to School Safety</a:t>
            </a:r>
          </a:p>
        </p:txBody>
      </p:sp>
      <p:sp>
        <p:nvSpPr>
          <p:cNvPr id="379907" name="Rectangle 3">
            <a:extLst>
              <a:ext uri="{FF2B5EF4-FFF2-40B4-BE49-F238E27FC236}">
                <a16:creationId xmlns:a16="http://schemas.microsoft.com/office/drawing/2014/main" id="{58C0BB0E-7475-4A40-83C7-A82B6E92E815}"/>
              </a:ext>
            </a:extLst>
          </p:cNvPr>
          <p:cNvSpPr>
            <a:spLocks noGrp="1" noChangeArrowheads="1"/>
          </p:cNvSpPr>
          <p:nvPr>
            <p:ph idx="1"/>
          </p:nvPr>
        </p:nvSpPr>
        <p:spPr>
          <a:xfrm>
            <a:off x="381000" y="2039742"/>
            <a:ext cx="8477250" cy="4513458"/>
          </a:xfrm>
        </p:spPr>
        <p:txBody>
          <a:bodyPr rtlCol="0">
            <a:normAutofit/>
          </a:bodyPr>
          <a:lstStyle/>
          <a:p>
            <a:r>
              <a:rPr lang="en-US" sz="2800" dirty="0"/>
              <a:t>Acts of war/Terrorism</a:t>
            </a:r>
          </a:p>
          <a:p>
            <a:r>
              <a:rPr lang="en-US" sz="2800" dirty="0"/>
              <a:t>Violent/Unexpected death</a:t>
            </a:r>
          </a:p>
          <a:p>
            <a:r>
              <a:rPr lang="en-US" sz="2800" dirty="0"/>
              <a:t>Threatened death or injury</a:t>
            </a:r>
          </a:p>
          <a:p>
            <a:r>
              <a:rPr lang="en-US" sz="2800" dirty="0"/>
              <a:t>Human-caused disasters</a:t>
            </a:r>
          </a:p>
          <a:p>
            <a:r>
              <a:rPr lang="en-US" sz="2800" dirty="0"/>
              <a:t>Natural disasters</a:t>
            </a:r>
          </a:p>
          <a:p>
            <a:r>
              <a:rPr lang="en-US" sz="2800" dirty="0"/>
              <a:t>Nonfatal illness or injury</a:t>
            </a:r>
          </a:p>
          <a:p>
            <a:pPr eaLnBrk="1" fontAlgn="auto" hangingPunct="1">
              <a:lnSpc>
                <a:spcPct val="90000"/>
              </a:lnSpc>
              <a:spcAft>
                <a:spcPts val="0"/>
              </a:spcAft>
              <a:buFontTx/>
              <a:buNone/>
              <a:defRPr/>
            </a:pPr>
            <a:r>
              <a:rPr lang="en-US" sz="1800" dirty="0">
                <a:ea typeface="+mn-ea"/>
              </a:rPr>
              <a:t>Note: Brock et al., 2016 and NASP’s </a:t>
            </a:r>
            <a:r>
              <a:rPr lang="en-US" sz="1800" dirty="0" err="1">
                <a:ea typeface="+mn-ea"/>
              </a:rPr>
              <a:t>PREP</a:t>
            </a:r>
            <a:r>
              <a:rPr lang="en-US" sz="1800" u="sng" dirty="0" err="1">
                <a:ea typeface="+mn-ea"/>
              </a:rPr>
              <a:t>a</a:t>
            </a:r>
            <a:r>
              <a:rPr lang="en-US" sz="1800" dirty="0" err="1">
                <a:ea typeface="+mn-ea"/>
              </a:rPr>
              <a:t>RE</a:t>
            </a:r>
            <a:r>
              <a:rPr lang="en-US" sz="1800" dirty="0">
                <a:ea typeface="+mn-ea"/>
              </a:rPr>
              <a:t> Model</a:t>
            </a:r>
          </a:p>
        </p:txBody>
      </p:sp>
      <p:sp>
        <p:nvSpPr>
          <p:cNvPr id="5" name="Arrow: Up 13">
            <a:extLst>
              <a:ext uri="{FF2B5EF4-FFF2-40B4-BE49-F238E27FC236}">
                <a16:creationId xmlns:a16="http://schemas.microsoft.com/office/drawing/2014/main" id="{5EF073F2-14FA-2A4D-B8BA-D6B36D6BBE83}"/>
              </a:ext>
            </a:extLst>
          </p:cNvPr>
          <p:cNvSpPr/>
          <p:nvPr/>
        </p:nvSpPr>
        <p:spPr>
          <a:xfrm>
            <a:off x="6019799" y="2741812"/>
            <a:ext cx="1198995" cy="2868805"/>
          </a:xfrm>
          <a:prstGeom prst="upArrow">
            <a:avLst/>
          </a:prstGeom>
          <a:gradFill>
            <a:gsLst>
              <a:gs pos="100000">
                <a:schemeClr val="accent1"/>
              </a:gs>
              <a:gs pos="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6B3280E7-B010-824F-9B8B-E2A926258BD3}"/>
              </a:ext>
            </a:extLst>
          </p:cNvPr>
          <p:cNvSpPr txBox="1"/>
          <p:nvPr/>
        </p:nvSpPr>
        <p:spPr>
          <a:xfrm>
            <a:off x="5330223" y="1877128"/>
            <a:ext cx="257814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Arial"/>
                <a:ea typeface="+mn-ea"/>
                <a:cs typeface="+mn-cs"/>
              </a:rPr>
              <a:t>Human caused, intentional</a:t>
            </a:r>
          </a:p>
        </p:txBody>
      </p:sp>
      <p:sp>
        <p:nvSpPr>
          <p:cNvPr id="8" name="TextBox 7">
            <a:extLst>
              <a:ext uri="{FF2B5EF4-FFF2-40B4-BE49-F238E27FC236}">
                <a16:creationId xmlns:a16="http://schemas.microsoft.com/office/drawing/2014/main" id="{ABD7EC51-5EF2-E64F-8A95-A1AE524FCC63}"/>
              </a:ext>
            </a:extLst>
          </p:cNvPr>
          <p:cNvSpPr txBox="1"/>
          <p:nvPr/>
        </p:nvSpPr>
        <p:spPr>
          <a:xfrm>
            <a:off x="5330223" y="5748273"/>
            <a:ext cx="242677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Arial"/>
                <a:ea typeface="+mn-ea"/>
                <a:cs typeface="+mn-cs"/>
              </a:rPr>
              <a:t>Accidental, natural </a:t>
            </a:r>
          </a:p>
        </p:txBody>
      </p:sp>
      <p:sp>
        <p:nvSpPr>
          <p:cNvPr id="10" name="TextBox 9">
            <a:extLst>
              <a:ext uri="{FF2B5EF4-FFF2-40B4-BE49-F238E27FC236}">
                <a16:creationId xmlns:a16="http://schemas.microsoft.com/office/drawing/2014/main" id="{2E14C74D-54F9-B04E-8B02-E7DE099CB4E0}"/>
              </a:ext>
            </a:extLst>
          </p:cNvPr>
          <p:cNvSpPr txBox="1"/>
          <p:nvPr/>
        </p:nvSpPr>
        <p:spPr>
          <a:xfrm rot="16200000">
            <a:off x="5112126" y="3913230"/>
            <a:ext cx="301433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Traumatic Impact</a:t>
            </a:r>
          </a:p>
        </p:txBody>
      </p:sp>
    </p:spTree>
    <p:extLst>
      <p:ext uri="{BB962C8B-B14F-4D97-AF65-F5344CB8AC3E}">
        <p14:creationId xmlns:p14="http://schemas.microsoft.com/office/powerpoint/2010/main" val="3787554822"/>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92F6C-8F48-5C47-B2A3-016E887E3533}"/>
              </a:ext>
            </a:extLst>
          </p:cNvPr>
          <p:cNvSpPr>
            <a:spLocks noGrp="1"/>
          </p:cNvSpPr>
          <p:nvPr>
            <p:ph type="title"/>
          </p:nvPr>
        </p:nvSpPr>
        <p:spPr/>
        <p:txBody>
          <a:bodyPr/>
          <a:lstStyle/>
          <a:p>
            <a:r>
              <a:rPr lang="en-US" dirty="0"/>
              <a:t>Adverse Childhood Experiences</a:t>
            </a:r>
          </a:p>
        </p:txBody>
      </p:sp>
      <p:pic>
        <p:nvPicPr>
          <p:cNvPr id="4" name="Content Placeholder 6">
            <a:extLst>
              <a:ext uri="{FF2B5EF4-FFF2-40B4-BE49-F238E27FC236}">
                <a16:creationId xmlns:a16="http://schemas.microsoft.com/office/drawing/2014/main" id="{C12E07B5-3C35-E942-8993-7000E894B964}"/>
              </a:ext>
            </a:extLst>
          </p:cNvPr>
          <p:cNvPicPr>
            <a:picLocks noGrp="1" noChangeAspect="1"/>
          </p:cNvPicPr>
          <p:nvPr>
            <p:ph idx="1"/>
          </p:nvPr>
        </p:nvPicPr>
        <p:blipFill>
          <a:blip r:embed="rId2"/>
          <a:stretch>
            <a:fillRect/>
          </a:stretch>
        </p:blipFill>
        <p:spPr>
          <a:xfrm>
            <a:off x="1371600" y="1791520"/>
            <a:ext cx="6858000" cy="5075340"/>
          </a:xfrm>
          <a:prstGeom prst="rect">
            <a:avLst/>
          </a:prstGeom>
          <a:ln>
            <a:noFill/>
          </a:ln>
        </p:spPr>
      </p:pic>
    </p:spTree>
    <p:extLst>
      <p:ext uri="{BB962C8B-B14F-4D97-AF65-F5344CB8AC3E}">
        <p14:creationId xmlns:p14="http://schemas.microsoft.com/office/powerpoint/2010/main" val="4041768333"/>
      </p:ext>
    </p:extLst>
  </p:cSld>
  <p:clrMapOvr>
    <a:masterClrMapping/>
  </p:clrMapOvr>
</p:sld>
</file>

<file path=ppt/theme/theme1.xml><?xml version="1.0" encoding="utf-8"?>
<a:theme xmlns:a="http://schemas.openxmlformats.org/drawingml/2006/main" name="Spectrum">
  <a:themeElements>
    <a:clrScheme name="Custom 35">
      <a:dk1>
        <a:sysClr val="windowText" lastClr="000000"/>
      </a:dk1>
      <a:lt1>
        <a:sysClr val="window" lastClr="FFFFFF"/>
      </a:lt1>
      <a:dk2>
        <a:srgbClr val="5A5A59"/>
      </a:dk2>
      <a:lt2>
        <a:srgbClr val="C0C1BF"/>
      </a:lt2>
      <a:accent1>
        <a:srgbClr val="4A9FCD"/>
      </a:accent1>
      <a:accent2>
        <a:srgbClr val="EA9922"/>
      </a:accent2>
      <a:accent3>
        <a:srgbClr val="94BB2B"/>
      </a:accent3>
      <a:accent4>
        <a:srgbClr val="94BB2B"/>
      </a:accent4>
      <a:accent5>
        <a:srgbClr val="7BA79D"/>
      </a:accent5>
      <a:accent6>
        <a:srgbClr val="968C8C"/>
      </a:accent6>
      <a:hlink>
        <a:srgbClr val="000000"/>
      </a:hlink>
      <a:folHlink>
        <a:srgbClr val="0000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Spectrum.thmx</Template>
  <TotalTime>29133</TotalTime>
  <Words>6397</Words>
  <Application>Microsoft Office PowerPoint</Application>
  <PresentationFormat>On-screen Show (4:3)</PresentationFormat>
  <Paragraphs>608</Paragraphs>
  <Slides>55</Slides>
  <Notes>34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ＭＳ Ｐゴシック</vt:lpstr>
      <vt:lpstr>Arial</vt:lpstr>
      <vt:lpstr>Calibri</vt:lpstr>
      <vt:lpstr>Corbel</vt:lpstr>
      <vt:lpstr>Georgia</vt:lpstr>
      <vt:lpstr>Times New Roman</vt:lpstr>
      <vt:lpstr>Trebuchet MS</vt:lpstr>
      <vt:lpstr>Verdana</vt:lpstr>
      <vt:lpstr>Wingdings</vt:lpstr>
      <vt:lpstr>Spectrum</vt:lpstr>
      <vt:lpstr>Advancing School Safety</vt:lpstr>
      <vt:lpstr>Learning Objectives</vt:lpstr>
      <vt:lpstr>Overview</vt:lpstr>
      <vt:lpstr>School-Associated Violent Deaths</vt:lpstr>
      <vt:lpstr>School-Associated Violent Deaths  (NCES)</vt:lpstr>
      <vt:lpstr>Youth Violent Deaths by Location</vt:lpstr>
      <vt:lpstr>Youth Violent Deaths by Location</vt:lpstr>
      <vt:lpstr>Other Threats to School Safety</vt:lpstr>
      <vt:lpstr>Adverse Childhood Experiences</vt:lpstr>
      <vt:lpstr>Impact of ACEs</vt:lpstr>
      <vt:lpstr>Framework for Safe and Successful Schools (ASCA, NAESP, NASP, NASRO, NASSP, SSWAA) </vt:lpstr>
      <vt:lpstr>School Climate: Safe? Supportive? Positive?</vt:lpstr>
      <vt:lpstr>Collaboration</vt:lpstr>
      <vt:lpstr>PowerPoint Presentation</vt:lpstr>
      <vt:lpstr>PowerPoint Presentation</vt:lpstr>
      <vt:lpstr>PowerPoint Presentation</vt:lpstr>
      <vt:lpstr>Balance Physical and Psychological Safety</vt:lpstr>
      <vt:lpstr>Create Culture of Open Communication</vt:lpstr>
      <vt:lpstr>The Context of Threat Assessment</vt:lpstr>
      <vt:lpstr>What Do We Know About School Shooters?</vt:lpstr>
      <vt:lpstr>Finding #1:  There is no accurate “profile”</vt:lpstr>
      <vt:lpstr>Findings #2 &amp; #3  </vt:lpstr>
      <vt:lpstr>  Findings #4, #5, &amp; #6  </vt:lpstr>
      <vt:lpstr>  Findings #7 &amp; #8  </vt:lpstr>
      <vt:lpstr>  Findings #9 &amp; #10  </vt:lpstr>
      <vt:lpstr>What is Threat Assessment?</vt:lpstr>
      <vt:lpstr>Problems with Profiling: Humor Break</vt:lpstr>
      <vt:lpstr>Creating a Comprehensive Targeted Violence Prevention Plan</vt:lpstr>
      <vt:lpstr>Establish a Multidisciplinary Threat Assessment Team (School and/or District Level)</vt:lpstr>
      <vt:lpstr>Guiding Principles of the  Threat Assessment Process</vt:lpstr>
      <vt:lpstr>Early Warning Signs</vt:lpstr>
      <vt:lpstr>Risk Factors for Violence CDC (2011); Coie, Maumary-Gremaud, &amp; Bierman (2002); Lipsey &amp; Derzon (1998); Patterson, Reid, &amp; Dishion (1992); Nickerson &amp; Martens (2008)</vt:lpstr>
      <vt:lpstr>Protective Factors for Violence  CDC (2011); Gregory, Cornell, Fan, Sheras, Shih, &amp; Huang (2010); Resnick, Ireland, &amp; Borowsky (2004)</vt:lpstr>
      <vt:lpstr>Virginia Threat Assessment Model</vt:lpstr>
      <vt:lpstr>What is a Threat?</vt:lpstr>
      <vt:lpstr>Example: Threat, Risks, Procedure</vt:lpstr>
      <vt:lpstr>Threat Assessment Process  (Cornell &amp; Sheras, 2006)</vt:lpstr>
      <vt:lpstr>Evaluate the Threat</vt:lpstr>
      <vt:lpstr>Sources of Information to Consider</vt:lpstr>
      <vt:lpstr>Student Interview</vt:lpstr>
      <vt:lpstr>Key Questions</vt:lpstr>
      <vt:lpstr>Key Questions (cont.)</vt:lpstr>
      <vt:lpstr>Resource</vt:lpstr>
      <vt:lpstr>Determine Level of Risk</vt:lpstr>
      <vt:lpstr>Communicating  with Parents</vt:lpstr>
      <vt:lpstr>Plan for Transient Threat</vt:lpstr>
      <vt:lpstr>Plan for Serious Threat</vt:lpstr>
      <vt:lpstr>Immediate Response for Very Serious Threat</vt:lpstr>
      <vt:lpstr>Very Serious Threat Intervention</vt:lpstr>
      <vt:lpstr>Resources</vt:lpstr>
      <vt:lpstr>Case Scenario: Marly</vt:lpstr>
      <vt:lpstr>Debrief</vt:lpstr>
      <vt:lpstr>Case Scenario: Jerry</vt:lpstr>
      <vt:lpstr>Debrief</vt:lpstr>
      <vt:lpstr>Questions and Thanks!</vt:lpstr>
    </vt:vector>
  </TitlesOfParts>
  <Company>SUNY Albany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William Spears</dc:creator>
  <cp:lastModifiedBy>Newell, Shannon S.</cp:lastModifiedBy>
  <cp:revision>819</cp:revision>
  <cp:lastPrinted>2013-05-29T19:57:01Z</cp:lastPrinted>
  <dcterms:created xsi:type="dcterms:W3CDTF">2005-03-28T01:30:28Z</dcterms:created>
  <dcterms:modified xsi:type="dcterms:W3CDTF">2019-03-16T19:16:39Z</dcterms:modified>
</cp:coreProperties>
</file>