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1" r:id="rId2"/>
    <p:sldMasterId id="2147483699" r:id="rId3"/>
  </p:sldMasterIdLst>
  <p:notesMasterIdLst>
    <p:notesMasterId r:id="rId13"/>
  </p:notesMasterIdLst>
  <p:handoutMasterIdLst>
    <p:handoutMasterId r:id="rId14"/>
  </p:handoutMasterIdLst>
  <p:sldIdLst>
    <p:sldId id="271" r:id="rId4"/>
    <p:sldId id="269" r:id="rId5"/>
    <p:sldId id="272" r:id="rId6"/>
    <p:sldId id="273" r:id="rId7"/>
    <p:sldId id="277" r:id="rId8"/>
    <p:sldId id="274" r:id="rId9"/>
    <p:sldId id="275" r:id="rId10"/>
    <p:sldId id="276" r:id="rId11"/>
    <p:sldId id="259" r:id="rId12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3817" autoAdjust="0"/>
  </p:normalViewPr>
  <p:slideViewPr>
    <p:cSldViewPr snapToGrid="0" snapToObjects="1">
      <p:cViewPr>
        <p:scale>
          <a:sx n="110" d="100"/>
          <a:sy n="110" d="100"/>
        </p:scale>
        <p:origin x="-686" y="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A577AAA8-9166-AE42-8FC9-F09584FE35B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E25DC55-463F-1143-8F5A-B59CC30E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4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04B9AA75-0C74-744C-A707-FB2D294F7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81AF237-36A2-9249-BE27-E698460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01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p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3159" tIns="93159" rIns="93159" bIns="9315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AF237-36A2-9249-BE27-E6984602A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6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AF237-36A2-9249-BE27-E6984602A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652"/>
            <a:ext cx="8229600" cy="91474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6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35E6C2D-606F-FD4E-AD88-4854A7252C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8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191"/>
            <a:ext cx="8229600" cy="9109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559859"/>
            <a:ext cx="3968750" cy="47156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24388" y="1559859"/>
            <a:ext cx="4062412" cy="471564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2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344"/>
            <a:ext cx="8229600" cy="90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0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780"/>
            <a:ext cx="8229600" cy="9105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090"/>
            <a:ext cx="4040188" cy="63502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9111"/>
            <a:ext cx="4040188" cy="41370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833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9111"/>
            <a:ext cx="4041775" cy="41370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82586"/>
            <a:ext cx="7582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96894"/>
            <a:ext cx="8229600" cy="452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498"/>
            <a:ext cx="7638637" cy="912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40862"/>
            <a:ext cx="3871913" cy="46012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4617243" y="1540862"/>
            <a:ext cx="3871913" cy="46012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67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344"/>
            <a:ext cx="7657312" cy="90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99617"/>
            <a:ext cx="3968750" cy="45852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24388" y="1699618"/>
            <a:ext cx="4062412" cy="458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50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344"/>
            <a:ext cx="7647974" cy="90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6680"/>
            <a:ext cx="7772400" cy="122859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5276"/>
            <a:ext cx="7772400" cy="115608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24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9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40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780"/>
            <a:ext cx="76666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3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6558" y="187933"/>
            <a:ext cx="7510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12846"/>
            <a:ext cx="8229600" cy="461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81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250" y="246550"/>
            <a:ext cx="7544549" cy="944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69076"/>
            <a:ext cx="3871913" cy="4432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4617243" y="1869076"/>
            <a:ext cx="3871913" cy="4432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13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129" y="328754"/>
            <a:ext cx="7464671" cy="805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836738"/>
            <a:ext cx="3968750" cy="4519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24388" y="1836738"/>
            <a:ext cx="4062412" cy="43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712" y="288818"/>
            <a:ext cx="7193087" cy="877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36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80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0114"/>
            <a:ext cx="3008313" cy="4076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9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536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5E6C2D-606F-FD4E-AD88-4854A7252C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8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78" y="312780"/>
            <a:ext cx="7496622" cy="7415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560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5366"/>
            <a:ext cx="4040188" cy="4240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560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85366"/>
            <a:ext cx="4041775" cy="4240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08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49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709332"/>
            <a:ext cx="3871913" cy="4432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4617243" y="1709332"/>
            <a:ext cx="3871913" cy="4432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8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344"/>
            <a:ext cx="8229600" cy="90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31280"/>
            <a:ext cx="3968750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24388" y="1631280"/>
            <a:ext cx="4062412" cy="4588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4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344"/>
            <a:ext cx="8229600" cy="90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5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4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7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780"/>
            <a:ext cx="8229600" cy="9105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09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0739"/>
            <a:ext cx="4040188" cy="39979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09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0739"/>
            <a:ext cx="4041775" cy="39979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305"/>
            <a:ext cx="8229600" cy="681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13163"/>
            <a:ext cx="3871913" cy="4432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4617243" y="1813163"/>
            <a:ext cx="4069557" cy="4432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7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3639"/>
            <a:ext cx="8229600" cy="909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197758"/>
            <a:ext cx="8229600" cy="912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400008"/>
            <a:ext cx="8229600" cy="372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3200"/>
            </a:lvl1pPr>
            <a:lvl2pPr>
              <a:lnSpc>
                <a:spcPct val="100000"/>
              </a:lnSpc>
              <a:spcBef>
                <a:spcPts val="600"/>
              </a:spcBef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defRPr sz="20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70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2104"/>
            <a:ext cx="5111750" cy="49440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234"/>
            <a:ext cx="3008313" cy="37779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283"/>
            <a:ext cx="5486400" cy="365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379"/>
            <a:ext cx="8229600" cy="6810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673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6498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6736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6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6498"/>
            <a:ext cx="4041775" cy="39512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EBAB-00FB-BD4B-8C47-5D4A05FD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5E6C2D-606F-FD4E-AD88-4854A7252C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0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E7458-9FC5-5C4B-83E9-A760A673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3980F0B-E526-3B48-8088-D84EA4785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1DB424-E7A9-8246-90B1-0EE6196D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06A852-EFA2-164F-92D5-A55A4347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47B7F0-A8D7-B542-B55C-80275497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59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CB114-5D4B-6947-A993-2F54A2F9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268A7-83B8-124D-A1A3-5AACC57F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5C5F80-099A-444D-BFD9-222B011D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7C4855-6633-F24B-B2FC-91A17663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288969-BF97-C04C-A640-331F6CA4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0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439CFE-E4AF-C14F-A052-59568E9C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B9B64A-B817-9E48-8E28-0DC670A0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F314D-2C28-E040-A398-E2F3642D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EC4F2-F48B-E14F-BC4F-7E44BB20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BDEF69-76F7-6A43-BE61-8A80A2B0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60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6262B-8074-9944-953B-B6DBB2A2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3CB0D0-9E62-9F4F-AABE-81B024E0C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466EBC-FED8-6642-A102-58171FCE3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867381-B2DC-0744-B3C9-FB80AB30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98A3C-35EF-3149-BFDB-6D7F5FDF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45DC90-347C-814F-A5C7-6A035458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6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1F40B-4043-7C44-BD43-14A27312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005B5-F34F-2241-A11E-DF226F071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D74E66-E791-FB4A-AF1F-463B91565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E38012-8633-7242-878C-93378EC79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B0ED28-6312-E84A-AAAA-7CB72ED05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2D0E1E-9522-3749-A51E-503B9BD0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45E307-19C9-304D-AED3-2B3B47EB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71E86F-5523-4645-BB5F-F615ABA6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10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094FF-0629-5948-8B54-9721C3B8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F5866D-CFBF-6B4F-84A6-01568843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0DB44F-B6B2-4942-89C5-DA8EC95C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801B2A-6828-944A-9CAB-52740442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525388"/>
            <a:ext cx="8229600" cy="912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96894"/>
            <a:ext cx="8229600" cy="452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D63942-0EDD-064B-9B31-4548E025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CEDB79-9E33-B04A-9CD8-A3E6272B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9A2FDD-9397-C645-9629-6DFAEB85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0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D571A-C1B2-9544-AF83-57F28232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E563A-ED2E-7D40-9407-27AA538E1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01F219-AA34-D14B-A2CC-63FCFA3DE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FF61BD-0F15-7A4F-8859-A0E7084D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E78D4A-00EB-DF40-858B-AD7D663F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BE7EA2-054E-EB45-BF96-DB8618CE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7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73210-45C2-DA43-A7E7-DFDFE245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7AF88DD-859A-DE45-9931-44277E0D4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CCA299-186A-204B-BA5E-B8C9D2FF7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CD2385-12BE-2D42-B5FB-484840D3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D45B71-C1A5-1D44-9098-6AAE1131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AA2535-AE97-0F40-B0A7-C23BADDB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70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D1230-322F-2E41-8031-819832DC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E92B61-DC93-0944-89A9-A4FBC14FF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B2712A-3F1A-5142-A975-9C5800EF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AD058-508F-0748-A72A-1C125098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F03468-D268-7F4D-8886-A02138B6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7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8F61AC3-CCF3-4C40-B382-BCCC7DA5C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76C596-91A3-F440-9201-85F2CAA1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855CF5-AFC0-304A-8218-8CF1CDDE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94F810-85CB-A949-B1E2-A8858441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955420-2F50-324D-80AE-46282BA3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81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E7458-9FC5-5C4B-83E9-A760A673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3980F0B-E526-3B48-8088-D84EA4785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1DB424-E7A9-8246-90B1-0EE6196D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06A852-EFA2-164F-92D5-A55A4347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47B7F0-A8D7-B542-B55C-80275497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59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CB114-5D4B-6947-A993-2F54A2F9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268A7-83B8-124D-A1A3-5AACC57F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5C5F80-099A-444D-BFD9-222B011D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7C4855-6633-F24B-B2FC-91A17663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288969-BF97-C04C-A640-331F6CA4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0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439CFE-E4AF-C14F-A052-59568E9C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B9B64A-B817-9E48-8E28-0DC670A0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F314D-2C28-E040-A398-E2F3642D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EC4F2-F48B-E14F-BC4F-7E44BB20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BDEF69-76F7-6A43-BE61-8A80A2B0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60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6262B-8074-9944-953B-B6DBB2A2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3CB0D0-9E62-9F4F-AABE-81B024E0C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466EBC-FED8-6642-A102-58171FCE3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867381-B2DC-0744-B3C9-FB80AB30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98A3C-35EF-3149-BFDB-6D7F5FDF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45DC90-347C-814F-A5C7-6A035458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6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1F40B-4043-7C44-BD43-14A27312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005B5-F34F-2241-A11E-DF226F071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D74E66-E791-FB4A-AF1F-463B91565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E38012-8633-7242-878C-93378EC79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B0ED28-6312-E84A-AAAA-7CB72ED05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2D0E1E-9522-3749-A51E-503B9BD0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45E307-19C9-304D-AED3-2B3B47EB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71E86F-5523-4645-BB5F-F615ABA6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1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525388"/>
            <a:ext cx="8229600" cy="912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596894"/>
            <a:ext cx="8229600" cy="452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baseline="0"/>
            </a:lvl1pPr>
            <a:lvl2pPr marL="45720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 THIS SLIDE IS FOR STRAIGHT TEXT. NO BULLETS.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2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094FF-0629-5948-8B54-9721C3B8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F5866D-CFBF-6B4F-84A6-01568843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0DB44F-B6B2-4942-89C5-DA8EC95C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801B2A-6828-944A-9CAB-52740442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58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D63942-0EDD-064B-9B31-4548E025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CEDB79-9E33-B04A-9CD8-A3E6272B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9A2FDD-9397-C645-9629-6DFAEB85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0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D571A-C1B2-9544-AF83-57F28232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E563A-ED2E-7D40-9407-27AA538E1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01F219-AA34-D14B-A2CC-63FCFA3DE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FF61BD-0F15-7A4F-8859-A0E7084D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E78D4A-00EB-DF40-858B-AD7D663F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BE7EA2-054E-EB45-BF96-DB8618CE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7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73210-45C2-DA43-A7E7-DFDFE245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7AF88DD-859A-DE45-9931-44277E0D4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CCA299-186A-204B-BA5E-B8C9D2FF7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CD2385-12BE-2D42-B5FB-484840D3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D45B71-C1A5-1D44-9098-6AAE1131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AA2535-AE97-0F40-B0A7-C23BADDB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70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D1230-322F-2E41-8031-819832DC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E92B61-DC93-0944-89A9-A4FBC14FF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B2712A-3F1A-5142-A975-9C5800EF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AD058-508F-0748-A72A-1C125098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F03468-D268-7F4D-8886-A02138B6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7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8F61AC3-CCF3-4C40-B382-BCCC7DA5C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76C596-91A3-F440-9201-85F2CAA1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855CF5-AFC0-304A-8218-8CF1CDDE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94F810-85CB-A949-B1E2-A8858441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955420-2F50-324D-80AE-46282BA3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8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3191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CORY, PLEASE DELETE THIS SLIDE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642812"/>
            <a:ext cx="8229600" cy="348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2804" y="1352830"/>
            <a:ext cx="7772400" cy="111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accent1"/>
                </a:solidFill>
              </a:rPr>
              <a:t>Click to edit </a:t>
            </a:r>
            <a:r>
              <a:rPr lang="en-US" sz="4000" kern="1200" dirty="0">
                <a:solidFill>
                  <a:schemeClr val="accent1"/>
                </a:solidFill>
                <a:latin typeface="+mn-lt"/>
              </a:rPr>
              <a:t>Master</a:t>
            </a:r>
            <a:r>
              <a:rPr lang="en-US" sz="4000" kern="1200" dirty="0">
                <a:solidFill>
                  <a:schemeClr val="accent1"/>
                </a:solidFill>
              </a:rPr>
              <a:t> title style</a:t>
            </a: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368604" y="2581450"/>
            <a:ext cx="602807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kern="1200" dirty="0">
                <a:latin typeface="Arial"/>
                <a:cs typeface="Arial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261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8498"/>
            <a:ext cx="8229600" cy="9122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CORY, PLEASE DELET THIS SLIDE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31523"/>
            <a:ext cx="3871913" cy="4610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4617243" y="1531524"/>
            <a:ext cx="3871913" cy="46106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3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44453"/>
            <a:ext cx="8229600" cy="838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3316"/>
            <a:ext cx="8229600" cy="3772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6C2D-606F-FD4E-AD88-4854A725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55" r:id="rId4"/>
    <p:sldLayoutId id="2147483660" r:id="rId5"/>
    <p:sldLayoutId id="2147483698" r:id="rId6"/>
    <p:sldLayoutId id="2147483663" r:id="rId7"/>
    <p:sldLayoutId id="2147483657" r:id="rId8"/>
    <p:sldLayoutId id="2147483658" r:id="rId9"/>
    <p:sldLayoutId id="2147483659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61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62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1" r:id="rId38"/>
    <p:sldLayoutId id="2147483693" r:id="rId39"/>
    <p:sldLayoutId id="2147483694" r:id="rId40"/>
    <p:sldLayoutId id="2147483695" r:id="rId41"/>
    <p:sldLayoutId id="2147483696" r:id="rId42"/>
    <p:sldLayoutId id="2147483656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063A09-CCEA-A748-A2FC-B0433F9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54620E-2720-FA47-A97E-8AF10FD0F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C7395F-B483-6E46-97F9-90AE80707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8371E2-FE66-2141-A9D0-8B4FCA3A4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4661C8-12C2-1F4E-80A8-068DC4DA8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063A09-CCEA-A748-A2FC-B0433F9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54620E-2720-FA47-A97E-8AF10FD0F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C7395F-B483-6E46-97F9-90AE80707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3C23-AD42-E14C-804F-00A7401CFE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8371E2-FE66-2141-A9D0-8B4FCA3A4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4661C8-12C2-1F4E-80A8-068DC4DA8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AC03-1403-EC46-B8BD-C25C0C47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ponline.org/resources-and-publications/resources-and-podcasts/school-climate-safety-and-crisis/health-crisis-resources/virtual-service-delivery-in-response-to-covid-19-disruptions" TargetMode="External"/><Relationship Id="rId2" Type="http://schemas.openxmlformats.org/officeDocument/2006/relationships/hyperlink" Target="https://www.nasponline.org/resources-and-publications/resources-and-podcasts/school-climate-safety-and-crisis/health-crisis-resource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asponline.org/publications/periodicals/communique/issues/volume-46-issue-1/just-a-click-away-virtual-school-psychologist-for-hire" TargetMode="External"/><Relationship Id="rId4" Type="http://schemas.openxmlformats.org/officeDocument/2006/relationships/hyperlink" Target="http://www.nasponline.org/assets/documents/Guidance_Telehealth_Virtual_Service_%20Delivery_Final%20(2)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hs.gov/hipaa/for-professionals/special-topics/emergency-preparedness/notification-enforcement-discretion-telehealth/index.html" TargetMode="External"/><Relationship Id="rId3" Type="http://schemas.openxmlformats.org/officeDocument/2006/relationships/hyperlink" Target="https://www.apaservices.org/practice/business/technology/tech-column/telehealth-solutions" TargetMode="External"/><Relationship Id="rId7" Type="http://schemas.openxmlformats.org/officeDocument/2006/relationships/hyperlink" Target="https://studentprivacy.ed.gov/resources/ferpa-and-virtual-learning" TargetMode="External"/><Relationship Id="rId2" Type="http://schemas.openxmlformats.org/officeDocument/2006/relationships/hyperlink" Target="https://www.apa.org/practice/programs/dmhi/research-information/telepsychology-services-checklist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resencelearning.com/app/uploads/2019/12/PA_Whitepaper_February2018_FINAL.pdf" TargetMode="External"/><Relationship Id="rId5" Type="http://schemas.openxmlformats.org/officeDocument/2006/relationships/hyperlink" Target="https://www.schoolcounselor.org/asca/media/asca/home/EmergencyShutdown.pdf" TargetMode="External"/><Relationship Id="rId4" Type="http://schemas.openxmlformats.org/officeDocument/2006/relationships/hyperlink" Target="https://www.apa.org/ed/ce/telehealt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2"/>
          <p:cNvSpPr txBox="1">
            <a:spLocks noGrp="1"/>
          </p:cNvSpPr>
          <p:nvPr>
            <p:ph type="ctrTitle"/>
          </p:nvPr>
        </p:nvSpPr>
        <p:spPr>
          <a:xfrm>
            <a:off x="110723" y="2982976"/>
            <a:ext cx="8520600" cy="30468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/>
              <a:t>Ask the Experts Webinar Series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/>
              <a:t>When One Door Closes and Another Opens: School Psychologists Providing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Telehealth </a:t>
            </a:r>
            <a:r>
              <a:rPr lang="en-US" sz="2800" i="1" dirty="0"/>
              <a:t>Services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0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0E814C5-3A11-4835-8213-08CE9620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4844"/>
            <a:ext cx="8229600" cy="9127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“Ask the Experts” Webinar Series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34C2BE4-B30A-4E4A-BCB7-8B8E270A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7208"/>
            <a:ext cx="8229600" cy="452024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Series of recorded webinars to be posted on  the NASP website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Webinars </a:t>
            </a:r>
            <a:r>
              <a:rPr lang="en-US" dirty="0" smtClean="0"/>
              <a:t>are designed to offer support to school psychologists, interns, and practicum students as they navigate the delivery of school psychological services during the COVID-19 pandemic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Each webinar will be followed by the opening of a discussion thread on the NASP member community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Each webinar will: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Address critical questions </a:t>
            </a:r>
            <a:r>
              <a:rPr lang="en-US" dirty="0" smtClean="0"/>
              <a:t>emerging as a result of the need to provide virtual telehealth school psychological services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Provide </a:t>
            </a:r>
            <a:r>
              <a:rPr lang="en-US" dirty="0" smtClean="0"/>
              <a:t>advice and guidance </a:t>
            </a:r>
            <a:r>
              <a:rPr lang="en-US" dirty="0"/>
              <a:t>from experts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Offer suggested strategies and resources for addressing </a:t>
            </a:r>
            <a:r>
              <a:rPr lang="en-US" dirty="0" smtClean="0"/>
              <a:t>professional  </a:t>
            </a:r>
            <a:r>
              <a:rPr lang="en-US" dirty="0"/>
              <a:t>practice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Expert Panel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Dan </a:t>
            </a:r>
            <a:r>
              <a:rPr lang="en-US" dirty="0" err="1" smtClean="0"/>
              <a:t>Florell</a:t>
            </a:r>
            <a:r>
              <a:rPr lang="en-US" dirty="0" smtClean="0"/>
              <a:t>, Ph.D., Associate Professor, Eastern Kentucky University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Kari Oyen, Ph.D. Assistant Professor, University of South Dakota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Stephanie Taylor, Ed.S., Clinical Director of </a:t>
            </a:r>
            <a:r>
              <a:rPr lang="en-US" dirty="0" err="1" smtClean="0"/>
              <a:t>PsychEd</a:t>
            </a:r>
            <a:r>
              <a:rPr lang="en-US" dirty="0" smtClean="0"/>
              <a:t> Services, Presence Learning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Hiral Vekaria, Ed.S., Wake County Schools, 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592"/>
            <a:ext cx="8229600" cy="912755"/>
          </a:xfrm>
        </p:spPr>
        <p:txBody>
          <a:bodyPr/>
          <a:lstStyle/>
          <a:p>
            <a:r>
              <a:rPr lang="en-US" dirty="0" smtClean="0"/>
              <a:t>Critical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348"/>
            <a:ext cx="8229600" cy="42658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SPs need to be providing telehealth services while their school buildings are closed… </a:t>
            </a:r>
          </a:p>
          <a:p>
            <a:pPr lvl="1"/>
            <a:r>
              <a:rPr lang="en-US" dirty="0" smtClean="0"/>
              <a:t>Where should they begin? What should the virtual environment be like?</a:t>
            </a:r>
          </a:p>
          <a:p>
            <a:pPr lvl="1"/>
            <a:r>
              <a:rPr lang="en-US" dirty="0" smtClean="0"/>
              <a:t>How should SPs determine and respond to student needs?</a:t>
            </a:r>
          </a:p>
          <a:p>
            <a:pPr lvl="1"/>
            <a:r>
              <a:rPr lang="en-US" dirty="0" smtClean="0"/>
              <a:t>What services should be provided?</a:t>
            </a:r>
          </a:p>
          <a:p>
            <a:pPr lvl="1"/>
            <a:r>
              <a:rPr lang="en-US" dirty="0" smtClean="0"/>
              <a:t>What are the primary legal and ethical considerations?</a:t>
            </a:r>
          </a:p>
          <a:p>
            <a:pPr lvl="1"/>
            <a:r>
              <a:rPr lang="en-US" dirty="0" smtClean="0"/>
              <a:t>What resources can help SPs?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6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Step 1: Consider your virtual environment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Step 2: Communicate with others to plan a 				  response to student need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Step 3: Consider the breadth of services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Step 4: Consider legal and ethical issues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Step 5: Embrace </a:t>
            </a:r>
            <a:r>
              <a:rPr lang="en-US" dirty="0" smtClean="0"/>
              <a:t>people and NASP </a:t>
            </a:r>
            <a:r>
              <a:rPr lang="en-US" dirty="0"/>
              <a:t>as </a:t>
            </a:r>
            <a:r>
              <a:rPr lang="en-US" dirty="0" smtClean="0"/>
              <a:t>					  resources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327"/>
            <a:ext cx="8229600" cy="912755"/>
          </a:xfrm>
        </p:spPr>
        <p:txBody>
          <a:bodyPr/>
          <a:lstStyle/>
          <a:p>
            <a:r>
              <a:rPr lang="en-US" dirty="0" smtClean="0"/>
              <a:t>10 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818"/>
            <a:ext cx="8229600" cy="4809369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dirty="0" smtClean="0"/>
              <a:t>Let the NASP Practice Model be your guide. Consider how your telehealth work today can support prevention, evaluation, and intervention services for tomorrow. </a:t>
            </a:r>
          </a:p>
          <a:p>
            <a:pPr>
              <a:lnSpc>
                <a:spcPct val="120000"/>
              </a:lnSpc>
            </a:pPr>
            <a:r>
              <a:rPr lang="en-US" dirty="0"/>
              <a:t>This is an opportunity for you to demonstrate your value beyond what they already know </a:t>
            </a:r>
            <a:r>
              <a:rPr lang="en-US" dirty="0" smtClean="0"/>
              <a:t>about you.</a:t>
            </a:r>
          </a:p>
          <a:p>
            <a:pPr>
              <a:lnSpc>
                <a:spcPct val="120000"/>
              </a:lnSpc>
            </a:pPr>
            <a:r>
              <a:rPr lang="en-US" dirty="0"/>
              <a:t>Be thoughtful about your virtual environment. 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Technology offers ways that you can connect with your </a:t>
            </a:r>
            <a:r>
              <a:rPr lang="en-US" dirty="0" smtClean="0"/>
              <a:t>colleagues, </a:t>
            </a:r>
            <a:r>
              <a:rPr lang="en-US" dirty="0"/>
              <a:t>school administrators, parents and kids. Reach out and touch </a:t>
            </a:r>
            <a:r>
              <a:rPr lang="en-US" dirty="0" smtClean="0"/>
              <a:t>someone!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Prioritize student needs; weigh risks and benefits of services. Consider compensatory services as needed.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Communicate and coordinate regularly with colleagues, teachers, parents and your students.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a legal and ethical decision making model to guide your work.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Consider your skills </a:t>
            </a:r>
            <a:r>
              <a:rPr lang="en-US" dirty="0" smtClean="0"/>
              <a:t>and </a:t>
            </a:r>
            <a:r>
              <a:rPr lang="en-US" dirty="0"/>
              <a:t>seek out related professional development as </a:t>
            </a:r>
            <a:r>
              <a:rPr lang="en-US" dirty="0" smtClean="0"/>
              <a:t>needed.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en-US" dirty="0" smtClean="0"/>
              <a:t>Utilize NASP and external resources in supporting the work of your school community.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en-US" dirty="0" smtClean="0"/>
              <a:t>Internship and practicum students should work </a:t>
            </a:r>
            <a:r>
              <a:rPr lang="en-US" dirty="0"/>
              <a:t>closely with your grad educators and site </a:t>
            </a:r>
            <a:r>
              <a:rPr lang="en-US" dirty="0" smtClean="0"/>
              <a:t>supervisors to stay engaged with students </a:t>
            </a:r>
            <a:r>
              <a:rPr lang="en-US" smtClean="0"/>
              <a:t>and teachers.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207"/>
            <a:ext cx="8229600" cy="912755"/>
          </a:xfrm>
        </p:spPr>
        <p:txBody>
          <a:bodyPr/>
          <a:lstStyle/>
          <a:p>
            <a:r>
              <a:rPr lang="en-US" dirty="0" smtClean="0"/>
              <a:t>NASP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630"/>
            <a:ext cx="8229600" cy="442830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NASP Health Crisis Resources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www.nasponline.org/resources-and-publications/resources-and-podcasts/school-climate-safety-and-crisis/health-crisis-resources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NASP </a:t>
            </a:r>
            <a:r>
              <a:rPr lang="en-US" dirty="0"/>
              <a:t>Virtual Service Delivery in Response to COVID-19 Disruptions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www.nasponline.org/resources-and-publications/resources-and-podcasts/school-climate-safety-and-crisis/health-crisis-resources/virtual-service-delivery-in-response-to-covid-19-disruptions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 </a:t>
            </a:r>
          </a:p>
          <a:p>
            <a:pPr>
              <a:lnSpc>
                <a:spcPct val="120000"/>
              </a:lnSpc>
            </a:pPr>
            <a:r>
              <a:rPr lang="en-US" dirty="0"/>
              <a:t>NASP Guidance for the Delivery of School Psychological Telehealth </a:t>
            </a:r>
            <a:r>
              <a:rPr lang="en-US" dirty="0" smtClean="0"/>
              <a:t>Services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://www.nasponline.org/assets/documents/Guidance_Telehealth_Virtual_Service_%20Delivery_Final%20(2).pdf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Just a Click Away: Virtual School Psychologist for Hire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>
                <a:hlinkClick r:id="rId5"/>
              </a:rPr>
              <a:t>https://www.nasponline.org/publications/periodicals/communique/issues/volume-46-issue-1/just-a-click-away-virtual-school-psychologist-for-hire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438"/>
            <a:ext cx="8229600" cy="912755"/>
          </a:xfrm>
        </p:spPr>
        <p:txBody>
          <a:bodyPr/>
          <a:lstStyle/>
          <a:p>
            <a:r>
              <a:rPr lang="en-US" dirty="0" smtClean="0"/>
              <a:t>External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547"/>
            <a:ext cx="8229600" cy="490992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APA: Office and Technology Checklist for </a:t>
            </a:r>
            <a:r>
              <a:rPr lang="en-US" dirty="0" err="1" smtClean="0"/>
              <a:t>Telepsychological</a:t>
            </a:r>
            <a:r>
              <a:rPr lang="en-US" dirty="0" smtClean="0"/>
              <a:t> Services </a:t>
            </a:r>
            <a:endParaRPr lang="en-US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>
                <a:hlinkClick r:id="rId2"/>
              </a:rPr>
              <a:t>https://www.apa.org/practice/programs/dmhi/research-information/telepsychology-services-checklist.pdf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 </a:t>
            </a:r>
            <a:r>
              <a:rPr lang="en-US" dirty="0" smtClean="0"/>
              <a:t>APA: Comparing the Latest Telehealth Solutions </a:t>
            </a:r>
            <a:endParaRPr lang="en-US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>
                <a:hlinkClick r:id="rId3"/>
              </a:rPr>
              <a:t>https://www.apaservices.org/practice/business/technology/tech-column/telehealth-solutions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 </a:t>
            </a:r>
            <a:r>
              <a:rPr lang="en-US" dirty="0" smtClean="0"/>
              <a:t>APA: Telehealth Continuing Education Resources </a:t>
            </a:r>
            <a:endParaRPr lang="en-US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www.apa.org/ed/ce/telehealth</a:t>
            </a:r>
            <a:endParaRPr lang="en-US" u="sng" dirty="0" smtClean="0"/>
          </a:p>
          <a:p>
            <a:pPr>
              <a:lnSpc>
                <a:spcPct val="120000"/>
              </a:lnSpc>
            </a:pPr>
            <a:r>
              <a:rPr lang="en-US" dirty="0"/>
              <a:t> </a:t>
            </a:r>
            <a:r>
              <a:rPr lang="en-US" dirty="0" smtClean="0"/>
              <a:t>ASCA:  Planning </a:t>
            </a:r>
            <a:r>
              <a:rPr lang="en-US" dirty="0"/>
              <a:t>for </a:t>
            </a:r>
            <a:r>
              <a:rPr lang="en-US" dirty="0" smtClean="0"/>
              <a:t>Virtual/Distance School Counseling During an Emergency </a:t>
            </a:r>
            <a:r>
              <a:rPr lang="en-US" dirty="0"/>
              <a:t>S</a:t>
            </a:r>
            <a:r>
              <a:rPr lang="en-US" dirty="0" smtClean="0"/>
              <a:t>hutdown</a:t>
            </a:r>
            <a:endParaRPr lang="en-US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>
                <a:hlinkClick r:id="rId5"/>
              </a:rPr>
              <a:t>https://www.schoolcounselor.org/asca/media/asca/home/EmergencyShutdown.pdf</a:t>
            </a:r>
            <a:endParaRPr lang="en-US" u="sng" dirty="0"/>
          </a:p>
          <a:p>
            <a:pPr>
              <a:lnSpc>
                <a:spcPct val="120000"/>
              </a:lnSpc>
            </a:pPr>
            <a:r>
              <a:rPr lang="en-US" dirty="0" smtClean="0"/>
              <a:t>Presence </a:t>
            </a:r>
            <a:r>
              <a:rPr lang="en-US" dirty="0"/>
              <a:t>Learning </a:t>
            </a:r>
            <a:r>
              <a:rPr lang="en-US" dirty="0" smtClean="0"/>
              <a:t>Whitepaper: Remote/Online Administration </a:t>
            </a:r>
            <a:r>
              <a:rPr lang="en-US" dirty="0"/>
              <a:t>of </a:t>
            </a:r>
            <a:r>
              <a:rPr lang="en-US" dirty="0" smtClean="0"/>
              <a:t>Psychoeducational Assessments</a:t>
            </a:r>
            <a:r>
              <a:rPr lang="en-US" dirty="0"/>
              <a:t>: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>
                <a:hlinkClick r:id="rId6"/>
              </a:rPr>
              <a:t>https://www.presencelearning.com/app/uploads/2019/12/PA_Whitepaper_February2018_FINAL.pdf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 </a:t>
            </a:r>
            <a:r>
              <a:rPr lang="en-US" dirty="0" smtClean="0"/>
              <a:t>US Department of Education: FERPA and Virtual Learning</a:t>
            </a:r>
            <a:endParaRPr lang="en-US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>
                <a:hlinkClick r:id="rId7"/>
              </a:rPr>
              <a:t>https://studentprivacy.ed.gov/resources/ferpa-and-virtual-learning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US </a:t>
            </a:r>
            <a:r>
              <a:rPr lang="en-US" dirty="0"/>
              <a:t>Department of Health and Human </a:t>
            </a:r>
            <a:r>
              <a:rPr lang="en-US" dirty="0" smtClean="0"/>
              <a:t>Services: Notice of Enforcement Discretion for Telehealth Remote Communications During COVID-19 Public Health Emergency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u="sng" dirty="0" smtClean="0">
                <a:hlinkClick r:id="rId8"/>
              </a:rPr>
              <a:t>https</a:t>
            </a:r>
            <a:r>
              <a:rPr lang="en-US" u="sng" dirty="0">
                <a:hlinkClick r:id="rId8"/>
              </a:rPr>
              <a:t>://www.hhs.gov/hipaa/for-professionals/special-topics/emergency-preparedness/notification-enforcement-discretion-telehealth/index.html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C2D-606F-FD4E-AD88-4854A7252C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NASP-Template1">
  <a:themeElements>
    <a:clrScheme name="NASP Main Style 1">
      <a:dk1>
        <a:sysClr val="windowText" lastClr="000000"/>
      </a:dk1>
      <a:lt1>
        <a:sysClr val="window" lastClr="FFFFFF"/>
      </a:lt1>
      <a:dk2>
        <a:srgbClr val="005695"/>
      </a:dk2>
      <a:lt2>
        <a:srgbClr val="EEECE1"/>
      </a:lt2>
      <a:accent1>
        <a:srgbClr val="005695"/>
      </a:accent1>
      <a:accent2>
        <a:srgbClr val="8EAACA"/>
      </a:accent2>
      <a:accent3>
        <a:srgbClr val="B2BB1E"/>
      </a:accent3>
      <a:accent4>
        <a:srgbClr val="8C8D8E"/>
      </a:accent4>
      <a:accent5>
        <a:srgbClr val="000000"/>
      </a:accent5>
      <a:accent6>
        <a:srgbClr val="CF7603"/>
      </a:accent6>
      <a:hlink>
        <a:srgbClr val="00857E"/>
      </a:hlink>
      <a:folHlink>
        <a:srgbClr val="1064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8DCB196C-56F8-43B2-B01A-2DF29CE1BA77}" vid="{7F5B63B1-4EEA-42A0-AEF5-6F4AEC2500F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447</Words>
  <Application>Microsoft Office PowerPoint</Application>
  <PresentationFormat>On-screen Show (4:3)</PresentationFormat>
  <Paragraphs>74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2014-NASP-Template1</vt:lpstr>
      <vt:lpstr>1_Office Theme</vt:lpstr>
      <vt:lpstr>Office Theme</vt:lpstr>
      <vt:lpstr>Ask the Experts Webinar Series  When One Door Closes and Another Opens: School Psychologists Providing  Telehealth Services  </vt:lpstr>
      <vt:lpstr>“Ask the Experts” Webinar Series</vt:lpstr>
      <vt:lpstr>Expert Panel</vt:lpstr>
      <vt:lpstr>Critical Question</vt:lpstr>
      <vt:lpstr>Steps to Success</vt:lpstr>
      <vt:lpstr>10 Key Messages</vt:lpstr>
      <vt:lpstr>NASP Resources</vt:lpstr>
      <vt:lpstr>External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Title… Developing Social Justice in School Psychology</dc:title>
  <dc:creator>Malone, Celeste</dc:creator>
  <cp:lastModifiedBy>Anastasia (Stacy) Kalamaros Skalski</cp:lastModifiedBy>
  <cp:revision>37</cp:revision>
  <cp:lastPrinted>2020-03-23T18:23:14Z</cp:lastPrinted>
  <dcterms:created xsi:type="dcterms:W3CDTF">2020-01-20T23:23:59Z</dcterms:created>
  <dcterms:modified xsi:type="dcterms:W3CDTF">2020-03-23T18:28:16Z</dcterms:modified>
</cp:coreProperties>
</file>