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699" r:id="rId3"/>
  </p:sldMasterIdLst>
  <p:notesMasterIdLst>
    <p:notesMasterId r:id="rId26"/>
  </p:notesMasterIdLst>
  <p:handoutMasterIdLst>
    <p:handoutMasterId r:id="rId27"/>
  </p:handoutMasterIdLst>
  <p:sldIdLst>
    <p:sldId id="271" r:id="rId4"/>
    <p:sldId id="269" r:id="rId5"/>
    <p:sldId id="280" r:id="rId6"/>
    <p:sldId id="273" r:id="rId7"/>
    <p:sldId id="278" r:id="rId8"/>
    <p:sldId id="281" r:id="rId9"/>
    <p:sldId id="272" r:id="rId10"/>
    <p:sldId id="282" r:id="rId11"/>
    <p:sldId id="284" r:id="rId12"/>
    <p:sldId id="285" r:id="rId13"/>
    <p:sldId id="289" r:id="rId14"/>
    <p:sldId id="283" r:id="rId15"/>
    <p:sldId id="287" r:id="rId16"/>
    <p:sldId id="286" r:id="rId17"/>
    <p:sldId id="288" r:id="rId18"/>
    <p:sldId id="274" r:id="rId19"/>
    <p:sldId id="291" r:id="rId20"/>
    <p:sldId id="292" r:id="rId21"/>
    <p:sldId id="275" r:id="rId22"/>
    <p:sldId id="293" r:id="rId23"/>
    <p:sldId id="276" r:id="rId24"/>
    <p:sldId id="259" r:id="rId25"/>
  </p:sldIdLst>
  <p:sldSz cx="9144000" cy="6858000" type="screen4x3"/>
  <p:notesSz cx="7100888" cy="9386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4" autoAdjust="0"/>
    <p:restoredTop sz="93817" autoAdjust="0"/>
  </p:normalViewPr>
  <p:slideViewPr>
    <p:cSldViewPr snapToGrid="0" snapToObjects="1">
      <p:cViewPr varScale="1">
        <p:scale>
          <a:sx n="111" d="100"/>
          <a:sy n="111" d="100"/>
        </p:scale>
        <p:origin x="-97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051" cy="469344"/>
          </a:xfrm>
          <a:prstGeom prst="rect">
            <a:avLst/>
          </a:prstGeom>
        </p:spPr>
        <p:txBody>
          <a:bodyPr vert="horz" lIns="94211" tIns="47105" rIns="94211" bIns="47105" rtlCol="0"/>
          <a:lstStyle>
            <a:lvl1pPr algn="l">
              <a:defRPr sz="1200"/>
            </a:lvl1pPr>
          </a:lstStyle>
          <a:p>
            <a:endParaRPr lang="en-US"/>
          </a:p>
        </p:txBody>
      </p:sp>
      <p:sp>
        <p:nvSpPr>
          <p:cNvPr id="3" name="Date Placeholder 2"/>
          <p:cNvSpPr>
            <a:spLocks noGrp="1"/>
          </p:cNvSpPr>
          <p:nvPr>
            <p:ph type="dt" sz="quarter" idx="1"/>
          </p:nvPr>
        </p:nvSpPr>
        <p:spPr>
          <a:xfrm>
            <a:off x="4022194" y="0"/>
            <a:ext cx="3077051" cy="469344"/>
          </a:xfrm>
          <a:prstGeom prst="rect">
            <a:avLst/>
          </a:prstGeom>
        </p:spPr>
        <p:txBody>
          <a:bodyPr vert="horz" lIns="94211" tIns="47105" rIns="94211" bIns="47105" rtlCol="0"/>
          <a:lstStyle>
            <a:lvl1pPr algn="r">
              <a:defRPr sz="1200"/>
            </a:lvl1pPr>
          </a:lstStyle>
          <a:p>
            <a:fld id="{A577AAA8-9166-AE42-8FC9-F09584FE35BE}" type="datetimeFigureOut">
              <a:rPr lang="en-US" smtClean="0"/>
              <a:t>3/23/2020</a:t>
            </a:fld>
            <a:endParaRPr lang="en-US"/>
          </a:p>
        </p:txBody>
      </p:sp>
      <p:sp>
        <p:nvSpPr>
          <p:cNvPr id="4" name="Footer Placeholder 3"/>
          <p:cNvSpPr>
            <a:spLocks noGrp="1"/>
          </p:cNvSpPr>
          <p:nvPr>
            <p:ph type="ftr" sz="quarter" idx="2"/>
          </p:nvPr>
        </p:nvSpPr>
        <p:spPr>
          <a:xfrm>
            <a:off x="0" y="8915915"/>
            <a:ext cx="3077051" cy="469344"/>
          </a:xfrm>
          <a:prstGeom prst="rect">
            <a:avLst/>
          </a:prstGeom>
        </p:spPr>
        <p:txBody>
          <a:bodyPr vert="horz" lIns="94211" tIns="47105" rIns="94211" bIns="47105" rtlCol="0" anchor="b"/>
          <a:lstStyle>
            <a:lvl1pPr algn="l">
              <a:defRPr sz="1200"/>
            </a:lvl1pPr>
          </a:lstStyle>
          <a:p>
            <a:endParaRPr lang="en-US"/>
          </a:p>
        </p:txBody>
      </p:sp>
      <p:sp>
        <p:nvSpPr>
          <p:cNvPr id="5" name="Slide Number Placeholder 4"/>
          <p:cNvSpPr>
            <a:spLocks noGrp="1"/>
          </p:cNvSpPr>
          <p:nvPr>
            <p:ph type="sldNum" sz="quarter" idx="3"/>
          </p:nvPr>
        </p:nvSpPr>
        <p:spPr>
          <a:xfrm>
            <a:off x="4022194" y="8915915"/>
            <a:ext cx="3077051" cy="469344"/>
          </a:xfrm>
          <a:prstGeom prst="rect">
            <a:avLst/>
          </a:prstGeom>
        </p:spPr>
        <p:txBody>
          <a:bodyPr vert="horz" lIns="94211" tIns="47105" rIns="94211" bIns="47105" rtlCol="0" anchor="b"/>
          <a:lstStyle>
            <a:lvl1pPr algn="r">
              <a:defRPr sz="1200"/>
            </a:lvl1pPr>
          </a:lstStyle>
          <a:p>
            <a:fld id="{DE25DC55-463F-1143-8F5A-B59CC30E1433}" type="slidenum">
              <a:rPr lang="en-US" smtClean="0"/>
              <a:t>‹#›</a:t>
            </a:fld>
            <a:endParaRPr lang="en-US"/>
          </a:p>
        </p:txBody>
      </p:sp>
    </p:spTree>
    <p:extLst>
      <p:ext uri="{BB962C8B-B14F-4D97-AF65-F5344CB8AC3E}">
        <p14:creationId xmlns:p14="http://schemas.microsoft.com/office/powerpoint/2010/main" val="740046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051" cy="469344"/>
          </a:xfrm>
          <a:prstGeom prst="rect">
            <a:avLst/>
          </a:prstGeom>
        </p:spPr>
        <p:txBody>
          <a:bodyPr vert="horz" lIns="94211" tIns="47105" rIns="94211" bIns="47105" rtlCol="0"/>
          <a:lstStyle>
            <a:lvl1pPr algn="l">
              <a:defRPr sz="1200"/>
            </a:lvl1pPr>
          </a:lstStyle>
          <a:p>
            <a:endParaRPr lang="en-US"/>
          </a:p>
        </p:txBody>
      </p:sp>
      <p:sp>
        <p:nvSpPr>
          <p:cNvPr id="3" name="Date Placeholder 2"/>
          <p:cNvSpPr>
            <a:spLocks noGrp="1"/>
          </p:cNvSpPr>
          <p:nvPr>
            <p:ph type="dt" idx="1"/>
          </p:nvPr>
        </p:nvSpPr>
        <p:spPr>
          <a:xfrm>
            <a:off x="4022194" y="0"/>
            <a:ext cx="3077051" cy="469344"/>
          </a:xfrm>
          <a:prstGeom prst="rect">
            <a:avLst/>
          </a:prstGeom>
        </p:spPr>
        <p:txBody>
          <a:bodyPr vert="horz" lIns="94211" tIns="47105" rIns="94211" bIns="47105" rtlCol="0"/>
          <a:lstStyle>
            <a:lvl1pPr algn="r">
              <a:defRPr sz="1200"/>
            </a:lvl1pPr>
          </a:lstStyle>
          <a:p>
            <a:fld id="{04B9AA75-0C74-744C-A707-FB2D294F7C86}" type="datetimeFigureOut">
              <a:rPr lang="en-US" smtClean="0"/>
              <a:t>3/23/2020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1" tIns="47105" rIns="94211" bIns="47105" rtlCol="0" anchor="ctr"/>
          <a:lstStyle/>
          <a:p>
            <a:endParaRPr lang="en-US"/>
          </a:p>
        </p:txBody>
      </p:sp>
      <p:sp>
        <p:nvSpPr>
          <p:cNvPr id="5" name="Notes Placeholder 4"/>
          <p:cNvSpPr>
            <a:spLocks noGrp="1"/>
          </p:cNvSpPr>
          <p:nvPr>
            <p:ph type="body" sz="quarter" idx="3"/>
          </p:nvPr>
        </p:nvSpPr>
        <p:spPr>
          <a:xfrm>
            <a:off x="710089" y="4458772"/>
            <a:ext cx="5680710" cy="4224100"/>
          </a:xfrm>
          <a:prstGeom prst="rect">
            <a:avLst/>
          </a:prstGeom>
        </p:spPr>
        <p:txBody>
          <a:bodyPr vert="horz" lIns="94211" tIns="47105" rIns="94211" bIns="471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915"/>
            <a:ext cx="3077051" cy="469344"/>
          </a:xfrm>
          <a:prstGeom prst="rect">
            <a:avLst/>
          </a:prstGeom>
        </p:spPr>
        <p:txBody>
          <a:bodyPr vert="horz" lIns="94211" tIns="47105" rIns="94211" bIns="47105" rtlCol="0" anchor="b"/>
          <a:lstStyle>
            <a:lvl1pPr algn="l">
              <a:defRPr sz="1200"/>
            </a:lvl1pPr>
          </a:lstStyle>
          <a:p>
            <a:endParaRPr lang="en-US"/>
          </a:p>
        </p:txBody>
      </p:sp>
      <p:sp>
        <p:nvSpPr>
          <p:cNvPr id="7" name="Slide Number Placeholder 6"/>
          <p:cNvSpPr>
            <a:spLocks noGrp="1"/>
          </p:cNvSpPr>
          <p:nvPr>
            <p:ph type="sldNum" sz="quarter" idx="5"/>
          </p:nvPr>
        </p:nvSpPr>
        <p:spPr>
          <a:xfrm>
            <a:off x="4022194" y="8915915"/>
            <a:ext cx="3077051" cy="469344"/>
          </a:xfrm>
          <a:prstGeom prst="rect">
            <a:avLst/>
          </a:prstGeom>
        </p:spPr>
        <p:txBody>
          <a:bodyPr vert="horz" lIns="94211" tIns="47105" rIns="94211" bIns="47105" rtlCol="0" anchor="b"/>
          <a:lstStyle>
            <a:lvl1pPr algn="r">
              <a:defRPr sz="1200"/>
            </a:lvl1pPr>
          </a:lstStyle>
          <a:p>
            <a:fld id="{581AF237-36A2-9249-BE27-E6984602A70F}" type="slidenum">
              <a:rPr lang="en-US" smtClean="0"/>
              <a:t>‹#›</a:t>
            </a:fld>
            <a:endParaRPr lang="en-US"/>
          </a:p>
        </p:txBody>
      </p:sp>
    </p:spTree>
    <p:extLst>
      <p:ext uri="{BB962C8B-B14F-4D97-AF65-F5344CB8AC3E}">
        <p14:creationId xmlns:p14="http://schemas.microsoft.com/office/powerpoint/2010/main" val="31466015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p:notes"/>
          <p:cNvSpPr txBox="1">
            <a:spLocks noGrp="1"/>
          </p:cNvSpPr>
          <p:nvPr>
            <p:ph type="body" idx="1"/>
          </p:nvPr>
        </p:nvSpPr>
        <p:spPr>
          <a:xfrm>
            <a:off x="710089" y="4458772"/>
            <a:ext cx="5680710" cy="4224100"/>
          </a:xfrm>
          <a:prstGeom prst="rect">
            <a:avLst/>
          </a:prstGeom>
        </p:spPr>
        <p:txBody>
          <a:bodyPr spcFirstLastPara="1" wrap="square" lIns="94195" tIns="94195" rIns="94195" bIns="9419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AF237-36A2-9249-BE27-E6984602A70F}" type="slidenum">
              <a:rPr lang="en-US" smtClean="0"/>
              <a:t>2</a:t>
            </a:fld>
            <a:endParaRPr lang="en-US"/>
          </a:p>
        </p:txBody>
      </p:sp>
    </p:spTree>
    <p:extLst>
      <p:ext uri="{BB962C8B-B14F-4D97-AF65-F5344CB8AC3E}">
        <p14:creationId xmlns:p14="http://schemas.microsoft.com/office/powerpoint/2010/main" val="277446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AF237-36A2-9249-BE27-E6984602A70F}" type="slidenum">
              <a:rPr lang="en-US" smtClean="0"/>
              <a:t>22</a:t>
            </a:fld>
            <a:endParaRPr lang="en-US"/>
          </a:p>
        </p:txBody>
      </p:sp>
    </p:spTree>
    <p:extLst>
      <p:ext uri="{BB962C8B-B14F-4D97-AF65-F5344CB8AC3E}">
        <p14:creationId xmlns:p14="http://schemas.microsoft.com/office/powerpoint/2010/main" val="436251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2652"/>
            <a:ext cx="8229600" cy="914746"/>
          </a:xfrm>
        </p:spPr>
        <p:txBody>
          <a:bodyPr>
            <a:normAutofit/>
          </a:bodyPr>
          <a:lstStyle>
            <a:lvl1pPr>
              <a:defRPr sz="4000">
                <a:solidFill>
                  <a:srgbClr val="005695"/>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accent4"/>
                </a:solidFill>
              </a:defRPr>
            </a:lvl1pPr>
          </a:lstStyle>
          <a:p>
            <a:fld id="{035E6C2D-606F-FD4E-AD88-4854A7252CC9}" type="slidenum">
              <a:rPr lang="en-US" smtClean="0"/>
              <a:pPr/>
              <a:t>‹#›</a:t>
            </a:fld>
            <a:endParaRPr lang="en-US" dirty="0"/>
          </a:p>
        </p:txBody>
      </p:sp>
    </p:spTree>
    <p:extLst>
      <p:ext uri="{BB962C8B-B14F-4D97-AF65-F5344CB8AC3E}">
        <p14:creationId xmlns:p14="http://schemas.microsoft.com/office/powerpoint/2010/main" val="336188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9191"/>
            <a:ext cx="8229600" cy="91096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a:xfrm>
            <a:off x="6553200" y="6356350"/>
            <a:ext cx="2133600" cy="365125"/>
          </a:xfrm>
        </p:spPr>
        <p:txBody>
          <a:bodyPr/>
          <a:lstStyle/>
          <a:p>
            <a:fld id="{035E6C2D-606F-FD4E-AD88-4854A7252CC9}" type="slidenum">
              <a:rPr lang="en-US" smtClean="0"/>
              <a:t>‹#›</a:t>
            </a:fld>
            <a:endParaRPr lang="en-US"/>
          </a:p>
        </p:txBody>
      </p:sp>
      <p:sp>
        <p:nvSpPr>
          <p:cNvPr id="5" name="Picture Placeholder 4"/>
          <p:cNvSpPr>
            <a:spLocks noGrp="1"/>
          </p:cNvSpPr>
          <p:nvPr>
            <p:ph type="pic" sz="quarter" idx="11"/>
          </p:nvPr>
        </p:nvSpPr>
        <p:spPr>
          <a:xfrm>
            <a:off x="457200" y="1559859"/>
            <a:ext cx="3968750" cy="4715649"/>
          </a:xfrm>
        </p:spPr>
        <p:txBody>
          <a:bodyPr/>
          <a:lstStyle>
            <a:lvl1pPr marL="0" indent="0">
              <a:buNone/>
              <a:defRPr/>
            </a:lvl1pPr>
          </a:lstStyle>
          <a:p>
            <a:r>
              <a:rPr lang="en-US"/>
              <a:t>Click icon to add picture</a:t>
            </a:r>
            <a:endParaRPr lang="en-US" dirty="0"/>
          </a:p>
        </p:txBody>
      </p:sp>
      <p:sp>
        <p:nvSpPr>
          <p:cNvPr id="7" name="Content Placeholder 6"/>
          <p:cNvSpPr>
            <a:spLocks noGrp="1"/>
          </p:cNvSpPr>
          <p:nvPr>
            <p:ph sz="quarter" idx="12"/>
          </p:nvPr>
        </p:nvSpPr>
        <p:spPr>
          <a:xfrm>
            <a:off x="4624388" y="1559859"/>
            <a:ext cx="4062412" cy="4715649"/>
          </a:xfrm>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92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4344"/>
            <a:ext cx="8229600" cy="9098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277370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413612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116528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80"/>
            <a:ext cx="8229600" cy="9105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54090"/>
            <a:ext cx="4040188" cy="635021"/>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9111"/>
            <a:ext cx="4040188" cy="413705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48333"/>
            <a:ext cx="4041775"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9111"/>
            <a:ext cx="4041775" cy="413705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221732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43599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82586"/>
            <a:ext cx="758261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1596894"/>
            <a:ext cx="8229600" cy="4529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39261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98"/>
            <a:ext cx="7638637" cy="91228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7" name="Content Placeholder 6"/>
          <p:cNvSpPr>
            <a:spLocks noGrp="1"/>
          </p:cNvSpPr>
          <p:nvPr>
            <p:ph sz="quarter" idx="11"/>
          </p:nvPr>
        </p:nvSpPr>
        <p:spPr>
          <a:xfrm>
            <a:off x="457200" y="1540862"/>
            <a:ext cx="3871913" cy="4601286"/>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2"/>
          </p:nvPr>
        </p:nvSpPr>
        <p:spPr>
          <a:xfrm>
            <a:off x="4617243" y="1540862"/>
            <a:ext cx="3871913" cy="460128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2667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4344"/>
            <a:ext cx="7657312" cy="9098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5" name="Picture Placeholder 4"/>
          <p:cNvSpPr>
            <a:spLocks noGrp="1"/>
          </p:cNvSpPr>
          <p:nvPr>
            <p:ph type="pic" sz="quarter" idx="11"/>
          </p:nvPr>
        </p:nvSpPr>
        <p:spPr>
          <a:xfrm>
            <a:off x="457200" y="1699617"/>
            <a:ext cx="3968750" cy="4585229"/>
          </a:xfrm>
        </p:spPr>
        <p:txBody>
          <a:bodyPr/>
          <a:lstStyle>
            <a:lvl1pPr marL="0" indent="0">
              <a:buNone/>
              <a:defRPr/>
            </a:lvl1pPr>
          </a:lstStyle>
          <a:p>
            <a:r>
              <a:rPr lang="en-US"/>
              <a:t>Click icon to add picture</a:t>
            </a:r>
            <a:endParaRPr lang="en-US" dirty="0"/>
          </a:p>
        </p:txBody>
      </p:sp>
      <p:sp>
        <p:nvSpPr>
          <p:cNvPr id="7" name="Content Placeholder 6"/>
          <p:cNvSpPr>
            <a:spLocks noGrp="1"/>
          </p:cNvSpPr>
          <p:nvPr>
            <p:ph sz="quarter" idx="12"/>
          </p:nvPr>
        </p:nvSpPr>
        <p:spPr>
          <a:xfrm>
            <a:off x="4624388" y="1699618"/>
            <a:ext cx="4062412" cy="4585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6150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4344"/>
            <a:ext cx="7647974" cy="9098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93832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6680"/>
            <a:ext cx="7772400" cy="1228596"/>
          </a:xfrm>
        </p:spPr>
        <p:txBody>
          <a:bodyPr>
            <a:normAutofit/>
          </a:bodyPr>
          <a:lstStyle>
            <a:lvl1pPr algn="l">
              <a:defRPr sz="4000" b="1">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685800" y="4005276"/>
            <a:ext cx="7772400" cy="115608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0324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lnSpc>
                <a:spcPct val="100000"/>
              </a:lnSpc>
              <a:spcBef>
                <a:spcPts val="600"/>
              </a:spcBef>
              <a:defRPr sz="20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44340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124734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80"/>
            <a:ext cx="76666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102420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216253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176558" y="187933"/>
            <a:ext cx="751024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1512846"/>
            <a:ext cx="8229600" cy="46133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65698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250" y="246550"/>
            <a:ext cx="7544549" cy="9445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7" name="Content Placeholder 6"/>
          <p:cNvSpPr>
            <a:spLocks noGrp="1"/>
          </p:cNvSpPr>
          <p:nvPr>
            <p:ph sz="quarter" idx="11"/>
          </p:nvPr>
        </p:nvSpPr>
        <p:spPr>
          <a:xfrm>
            <a:off x="457200" y="1869076"/>
            <a:ext cx="3871913"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2"/>
          </p:nvPr>
        </p:nvSpPr>
        <p:spPr>
          <a:xfrm>
            <a:off x="4617243" y="1869076"/>
            <a:ext cx="3871913"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3013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2129" y="328754"/>
            <a:ext cx="7464671" cy="805427"/>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5" name="Picture Placeholder 4"/>
          <p:cNvSpPr>
            <a:spLocks noGrp="1"/>
          </p:cNvSpPr>
          <p:nvPr>
            <p:ph type="pic" sz="quarter" idx="11"/>
          </p:nvPr>
        </p:nvSpPr>
        <p:spPr>
          <a:xfrm>
            <a:off x="457200" y="1836738"/>
            <a:ext cx="3968750" cy="4519612"/>
          </a:xfrm>
        </p:spPr>
        <p:txBody>
          <a:bodyPr/>
          <a:lstStyle>
            <a:lvl1pPr marL="0" indent="0">
              <a:buNone/>
              <a:defRPr/>
            </a:lvl1pPr>
          </a:lstStyle>
          <a:p>
            <a:r>
              <a:rPr lang="en-US"/>
              <a:t>Click icon to add picture</a:t>
            </a:r>
            <a:endParaRPr lang="en-US" dirty="0"/>
          </a:p>
        </p:txBody>
      </p:sp>
      <p:sp>
        <p:nvSpPr>
          <p:cNvPr id="7" name="Content Placeholder 6"/>
          <p:cNvSpPr>
            <a:spLocks noGrp="1"/>
          </p:cNvSpPr>
          <p:nvPr>
            <p:ph sz="quarter" idx="12"/>
          </p:nvPr>
        </p:nvSpPr>
        <p:spPr>
          <a:xfrm>
            <a:off x="4624388" y="1836738"/>
            <a:ext cx="4062412" cy="43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84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3712" y="288818"/>
            <a:ext cx="7193087" cy="87731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657236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8064"/>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050114"/>
            <a:ext cx="3008313" cy="4076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4069759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420514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536"/>
            <a:ext cx="8229600" cy="1143000"/>
          </a:xfrm>
        </p:spPr>
        <p:txBody>
          <a:bodyPr/>
          <a:lstStyle>
            <a:lvl1pPr>
              <a:defRPr>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035E6C2D-606F-FD4E-AD88-4854A7252CC9}" type="slidenum">
              <a:rPr lang="en-US" smtClean="0"/>
              <a:pPr/>
              <a:t>‹#›</a:t>
            </a:fld>
            <a:endParaRPr lang="en-US" dirty="0"/>
          </a:p>
        </p:txBody>
      </p:sp>
    </p:spTree>
    <p:extLst>
      <p:ext uri="{BB962C8B-B14F-4D97-AF65-F5344CB8AC3E}">
        <p14:creationId xmlns:p14="http://schemas.microsoft.com/office/powerpoint/2010/main" val="3067588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0178" y="312780"/>
            <a:ext cx="7496622" cy="74152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45604"/>
            <a:ext cx="4040188"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85366"/>
            <a:ext cx="4040188" cy="4240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45604"/>
            <a:ext cx="4041775"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85366"/>
            <a:ext cx="4041775" cy="4240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124780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906608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98"/>
            <a:ext cx="8229600" cy="1143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7" name="Content Placeholder 6"/>
          <p:cNvSpPr>
            <a:spLocks noGrp="1"/>
          </p:cNvSpPr>
          <p:nvPr>
            <p:ph sz="quarter" idx="11"/>
          </p:nvPr>
        </p:nvSpPr>
        <p:spPr>
          <a:xfrm>
            <a:off x="457200" y="1709332"/>
            <a:ext cx="3871913"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2"/>
          </p:nvPr>
        </p:nvSpPr>
        <p:spPr>
          <a:xfrm>
            <a:off x="4617243" y="1709332"/>
            <a:ext cx="3871913"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8980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4344"/>
            <a:ext cx="8229600" cy="9098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5" name="Picture Placeholder 4"/>
          <p:cNvSpPr>
            <a:spLocks noGrp="1"/>
          </p:cNvSpPr>
          <p:nvPr>
            <p:ph type="pic" sz="quarter" idx="11"/>
          </p:nvPr>
        </p:nvSpPr>
        <p:spPr>
          <a:xfrm>
            <a:off x="457200" y="1631280"/>
            <a:ext cx="3968750" cy="4313237"/>
          </a:xfrm>
        </p:spPr>
        <p:txBody>
          <a:bodyPr/>
          <a:lstStyle>
            <a:lvl1pPr marL="0" indent="0">
              <a:buNone/>
              <a:defRPr/>
            </a:lvl1pPr>
          </a:lstStyle>
          <a:p>
            <a:r>
              <a:rPr lang="en-US"/>
              <a:t>Click icon to add picture</a:t>
            </a:r>
            <a:endParaRPr lang="en-US" dirty="0"/>
          </a:p>
        </p:txBody>
      </p:sp>
      <p:sp>
        <p:nvSpPr>
          <p:cNvPr id="7" name="Content Placeholder 6"/>
          <p:cNvSpPr>
            <a:spLocks noGrp="1"/>
          </p:cNvSpPr>
          <p:nvPr>
            <p:ph sz="quarter" idx="12"/>
          </p:nvPr>
        </p:nvSpPr>
        <p:spPr>
          <a:xfrm>
            <a:off x="4624388" y="1631280"/>
            <a:ext cx="4062412" cy="4588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574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4344"/>
            <a:ext cx="8229600" cy="909825"/>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4057555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807704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684378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3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80"/>
            <a:ext cx="8229600" cy="9105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10977"/>
            <a:ext cx="4040188"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50739"/>
            <a:ext cx="4040188" cy="399792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0977"/>
            <a:ext cx="4041775"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50739"/>
            <a:ext cx="4041775" cy="399792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1552342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54305"/>
            <a:ext cx="8229600" cy="68102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7" name="Content Placeholder 6"/>
          <p:cNvSpPr>
            <a:spLocks noGrp="1"/>
          </p:cNvSpPr>
          <p:nvPr>
            <p:ph sz="quarter" idx="11"/>
          </p:nvPr>
        </p:nvSpPr>
        <p:spPr>
          <a:xfrm>
            <a:off x="457200" y="1813163"/>
            <a:ext cx="3871913"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2"/>
          </p:nvPr>
        </p:nvSpPr>
        <p:spPr>
          <a:xfrm>
            <a:off x="4617243" y="1813163"/>
            <a:ext cx="4069557" cy="443281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5372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39"/>
            <a:ext cx="8229600" cy="90944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21576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197758"/>
            <a:ext cx="8229600" cy="912755"/>
          </a:xfrm>
          <a:prstGeom prst="rect">
            <a:avLst/>
          </a:prstGeom>
        </p:spPr>
        <p:txBody>
          <a:bodyPr vert="horz" lIns="91440" tIns="45720" rIns="91440" bIns="45720" rtlCol="0" anchor="ctr">
            <a:normAutofit/>
          </a:bodyPr>
          <a:lstStyle>
            <a:lvl1pPr>
              <a:defRPr sz="4000"/>
            </a:lvl1pPr>
          </a:lstStyle>
          <a:p>
            <a:r>
              <a:rPr lang="en-US" dirty="0"/>
              <a:t>Click to edit Master title style</a:t>
            </a:r>
          </a:p>
        </p:txBody>
      </p:sp>
      <p:sp>
        <p:nvSpPr>
          <p:cNvPr id="6" name="Text Placeholder 2"/>
          <p:cNvSpPr>
            <a:spLocks noGrp="1"/>
          </p:cNvSpPr>
          <p:nvPr>
            <p:ph idx="1"/>
          </p:nvPr>
        </p:nvSpPr>
        <p:spPr>
          <a:xfrm>
            <a:off x="457200" y="2400008"/>
            <a:ext cx="8229600" cy="3726155"/>
          </a:xfrm>
          <a:prstGeom prst="rect">
            <a:avLst/>
          </a:prstGeom>
        </p:spPr>
        <p:txBody>
          <a:bodyPr vert="horz" lIns="91440" tIns="45720" rIns="91440" bIns="45720" rtlCol="0">
            <a:normAutofit/>
          </a:bodyPr>
          <a:lstStyle>
            <a:lvl1pPr>
              <a:lnSpc>
                <a:spcPct val="100000"/>
              </a:lnSpc>
              <a:spcBef>
                <a:spcPts val="600"/>
              </a:spcBef>
              <a:defRPr sz="3200"/>
            </a:lvl1pPr>
            <a:lvl2pPr>
              <a:lnSpc>
                <a:spcPct val="100000"/>
              </a:lnSpc>
              <a:spcBef>
                <a:spcPts val="600"/>
              </a:spcBef>
              <a:defRPr sz="2800"/>
            </a:lvl2pPr>
            <a:lvl3pPr>
              <a:lnSpc>
                <a:spcPct val="100000"/>
              </a:lnSpc>
              <a:spcBef>
                <a:spcPts val="600"/>
              </a:spcBef>
              <a:defRPr sz="2400"/>
            </a:lvl3pPr>
            <a:lvl4pPr>
              <a:lnSpc>
                <a:spcPct val="100000"/>
              </a:lnSpc>
              <a:spcBef>
                <a:spcPts val="600"/>
              </a:spcBef>
              <a:defRPr sz="2000"/>
            </a:lvl4pPr>
            <a:lvl5pPr>
              <a:lnSpc>
                <a:spcPct val="100000"/>
              </a:lnSpc>
              <a:spcBef>
                <a:spcPts val="6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3643810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4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707"/>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82104"/>
            <a:ext cx="5111750" cy="4944059"/>
          </a:xfrm>
        </p:spPr>
        <p:txBody>
          <a:bodyPr>
            <a:normAutofit/>
          </a:bodyPr>
          <a:lstStyle>
            <a:lvl1pPr>
              <a:lnSpc>
                <a:spcPct val="100000"/>
              </a:lnSpc>
              <a:spcBef>
                <a:spcPts val="600"/>
              </a:spcBef>
              <a:defRPr sz="20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48234"/>
            <a:ext cx="3008313" cy="37779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3704908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70283"/>
            <a:ext cx="5486400" cy="3657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205873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4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379"/>
            <a:ext cx="8229600" cy="68102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66736"/>
            <a:ext cx="4040188"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6498"/>
            <a:ext cx="4040188" cy="3951288"/>
          </a:xfrm>
        </p:spPr>
        <p:txBody>
          <a:bodyPr>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66736"/>
            <a:ext cx="4041775" cy="639762"/>
          </a:xfrm>
        </p:spPr>
        <p:txBody>
          <a:bodyPr anchor="b">
            <a:normAutofit/>
          </a:bodyPr>
          <a:lstStyle>
            <a:lvl1pPr marL="0" indent="0">
              <a:buNone/>
              <a:defRPr sz="2000" b="1">
                <a:solidFill>
                  <a:srgbClr val="0056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6498"/>
            <a:ext cx="4041775" cy="3951288"/>
          </a:xfrm>
        </p:spPr>
        <p:txBody>
          <a:bodyPr>
            <a:normAutofit/>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B50EBAB-00FB-BD4B-8C47-5D4A05FD2873}" type="slidenum">
              <a:rPr lang="en-US" smtClean="0"/>
              <a:t>‹#›</a:t>
            </a:fld>
            <a:endParaRPr lang="en-US"/>
          </a:p>
        </p:txBody>
      </p:sp>
    </p:spTree>
    <p:extLst>
      <p:ext uri="{BB962C8B-B14F-4D97-AF65-F5344CB8AC3E}">
        <p14:creationId xmlns:p14="http://schemas.microsoft.com/office/powerpoint/2010/main" val="452402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FFFFFF"/>
                </a:solidFill>
              </a:defRPr>
            </a:lvl1pPr>
          </a:lstStyle>
          <a:p>
            <a:fld id="{035E6C2D-606F-FD4E-AD88-4854A7252CC9}" type="slidenum">
              <a:rPr lang="en-US" smtClean="0"/>
              <a:pPr/>
              <a:t>‹#›</a:t>
            </a:fld>
            <a:endParaRPr lang="en-US" dirty="0"/>
          </a:p>
        </p:txBody>
      </p:sp>
    </p:spTree>
    <p:extLst>
      <p:ext uri="{BB962C8B-B14F-4D97-AF65-F5344CB8AC3E}">
        <p14:creationId xmlns:p14="http://schemas.microsoft.com/office/powerpoint/2010/main" val="3469602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E7458-9FC5-5C4B-83E9-A760A673BE7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3980F0B-E526-3B48-8088-D84EA478526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D1DB424-E7A9-8246-90B1-0EE6196D80C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5806A852-EFA2-164F-92D5-A55A4347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47B7F0-A8D7-B542-B55C-802754977773}"/>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181259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CB114-5D4B-6947-A993-2F54A2F9E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6268A7-83B8-124D-A1A3-5AACC57F2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C5F80-099A-444D-BFD9-222B011DA511}"/>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927C4855-6633-F24B-B2FC-91A17663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288969-BF97-C04C-A640-331F6CA4E028}"/>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138780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39CFE-E4AF-C14F-A052-59568E9CECA2}"/>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FB9B64A-B817-9E48-8E28-0DC670A0753E}"/>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B0F314D-2C28-E040-A398-E2F3642D0D83}"/>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A33EC4F2-F48B-E14F-BC4F-7E44BB20C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BDEF69-76F7-6A43-BE61-8A80A2B03104}"/>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715260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6262B-8074-9944-953B-B6DBB2A2E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3CB0D0-9E62-9F4F-AABE-81B024E0CD1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9466EBC-FED8-6642-A102-58171FCE310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4867381-B2DC-0744-B3C9-FB80AB30CE4B}"/>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35298A3C-35EF-3149-BFDB-6D7F5FDF4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45DC90-347C-814F-A5C7-6A035458490E}"/>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585066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1F40B-4043-7C44-BD43-14A2731263F1}"/>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5005B5-F34F-2241-A11E-DF226F0712A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D74E66-E791-FB4A-AF1F-463B91565F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E38012-8633-7242-878C-93378EC79A25}"/>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FB0ED28-6312-E84A-AAAA-7CB72ED05BD7}"/>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32D0E1E-9522-3749-A51E-503B9BD0F672}"/>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8" name="Footer Placeholder 7">
            <a:extLst>
              <a:ext uri="{FF2B5EF4-FFF2-40B4-BE49-F238E27FC236}">
                <a16:creationId xmlns:a16="http://schemas.microsoft.com/office/drawing/2014/main" xmlns="" id="{1E45E307-19C9-304D-AED3-2B3B47EB6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71E86F-5523-4645-BB5F-F615ABA68C09}"/>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162510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94FF-0629-5948-8B54-9721C3B88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F5866D-CFBF-6B4F-84A6-01568843C10A}"/>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4" name="Footer Placeholder 3">
            <a:extLst>
              <a:ext uri="{FF2B5EF4-FFF2-40B4-BE49-F238E27FC236}">
                <a16:creationId xmlns:a16="http://schemas.microsoft.com/office/drawing/2014/main" xmlns="" id="{920DB44F-B6B2-4942-89C5-DA8EC95C4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801B2A-6828-944A-9CAB-52740442D20E}"/>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87534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525388"/>
            <a:ext cx="8229600" cy="9127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p:nvPr>
        </p:nvSpPr>
        <p:spPr>
          <a:xfrm>
            <a:off x="457200" y="1596894"/>
            <a:ext cx="8229600" cy="4529270"/>
          </a:xfrm>
          <a:prstGeom prst="rect">
            <a:avLst/>
          </a:prstGeom>
        </p:spPr>
        <p:txBody>
          <a:bodyPr vert="horz" lIns="91440" tIns="45720" rIns="91440" bIns="45720" rtlCol="0">
            <a:norm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457015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D63942-0EDD-064B-9B31-4548E02516D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3" name="Footer Placeholder 2">
            <a:extLst>
              <a:ext uri="{FF2B5EF4-FFF2-40B4-BE49-F238E27FC236}">
                <a16:creationId xmlns:a16="http://schemas.microsoft.com/office/drawing/2014/main" xmlns="" id="{4CCEDB79-9E33-B04A-9CD8-A3E6272BC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A9A2FDD-9397-C645-9629-6DFAEB856B61}"/>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001150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D571A-C1B2-9544-AF83-57F28232791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4AE563A-ED2E-7D40-9407-27AA538E1A08}"/>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01F219-AA34-D14B-A2CC-63FCFA3DEC5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FF61BD-0F15-7A4F-8859-A0E7084D5D44}"/>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00E78D4A-00EB-DF40-858B-AD7D663F2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BE7EA2-054E-EB45-BF96-DB8618CE42B7}"/>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285517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73210-45C2-DA43-A7E7-DFDFE245303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7AF88DD-859A-DE45-9931-44277E0D447E}"/>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CCA299-186A-204B-BA5E-B8C9D2FF75C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CD2385-12BE-2D42-B5FB-484840D3430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C8D45B71-C1A5-1D44-9098-6AAE1131D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AA2535-AE97-0F40-B0A7-C23BADDB8909}"/>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499970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D1230-322F-2E41-8031-819832DC4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E92B61-DC93-0944-89A9-A4FBC14FF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B2712A-3F1A-5142-A975-9C5800EFB7C4}"/>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6FCAD058-508F-0748-A72A-1C1250981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F03468-D268-7F4D-8886-A02138B6252B}"/>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826637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F61AC3-CCF3-4C40-B382-BCCC7DA5C06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476C596-91A3-F440-9201-85F2CAA10608}"/>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55CF5-AFC0-304A-8218-8CF1CDDED67C}"/>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C194F810-85CB-A949-B1E2-A88584412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955420-2F50-324D-80AE-46282BA3C6E0}"/>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03458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E7458-9FC5-5C4B-83E9-A760A673BE7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3980F0B-E526-3B48-8088-D84EA478526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D1DB424-E7A9-8246-90B1-0EE6196D80C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5806A852-EFA2-164F-92D5-A55A4347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47B7F0-A8D7-B542-B55C-802754977773}"/>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181259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CB114-5D4B-6947-A993-2F54A2F9E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6268A7-83B8-124D-A1A3-5AACC57F2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5C5F80-099A-444D-BFD9-222B011DA511}"/>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927C4855-6633-F24B-B2FC-91A17663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288969-BF97-C04C-A640-331F6CA4E028}"/>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138780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39CFE-E4AF-C14F-A052-59568E9CECA2}"/>
              </a:ext>
            </a:extLst>
          </p:cNvPr>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FB9B64A-B817-9E48-8E28-0DC670A0753E}"/>
              </a:ext>
            </a:extLst>
          </p:cNvPr>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B0F314D-2C28-E040-A398-E2F3642D0D83}"/>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A33EC4F2-F48B-E14F-BC4F-7E44BB20C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BDEF69-76F7-6A43-BE61-8A80A2B03104}"/>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715260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6262B-8074-9944-953B-B6DBB2A2EF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3CB0D0-9E62-9F4F-AABE-81B024E0CD1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9466EBC-FED8-6642-A102-58171FCE310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4867381-B2DC-0744-B3C9-FB80AB30CE4B}"/>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35298A3C-35EF-3149-BFDB-6D7F5FDF4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45DC90-347C-814F-A5C7-6A035458490E}"/>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585066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1F40B-4043-7C44-BD43-14A2731263F1}"/>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5005B5-F34F-2241-A11E-DF226F0712A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CD74E66-E791-FB4A-AF1F-463B91565FC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E38012-8633-7242-878C-93378EC79A25}"/>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FB0ED28-6312-E84A-AAAA-7CB72ED05BD7}"/>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32D0E1E-9522-3749-A51E-503B9BD0F672}"/>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8" name="Footer Placeholder 7">
            <a:extLst>
              <a:ext uri="{FF2B5EF4-FFF2-40B4-BE49-F238E27FC236}">
                <a16:creationId xmlns:a16="http://schemas.microsoft.com/office/drawing/2014/main" xmlns="" id="{1E45E307-19C9-304D-AED3-2B3B47EB6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71E86F-5523-4645-BB5F-F615ABA68C09}"/>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16251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525388"/>
            <a:ext cx="8229600" cy="9127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1596894"/>
            <a:ext cx="8229600" cy="4529270"/>
          </a:xfrm>
          <a:prstGeom prst="rect">
            <a:avLst/>
          </a:prstGeom>
        </p:spPr>
        <p:txBody>
          <a:bodyPr vert="horz" lIns="91440" tIns="45720" rIns="91440" bIns="45720" rtlCol="0">
            <a:normAutofit/>
          </a:bodyPr>
          <a:lstStyle>
            <a:lvl1pPr marL="0" indent="0">
              <a:lnSpc>
                <a:spcPct val="100000"/>
              </a:lnSpc>
              <a:spcBef>
                <a:spcPts val="600"/>
              </a:spcBef>
              <a:buFontTx/>
              <a:buNone/>
              <a:defRPr baseline="0"/>
            </a:lvl1pPr>
            <a:lvl2pPr marL="457200" indent="0">
              <a:lnSpc>
                <a:spcPct val="100000"/>
              </a:lnSpc>
              <a:spcBef>
                <a:spcPts val="600"/>
              </a:spcBef>
              <a:buFontTx/>
              <a:buNone/>
              <a:defRPr/>
            </a:lvl2pPr>
            <a:lvl3pPr marL="914400" indent="0">
              <a:lnSpc>
                <a:spcPct val="100000"/>
              </a:lnSpc>
              <a:spcBef>
                <a:spcPts val="600"/>
              </a:spcBef>
              <a:buFontTx/>
              <a:buNone/>
              <a:defRPr/>
            </a:lvl3pPr>
            <a:lvl4pPr marL="1371600" indent="0">
              <a:lnSpc>
                <a:spcPct val="100000"/>
              </a:lnSpc>
              <a:spcBef>
                <a:spcPts val="600"/>
              </a:spcBef>
              <a:buFontTx/>
              <a:buNone/>
              <a:defRPr/>
            </a:lvl4pPr>
            <a:lvl5pPr marL="1828800" indent="0">
              <a:lnSpc>
                <a:spcPct val="100000"/>
              </a:lnSpc>
              <a:spcBef>
                <a:spcPts val="600"/>
              </a:spcBef>
              <a:buFontTx/>
              <a:buNone/>
              <a:defRPr/>
            </a:lvl5pPr>
          </a:lstStyle>
          <a:p>
            <a:pPr lvl="0"/>
            <a:r>
              <a:rPr lang="en-US" dirty="0"/>
              <a:t>Click to edit Master text styles THIS SLIDE IS FOR STRAIGHT TEXT. NO BULLETS.</a:t>
            </a:r>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1711825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094FF-0629-5948-8B54-9721C3B88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F5866D-CFBF-6B4F-84A6-01568843C10A}"/>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4" name="Footer Placeholder 3">
            <a:extLst>
              <a:ext uri="{FF2B5EF4-FFF2-40B4-BE49-F238E27FC236}">
                <a16:creationId xmlns:a16="http://schemas.microsoft.com/office/drawing/2014/main" xmlns="" id="{920DB44F-B6B2-4942-89C5-DA8EC95C40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9801B2A-6828-944A-9CAB-52740442D20E}"/>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875345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D63942-0EDD-064B-9B31-4548E02516D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3" name="Footer Placeholder 2">
            <a:extLst>
              <a:ext uri="{FF2B5EF4-FFF2-40B4-BE49-F238E27FC236}">
                <a16:creationId xmlns:a16="http://schemas.microsoft.com/office/drawing/2014/main" xmlns="" id="{4CCEDB79-9E33-B04A-9CD8-A3E6272BC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A9A2FDD-9397-C645-9629-6DFAEB856B61}"/>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3001150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D571A-C1B2-9544-AF83-57F28232791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4AE563A-ED2E-7D40-9407-27AA538E1A08}"/>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01F219-AA34-D14B-A2CC-63FCFA3DEC5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FF61BD-0F15-7A4F-8859-A0E7084D5D44}"/>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00E78D4A-00EB-DF40-858B-AD7D663F2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BE7EA2-054E-EB45-BF96-DB8618CE42B7}"/>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285517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73210-45C2-DA43-A7E7-DFDFE245303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7AF88DD-859A-DE45-9931-44277E0D447E}"/>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BCCA299-186A-204B-BA5E-B8C9D2FF75C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CD2385-12BE-2D42-B5FB-484840D34307}"/>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6" name="Footer Placeholder 5">
            <a:extLst>
              <a:ext uri="{FF2B5EF4-FFF2-40B4-BE49-F238E27FC236}">
                <a16:creationId xmlns:a16="http://schemas.microsoft.com/office/drawing/2014/main" xmlns="" id="{C8D45B71-C1A5-1D44-9098-6AAE1131D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AA2535-AE97-0F40-B0A7-C23BADDB8909}"/>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499970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D1230-322F-2E41-8031-819832DC4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E92B61-DC93-0944-89A9-A4FBC14FF8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B2712A-3F1A-5142-A975-9C5800EFB7C4}"/>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6FCAD058-508F-0748-A72A-1C1250981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F03468-D268-7F4D-8886-A02138B6252B}"/>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1826637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F61AC3-CCF3-4C40-B382-BCCC7DA5C06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476C596-91A3-F440-9201-85F2CAA10608}"/>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55CF5-AFC0-304A-8218-8CF1CDDED67C}"/>
              </a:ext>
            </a:extLst>
          </p:cNvPr>
          <p:cNvSpPr>
            <a:spLocks noGrp="1"/>
          </p:cNvSpPr>
          <p:nvPr>
            <p:ph type="dt" sz="half" idx="10"/>
          </p:nvPr>
        </p:nvSpPr>
        <p:spPr/>
        <p:txBody>
          <a:body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C194F810-85CB-A949-B1E2-A88584412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955420-2F50-324D-80AE-46282BA3C6E0}"/>
              </a:ext>
            </a:extLst>
          </p:cNvPr>
          <p:cNvSpPr>
            <a:spLocks noGrp="1"/>
          </p:cNvSpPr>
          <p:nvPr>
            <p:ph type="sldNum" sz="quarter" idx="12"/>
          </p:nvPr>
        </p:nvSpPr>
        <p:spPr/>
        <p:txBody>
          <a:bodyPr/>
          <a:lstStyle/>
          <a:p>
            <a:fld id="{789BAC03-1403-EC46-B8BD-C25C0C475E77}" type="slidenum">
              <a:rPr lang="en-US" smtClean="0"/>
              <a:t>‹#›</a:t>
            </a:fld>
            <a:endParaRPr lang="en-US"/>
          </a:p>
        </p:txBody>
      </p:sp>
    </p:spTree>
    <p:extLst>
      <p:ext uri="{BB962C8B-B14F-4D97-AF65-F5344CB8AC3E}">
        <p14:creationId xmlns:p14="http://schemas.microsoft.com/office/powerpoint/2010/main" val="403458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1319165"/>
            <a:ext cx="8229600" cy="1143000"/>
          </a:xfrm>
          <a:prstGeom prst="rect">
            <a:avLst/>
          </a:prstGeom>
        </p:spPr>
        <p:txBody>
          <a:bodyPr vert="horz" lIns="91440" tIns="45720" rIns="91440" bIns="45720" rtlCol="0" anchor="ctr">
            <a:normAutofit/>
          </a:bodyPr>
          <a:lstStyle>
            <a:lvl1pPr>
              <a:defRPr/>
            </a:lvl1pPr>
          </a:lstStyle>
          <a:p>
            <a:r>
              <a:rPr lang="en-US" dirty="0"/>
              <a:t>CORY, PLEASE DELETE THIS SLIDE</a:t>
            </a:r>
          </a:p>
        </p:txBody>
      </p:sp>
      <p:sp>
        <p:nvSpPr>
          <p:cNvPr id="6" name="Text Placeholder 2"/>
          <p:cNvSpPr>
            <a:spLocks noGrp="1"/>
          </p:cNvSpPr>
          <p:nvPr>
            <p:ph idx="1"/>
          </p:nvPr>
        </p:nvSpPr>
        <p:spPr>
          <a:xfrm>
            <a:off x="457200" y="2642812"/>
            <a:ext cx="8229600" cy="3483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p:txBody>
          <a:bodyPr/>
          <a:lstStyle/>
          <a:p>
            <a:fld id="{035E6C2D-606F-FD4E-AD88-4854A7252CC9}" type="slidenum">
              <a:rPr lang="en-US" smtClean="0"/>
              <a:t>‹#›</a:t>
            </a:fld>
            <a:endParaRPr lang="en-US"/>
          </a:p>
        </p:txBody>
      </p:sp>
    </p:spTree>
    <p:extLst>
      <p:ext uri="{BB962C8B-B14F-4D97-AF65-F5344CB8AC3E}">
        <p14:creationId xmlns:p14="http://schemas.microsoft.com/office/powerpoint/2010/main" val="42925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4" name="Title 1"/>
          <p:cNvSpPr>
            <a:spLocks noGrp="1"/>
          </p:cNvSpPr>
          <p:nvPr/>
        </p:nvSpPr>
        <p:spPr>
          <a:xfrm>
            <a:off x="682804" y="1352830"/>
            <a:ext cx="7772400" cy="11152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kern="1200" dirty="0">
                <a:solidFill>
                  <a:schemeClr val="accent1"/>
                </a:solidFill>
              </a:rPr>
              <a:t>Click to edit </a:t>
            </a:r>
            <a:r>
              <a:rPr lang="en-US" sz="4000" kern="1200" dirty="0">
                <a:solidFill>
                  <a:schemeClr val="accent1"/>
                </a:solidFill>
                <a:latin typeface="+mn-lt"/>
              </a:rPr>
              <a:t>Master</a:t>
            </a:r>
            <a:r>
              <a:rPr lang="en-US" sz="4000" kern="1200" dirty="0">
                <a:solidFill>
                  <a:schemeClr val="accent1"/>
                </a:solidFill>
              </a:rPr>
              <a:t> title style</a:t>
            </a:r>
          </a:p>
        </p:txBody>
      </p:sp>
      <p:sp>
        <p:nvSpPr>
          <p:cNvPr id="5" name="Subtitle 2"/>
          <p:cNvSpPr>
            <a:spLocks noGrp="1"/>
          </p:cNvSpPr>
          <p:nvPr/>
        </p:nvSpPr>
        <p:spPr>
          <a:xfrm>
            <a:off x="1368604" y="2581450"/>
            <a:ext cx="6028071"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kern="1200" dirty="0">
                <a:latin typeface="Arial"/>
                <a:cs typeface="Arial"/>
              </a:rPr>
              <a:t>Click to edit Master subtitle style</a:t>
            </a:r>
          </a:p>
        </p:txBody>
      </p:sp>
    </p:spTree>
    <p:extLst>
      <p:ext uri="{BB962C8B-B14F-4D97-AF65-F5344CB8AC3E}">
        <p14:creationId xmlns:p14="http://schemas.microsoft.com/office/powerpoint/2010/main" val="62261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8498"/>
            <a:ext cx="8229600" cy="912285"/>
          </a:xfrm>
        </p:spPr>
        <p:txBody>
          <a:bodyPr/>
          <a:lstStyle>
            <a:lvl1pPr>
              <a:defRPr baseline="0"/>
            </a:lvl1pPr>
          </a:lstStyle>
          <a:p>
            <a:r>
              <a:rPr lang="en-US" dirty="0"/>
              <a:t>CORY, PLEASE DELET THIS SLIDE</a:t>
            </a:r>
          </a:p>
        </p:txBody>
      </p:sp>
      <p:sp>
        <p:nvSpPr>
          <p:cNvPr id="3" name="Slide Number Placeholder 2"/>
          <p:cNvSpPr>
            <a:spLocks noGrp="1"/>
          </p:cNvSpPr>
          <p:nvPr>
            <p:ph type="sldNum" sz="quarter" idx="10"/>
          </p:nvPr>
        </p:nvSpPr>
        <p:spPr/>
        <p:txBody>
          <a:bodyPr/>
          <a:lstStyle/>
          <a:p>
            <a:fld id="{035E6C2D-606F-FD4E-AD88-4854A7252CC9}" type="slidenum">
              <a:rPr lang="en-US" smtClean="0"/>
              <a:t>‹#›</a:t>
            </a:fld>
            <a:endParaRPr lang="en-US"/>
          </a:p>
        </p:txBody>
      </p:sp>
      <p:sp>
        <p:nvSpPr>
          <p:cNvPr id="7" name="Content Placeholder 6"/>
          <p:cNvSpPr>
            <a:spLocks noGrp="1"/>
          </p:cNvSpPr>
          <p:nvPr>
            <p:ph sz="quarter" idx="11"/>
          </p:nvPr>
        </p:nvSpPr>
        <p:spPr>
          <a:xfrm>
            <a:off x="457200" y="1531523"/>
            <a:ext cx="3871913" cy="4610625"/>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2"/>
          </p:nvPr>
        </p:nvSpPr>
        <p:spPr>
          <a:xfrm>
            <a:off x="4617243" y="1531524"/>
            <a:ext cx="3871913" cy="4610624"/>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83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44453"/>
            <a:ext cx="8229600" cy="8380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53316"/>
            <a:ext cx="8229600" cy="37728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E6C2D-606F-FD4E-AD88-4854A7252CC9}" type="slidenum">
              <a:rPr lang="en-US" smtClean="0"/>
              <a:t>‹#›</a:t>
            </a:fld>
            <a:endParaRPr lang="en-US"/>
          </a:p>
        </p:txBody>
      </p:sp>
    </p:spTree>
    <p:extLst>
      <p:ext uri="{BB962C8B-B14F-4D97-AF65-F5344CB8AC3E}">
        <p14:creationId xmlns:p14="http://schemas.microsoft.com/office/powerpoint/2010/main" val="2207514896"/>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55" r:id="rId4"/>
    <p:sldLayoutId id="2147483660" r:id="rId5"/>
    <p:sldLayoutId id="2147483698" r:id="rId6"/>
    <p:sldLayoutId id="2147483663" r:id="rId7"/>
    <p:sldLayoutId id="2147483657" r:id="rId8"/>
    <p:sldLayoutId id="2147483658" r:id="rId9"/>
    <p:sldLayoutId id="2147483659" r:id="rId10"/>
    <p:sldLayoutId id="2147483665" r:id="rId11"/>
    <p:sldLayoutId id="2147483666" r:id="rId12"/>
    <p:sldLayoutId id="2147483667" r:id="rId13"/>
    <p:sldLayoutId id="2147483668" r:id="rId14"/>
    <p:sldLayoutId id="2147483669" r:id="rId15"/>
    <p:sldLayoutId id="2147483661" r:id="rId16"/>
    <p:sldLayoutId id="2147483670" r:id="rId17"/>
    <p:sldLayoutId id="2147483671" r:id="rId18"/>
    <p:sldLayoutId id="2147483672" r:id="rId19"/>
    <p:sldLayoutId id="2147483673" r:id="rId20"/>
    <p:sldLayoutId id="2147483674" r:id="rId21"/>
    <p:sldLayoutId id="2147483675" r:id="rId22"/>
    <p:sldLayoutId id="2147483676" r:id="rId23"/>
    <p:sldLayoutId id="2147483662"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1" r:id="rId38"/>
    <p:sldLayoutId id="2147483693" r:id="rId39"/>
    <p:sldLayoutId id="2147483694" r:id="rId40"/>
    <p:sldLayoutId id="2147483695" r:id="rId41"/>
    <p:sldLayoutId id="2147483696" r:id="rId42"/>
    <p:sldLayoutId id="2147483656" r:id="rId43"/>
  </p:sldLayoutIdLst>
  <p:hf hdr="0" ftr="0" dt="0"/>
  <p:txStyles>
    <p:titleStyle>
      <a:lvl1pPr algn="l" defTabSz="457200" rtl="0" eaLnBrk="1" latinLnBrk="0" hangingPunct="1">
        <a:spcBef>
          <a:spcPct val="0"/>
        </a:spcBef>
        <a:buNone/>
        <a:defRPr sz="4000" kern="1200">
          <a:solidFill>
            <a:schemeClr val="tx2"/>
          </a:solidFill>
          <a:latin typeface="Arial"/>
          <a:ea typeface="+mj-ea"/>
          <a:cs typeface="Arial"/>
        </a:defRPr>
      </a:lvl1pPr>
    </p:titleStyle>
    <p:bodyStyle>
      <a:lvl1pPr marL="342900" indent="-342900" algn="l" defTabSz="457200" rtl="0" eaLnBrk="1" latinLnBrk="0" hangingPunct="1">
        <a:lnSpc>
          <a:spcPct val="110000"/>
        </a:lnSpc>
        <a:spcBef>
          <a:spcPct val="20000"/>
        </a:spcBef>
        <a:buFont typeface="Arial"/>
        <a:buChar char="•"/>
        <a:defRPr sz="3600" kern="1200">
          <a:solidFill>
            <a:schemeClr val="tx1"/>
          </a:solidFill>
          <a:latin typeface="Arial"/>
          <a:ea typeface="+mn-ea"/>
          <a:cs typeface="Arial"/>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1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10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10000"/>
        </a:lnSpc>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063A09-CCEA-A748-A2FC-B0433F962A79}"/>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54620E-2720-FA47-A97E-8AF10FD0FE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C7395F-B483-6E46-97F9-90AE8070704E}"/>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6B8371E2-FE66-2141-A9D0-8B4FCA3A430A}"/>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4661C8-12C2-1F4E-80A8-068DC4DA8CE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BAC03-1403-EC46-B8BD-C25C0C475E77}" type="slidenum">
              <a:rPr lang="en-US" smtClean="0"/>
              <a:t>‹#›</a:t>
            </a:fld>
            <a:endParaRPr lang="en-US"/>
          </a:p>
        </p:txBody>
      </p:sp>
    </p:spTree>
    <p:extLst>
      <p:ext uri="{BB962C8B-B14F-4D97-AF65-F5344CB8AC3E}">
        <p14:creationId xmlns:p14="http://schemas.microsoft.com/office/powerpoint/2010/main" val="1678407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063A09-CCEA-A748-A2FC-B0433F962A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54620E-2720-FA47-A97E-8AF10FD0FE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C7395F-B483-6E46-97F9-90AE807070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E3C23-AD42-E14C-804F-00A7401CFECA}" type="datetimeFigureOut">
              <a:rPr lang="en-US" smtClean="0"/>
              <a:t>3/23/2020</a:t>
            </a:fld>
            <a:endParaRPr lang="en-US"/>
          </a:p>
        </p:txBody>
      </p:sp>
      <p:sp>
        <p:nvSpPr>
          <p:cNvPr id="5" name="Footer Placeholder 4">
            <a:extLst>
              <a:ext uri="{FF2B5EF4-FFF2-40B4-BE49-F238E27FC236}">
                <a16:creationId xmlns:a16="http://schemas.microsoft.com/office/drawing/2014/main" xmlns="" id="{6B8371E2-FE66-2141-A9D0-8B4FCA3A43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4661C8-12C2-1F4E-80A8-068DC4DA8CE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BAC03-1403-EC46-B8BD-C25C0C475E77}" type="slidenum">
              <a:rPr lang="en-US" smtClean="0"/>
              <a:t>‹#›</a:t>
            </a:fld>
            <a:endParaRPr lang="en-US"/>
          </a:p>
        </p:txBody>
      </p:sp>
    </p:spTree>
    <p:extLst>
      <p:ext uri="{BB962C8B-B14F-4D97-AF65-F5344CB8AC3E}">
        <p14:creationId xmlns:p14="http://schemas.microsoft.com/office/powerpoint/2010/main" val="1678407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school-climate-safety-and-crisis/health-crisis-resources/virtual-service-delivery-in-response-to-covid-19-disruptions" TargetMode="External"/><Relationship Id="rId2" Type="http://schemas.openxmlformats.org/officeDocument/2006/relationships/hyperlink" Target="https://www.nasponline.org/resources-and-publications/resources-and-podcasts/school-climate-safety-and-crisis/health-crisis-resources" TargetMode="External"/><Relationship Id="rId1" Type="http://schemas.openxmlformats.org/officeDocument/2006/relationships/slideLayout" Target="../slideLayouts/slideLayout4.xml"/><Relationship Id="rId5" Type="http://schemas.openxmlformats.org/officeDocument/2006/relationships/hyperlink" Target="https://www.nasponline.org/resources-and-publications/resources-and-podcasts/school-climate-safety-and-crisis/health-crisis-resources/usdoe-guidance-for-idea-service-delivery-faq-for-school-psychologists" TargetMode="External"/><Relationship Id="rId4" Type="http://schemas.openxmlformats.org/officeDocument/2006/relationships/hyperlink" Target="http://www.nasponline.org/assets/documents/Guidance_Telehealth_Virtual_Service_%20Delivery_Final%20(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special-education" TargetMode="External"/><Relationship Id="rId2" Type="http://schemas.openxmlformats.org/officeDocument/2006/relationships/hyperlink" Target="https://www.nasponline.org/publications/periodicals/communique/issues/volume-46-issue-1/just-a-click-away-virtual-school-psychologist-for-hire" TargetMode="External"/><Relationship Id="rId1" Type="http://schemas.openxmlformats.org/officeDocument/2006/relationships/slideLayout" Target="../slideLayouts/slideLayout4.xml"/><Relationship Id="rId5" Type="http://schemas.openxmlformats.org/officeDocument/2006/relationships/hyperlink" Target="https://www.nasponline.org/resources-and-publications/families-and-educators" TargetMode="External"/><Relationship Id="rId4" Type="http://schemas.openxmlformats.org/officeDocument/2006/relationships/hyperlink" Target="https://www.nasponline.org/resources-and-publications/resources-and-podcasts/special-education/sld-eligibility-policy-and-practice-reccomend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about/offices/list/ocr/docs/ocr-coronavirus-fact-sheet.pdf" TargetMode="External"/><Relationship Id="rId2" Type="http://schemas.openxmlformats.org/officeDocument/2006/relationships/hyperlink" Target="http://www.ed.gov/coronavirus" TargetMode="External"/><Relationship Id="rId1" Type="http://schemas.openxmlformats.org/officeDocument/2006/relationships/slideLayout" Target="../slideLayouts/slideLayout4.xml"/><Relationship Id="rId6" Type="http://schemas.openxmlformats.org/officeDocument/2006/relationships/hyperlink" Target="https://www.copaa.org/news/493349/COPAA-Statement-on-Student-Rights-Under-IDEA-During-the-COVID-19-Outbreak.htm" TargetMode="External"/><Relationship Id="rId5" Type="http://schemas.openxmlformats.org/officeDocument/2006/relationships/hyperlink" Target="https://www.ncsecs.org/wp-content/uploads/COVID-19-and-Students-with-Disabilities-.pdf" TargetMode="External"/><Relationship Id="rId4" Type="http://schemas.openxmlformats.org/officeDocument/2006/relationships/hyperlink" Target="https://www.youtube.com/watch?utm_content=&amp;utm_medium=email&amp;utm_name=&amp;utm_source=govdelivery&amp;utm_term=&amp;v=DCMLk4cES6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tudentprivacy.ed.gov/resources/ferpa-and-virtual-learning" TargetMode="External"/><Relationship Id="rId2" Type="http://schemas.openxmlformats.org/officeDocument/2006/relationships/hyperlink" Target="https://studentprivacy.ed.gov/resources/ferpa-and-coronavirus-disease-2019-covid-19" TargetMode="External"/><Relationship Id="rId1" Type="http://schemas.openxmlformats.org/officeDocument/2006/relationships/slideLayout" Target="../slideLayouts/slideLayout4.xml"/><Relationship Id="rId5" Type="http://schemas.openxmlformats.org/officeDocument/2006/relationships/hyperlink" Target="https://docs.google.com/document/d/1zEH-ggcHSI7sRQy5IpPEC0FaP4Vw5Wm0uUooruNFmrI/edit" TargetMode="External"/><Relationship Id="rId4" Type="http://schemas.openxmlformats.org/officeDocument/2006/relationships/hyperlink" Target="https://studentprivacy.ed.gov/faq/when-it-permissible-utilize-ferpa%E2%80%99s-health-or-safety-emergency-exception-disclosur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2"/>
          <p:cNvSpPr txBox="1">
            <a:spLocks noGrp="1"/>
          </p:cNvSpPr>
          <p:nvPr>
            <p:ph type="ctrTitle"/>
          </p:nvPr>
        </p:nvSpPr>
        <p:spPr>
          <a:xfrm>
            <a:off x="110723" y="3491934"/>
            <a:ext cx="8520600" cy="3046888"/>
          </a:xfrm>
          <a:prstGeom prst="rect">
            <a:avLst/>
          </a:prstGeom>
        </p:spPr>
        <p:txBody>
          <a:bodyPr spcFirstLastPara="1" wrap="square" lIns="91425" tIns="91425" rIns="91425" bIns="91425" anchor="b" anchorCtr="0">
            <a:noAutofit/>
          </a:bodyPr>
          <a:lstStyle/>
          <a:p>
            <a:pPr algn="ctr">
              <a:spcBef>
                <a:spcPts val="0"/>
              </a:spcBef>
            </a:pPr>
            <a:r>
              <a:rPr lang="en-US" sz="3200" dirty="0"/>
              <a:t>Ask the Experts Webinar Series</a:t>
            </a:r>
            <a:r>
              <a:rPr lang="en-US" sz="2800" dirty="0"/>
              <a:t/>
            </a:r>
            <a:br>
              <a:rPr lang="en-US" sz="2800" dirty="0"/>
            </a:br>
            <a:r>
              <a:rPr lang="en-US" sz="2800" dirty="0"/>
              <a:t/>
            </a:r>
            <a:br>
              <a:rPr lang="en-US" sz="2800" dirty="0"/>
            </a:br>
            <a:r>
              <a:rPr lang="en-US" sz="2800" dirty="0"/>
              <a:t>Wading through a Sea of Ambiguity: </a:t>
            </a:r>
            <a:br>
              <a:rPr lang="en-US" sz="2800" dirty="0"/>
            </a:br>
            <a:r>
              <a:rPr lang="en-US" sz="2800" dirty="0"/>
              <a:t>Charting a Course for Special Education Services During a Pandemic</a:t>
            </a:r>
            <a:br>
              <a:rPr lang="en-US" sz="2800" dirty="0"/>
            </a:br>
            <a:r>
              <a:rPr lang="en-US" dirty="0"/>
              <a:t/>
            </a:r>
            <a:br>
              <a:rPr lang="en-US" dirty="0"/>
            </a:br>
            <a:endParaRPr dirty="0"/>
          </a:p>
        </p:txBody>
      </p:sp>
    </p:spTree>
    <p:extLst>
      <p:ext uri="{BB962C8B-B14F-4D97-AF65-F5344CB8AC3E}">
        <p14:creationId xmlns:p14="http://schemas.microsoft.com/office/powerpoint/2010/main" val="235202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035E6C2D-606F-FD4E-AD88-4854A7252CC9}" type="slidenum">
              <a:rPr lang="en-US" smtClean="0"/>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3"/>
            <a:ext cx="914400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9781" y="6478438"/>
            <a:ext cx="7979434" cy="338554"/>
          </a:xfrm>
          <a:prstGeom prst="rect">
            <a:avLst/>
          </a:prstGeom>
          <a:noFill/>
        </p:spPr>
        <p:txBody>
          <a:bodyPr wrap="square" rtlCol="0">
            <a:spAutoFit/>
          </a:bodyPr>
          <a:lstStyle/>
          <a:p>
            <a:r>
              <a:rPr lang="en-US" sz="1600" dirty="0"/>
              <a:t>Reference: Navigating the COVID-19 Crisis, CASE Webinar, 3/20/20</a:t>
            </a:r>
          </a:p>
        </p:txBody>
      </p:sp>
      <p:sp>
        <p:nvSpPr>
          <p:cNvPr id="5" name="Rectangle 4"/>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1662795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035E6C2D-606F-FD4E-AD88-4854A7252CC9}" type="slidenum">
              <a:rPr lang="en-US" smtClean="0"/>
              <a:t>11</a:t>
            </a:fld>
            <a:endParaRPr lang="en-US"/>
          </a:p>
        </p:txBody>
      </p:sp>
      <p:sp>
        <p:nvSpPr>
          <p:cNvPr id="5" name="Rectangle 4"/>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75"/>
            <a:ext cx="9144000" cy="641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9781" y="6478438"/>
            <a:ext cx="7979434" cy="338554"/>
          </a:xfrm>
          <a:prstGeom prst="rect">
            <a:avLst/>
          </a:prstGeom>
          <a:noFill/>
        </p:spPr>
        <p:txBody>
          <a:bodyPr wrap="square" rtlCol="0">
            <a:spAutoFit/>
          </a:bodyPr>
          <a:lstStyle/>
          <a:p>
            <a:r>
              <a:rPr lang="en-US" sz="1600" dirty="0"/>
              <a:t>Reference: Navigating the COVID-19 Crisis, CASE Webinar, 3/20/20</a:t>
            </a:r>
          </a:p>
        </p:txBody>
      </p:sp>
    </p:spTree>
    <p:extLst>
      <p:ext uri="{BB962C8B-B14F-4D97-AF65-F5344CB8AC3E}">
        <p14:creationId xmlns:p14="http://schemas.microsoft.com/office/powerpoint/2010/main" val="388323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Question 2:</a:t>
            </a:r>
          </a:p>
        </p:txBody>
      </p:sp>
      <p:sp>
        <p:nvSpPr>
          <p:cNvPr id="3" name="Content Placeholder 2"/>
          <p:cNvSpPr>
            <a:spLocks noGrp="1"/>
          </p:cNvSpPr>
          <p:nvPr>
            <p:ph idx="1"/>
          </p:nvPr>
        </p:nvSpPr>
        <p:spPr/>
        <p:txBody>
          <a:bodyPr/>
          <a:lstStyle/>
          <a:p>
            <a:r>
              <a:rPr lang="en-US" dirty="0"/>
              <a:t>What are some of the creative or adaptive ways you have heard that school psychologists are delivering services to children and their families?</a:t>
            </a:r>
          </a:p>
          <a:p>
            <a:pPr marL="0" indent="0">
              <a:buNone/>
            </a:pP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12</a:t>
            </a:fld>
            <a:endParaRPr lang="en-US"/>
          </a:p>
        </p:txBody>
      </p:sp>
      <p:pic>
        <p:nvPicPr>
          <p:cNvPr id="6158" name="Picture 14" descr="C:\Users\sskalski\AppData\Local\Microsoft\Windows\Temporary Internet Files\Content.IE5\RTPH45SU\DistanceEdu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4213225"/>
            <a:ext cx="2095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9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Question 3: </a:t>
            </a:r>
          </a:p>
        </p:txBody>
      </p:sp>
      <p:sp>
        <p:nvSpPr>
          <p:cNvPr id="3" name="Content Placeholder 2"/>
          <p:cNvSpPr>
            <a:spLocks noGrp="1"/>
          </p:cNvSpPr>
          <p:nvPr>
            <p:ph idx="1"/>
          </p:nvPr>
        </p:nvSpPr>
        <p:spPr>
          <a:xfrm>
            <a:off x="457200" y="2400008"/>
            <a:ext cx="7543799" cy="3726155"/>
          </a:xfrm>
        </p:spPr>
        <p:txBody>
          <a:bodyPr/>
          <a:lstStyle/>
          <a:p>
            <a:r>
              <a:rPr lang="en-US" dirty="0"/>
              <a:t>What are the most important considerations for school psychologists who are delivering virtual mental health or social emotional learning skills, including individual or small group counseling? </a:t>
            </a:r>
          </a:p>
        </p:txBody>
      </p:sp>
      <p:sp>
        <p:nvSpPr>
          <p:cNvPr id="4" name="Slide Number Placeholder 3"/>
          <p:cNvSpPr>
            <a:spLocks noGrp="1"/>
          </p:cNvSpPr>
          <p:nvPr>
            <p:ph type="sldNum" sz="quarter" idx="10"/>
          </p:nvPr>
        </p:nvSpPr>
        <p:spPr/>
        <p:txBody>
          <a:bodyPr/>
          <a:lstStyle/>
          <a:p>
            <a:fld id="{035E6C2D-606F-FD4E-AD88-4854A7252CC9}" type="slidenum">
              <a:rPr lang="en-US" smtClean="0"/>
              <a:t>13</a:t>
            </a:fld>
            <a:endParaRPr lang="en-US"/>
          </a:p>
        </p:txBody>
      </p:sp>
      <p:pic>
        <p:nvPicPr>
          <p:cNvPr id="7170" name="Picture 2" descr="C:\Users\sskalski\AppData\Local\Microsoft\Windows\Temporary Internet Files\Content.IE5\P2BU33QU\social-media-connection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589" y="1214279"/>
            <a:ext cx="2263859" cy="226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2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Question 4: </a:t>
            </a:r>
          </a:p>
        </p:txBody>
      </p:sp>
      <p:sp>
        <p:nvSpPr>
          <p:cNvPr id="3" name="Content Placeholder 2"/>
          <p:cNvSpPr>
            <a:spLocks noGrp="1"/>
          </p:cNvSpPr>
          <p:nvPr>
            <p:ph idx="1"/>
          </p:nvPr>
        </p:nvSpPr>
        <p:spPr>
          <a:xfrm>
            <a:off x="457200" y="2400008"/>
            <a:ext cx="5935054" cy="3726155"/>
          </a:xfrm>
        </p:spPr>
        <p:txBody>
          <a:bodyPr/>
          <a:lstStyle/>
          <a:p>
            <a:r>
              <a:rPr lang="en-US" dirty="0"/>
              <a:t>What type of documentation do you think will be helpful for school psychologists to maintain at this time</a:t>
            </a:r>
            <a:r>
              <a:rPr lang="en-US" dirty="0" smtClean="0"/>
              <a:t>?</a:t>
            </a: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14</a:t>
            </a:fld>
            <a:endParaRPr lang="en-US"/>
          </a:p>
        </p:txBody>
      </p:sp>
      <p:pic>
        <p:nvPicPr>
          <p:cNvPr id="8198" name="Picture 6" descr="C:\Users\sskalski\AppData\Local\Microsoft\Windows\Temporary Internet Files\Content.IE5\X5ASNPRT\I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254" y="2657742"/>
            <a:ext cx="2676258" cy="267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20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 </a:t>
            </a:r>
          </a:p>
        </p:txBody>
      </p:sp>
      <p:sp>
        <p:nvSpPr>
          <p:cNvPr id="3" name="Content Placeholder 2"/>
          <p:cNvSpPr>
            <a:spLocks noGrp="1"/>
          </p:cNvSpPr>
          <p:nvPr>
            <p:ph idx="1"/>
          </p:nvPr>
        </p:nvSpPr>
        <p:spPr/>
        <p:txBody>
          <a:bodyPr>
            <a:normAutofit/>
          </a:bodyPr>
          <a:lstStyle/>
          <a:p>
            <a:r>
              <a:rPr lang="en-US" dirty="0"/>
              <a:t>What are the most important things that special education directors (state and local) are working on right now and how can their school psychologists and state SP associations be the most helpful? </a:t>
            </a:r>
          </a:p>
        </p:txBody>
      </p:sp>
      <p:sp>
        <p:nvSpPr>
          <p:cNvPr id="4" name="Slide Number Placeholder 3"/>
          <p:cNvSpPr>
            <a:spLocks noGrp="1"/>
          </p:cNvSpPr>
          <p:nvPr>
            <p:ph type="sldNum" sz="quarter" idx="10"/>
          </p:nvPr>
        </p:nvSpPr>
        <p:spPr/>
        <p:txBody>
          <a:bodyPr/>
          <a:lstStyle/>
          <a:p>
            <a:fld id="{035E6C2D-606F-FD4E-AD88-4854A7252CC9}" type="slidenum">
              <a:rPr lang="en-US" smtClean="0"/>
              <a:t>15</a:t>
            </a:fld>
            <a:endParaRPr lang="en-US" dirty="0"/>
          </a:p>
        </p:txBody>
      </p:sp>
    </p:spTree>
    <p:extLst>
      <p:ext uri="{BB962C8B-B14F-4D97-AF65-F5344CB8AC3E}">
        <p14:creationId xmlns:p14="http://schemas.microsoft.com/office/powerpoint/2010/main" val="1316843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327"/>
            <a:ext cx="8229600" cy="912755"/>
          </a:xfrm>
        </p:spPr>
        <p:txBody>
          <a:bodyPr/>
          <a:lstStyle/>
          <a:p>
            <a:r>
              <a:rPr lang="en-US" dirty="0"/>
              <a:t>Key Messages</a:t>
            </a:r>
          </a:p>
        </p:txBody>
      </p:sp>
      <p:sp>
        <p:nvSpPr>
          <p:cNvPr id="3" name="Content Placeholder 2"/>
          <p:cNvSpPr>
            <a:spLocks noGrp="1"/>
          </p:cNvSpPr>
          <p:nvPr>
            <p:ph idx="1"/>
          </p:nvPr>
        </p:nvSpPr>
        <p:spPr>
          <a:xfrm>
            <a:off x="457200" y="1922804"/>
            <a:ext cx="8229600" cy="4574383"/>
          </a:xfrm>
        </p:spPr>
        <p:txBody>
          <a:bodyPr>
            <a:normAutofit fontScale="85000" lnSpcReduction="20000"/>
          </a:bodyPr>
          <a:lstStyle/>
          <a:p>
            <a:pPr lvl="0">
              <a:lnSpc>
                <a:spcPct val="110000"/>
              </a:lnSpc>
            </a:pPr>
            <a:r>
              <a:rPr lang="en-US" dirty="0"/>
              <a:t>The federal government has issued guidance on how states should respond to this crisis and to the closure of schools. Read and review what it says. If you have questions, ask. </a:t>
            </a:r>
          </a:p>
          <a:p>
            <a:pPr lvl="0">
              <a:lnSpc>
                <a:spcPct val="110000"/>
              </a:lnSpc>
            </a:pPr>
            <a:r>
              <a:rPr lang="en-US" dirty="0"/>
              <a:t>Much of this guidance permits state education agencies and local educational agencies flexibility. </a:t>
            </a:r>
          </a:p>
          <a:p>
            <a:pPr lvl="0">
              <a:lnSpc>
                <a:spcPct val="110000"/>
              </a:lnSpc>
            </a:pPr>
            <a:r>
              <a:rPr lang="en-US" dirty="0"/>
              <a:t>Communicating with families is critical. If the families know that you are working to solve the obstacles to support their children, they will be come partners with you in this process. </a:t>
            </a:r>
          </a:p>
          <a:p>
            <a:pPr lvl="0">
              <a:lnSpc>
                <a:spcPct val="110000"/>
              </a:lnSpc>
            </a:pPr>
            <a:r>
              <a:rPr lang="en-US" dirty="0"/>
              <a:t>Listen, Learn, Ask, Share</a:t>
            </a:r>
          </a:p>
          <a:p>
            <a:pPr lvl="0">
              <a:lnSpc>
                <a:spcPct val="120000"/>
              </a:lnSpc>
            </a:pP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16</a:t>
            </a:fld>
            <a:endParaRPr lang="en-US" dirty="0"/>
          </a:p>
        </p:txBody>
      </p:sp>
    </p:spTree>
    <p:extLst>
      <p:ext uri="{BB962C8B-B14F-4D97-AF65-F5344CB8AC3E}">
        <p14:creationId xmlns:p14="http://schemas.microsoft.com/office/powerpoint/2010/main" val="27478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75531-119D-4AB1-87D8-44A825A78007}"/>
              </a:ext>
            </a:extLst>
          </p:cNvPr>
          <p:cNvSpPr>
            <a:spLocks noGrp="1"/>
          </p:cNvSpPr>
          <p:nvPr>
            <p:ph type="title"/>
          </p:nvPr>
        </p:nvSpPr>
        <p:spPr>
          <a:xfrm>
            <a:off x="457200" y="1035388"/>
            <a:ext cx="8229600" cy="912755"/>
          </a:xfrm>
        </p:spPr>
        <p:txBody>
          <a:bodyPr/>
          <a:lstStyle/>
          <a:p>
            <a:r>
              <a:rPr lang="en-US" dirty="0"/>
              <a:t>Key Messages</a:t>
            </a:r>
          </a:p>
        </p:txBody>
      </p:sp>
      <p:sp>
        <p:nvSpPr>
          <p:cNvPr id="3" name="Content Placeholder 2">
            <a:extLst>
              <a:ext uri="{FF2B5EF4-FFF2-40B4-BE49-F238E27FC236}">
                <a16:creationId xmlns:a16="http://schemas.microsoft.com/office/drawing/2014/main" xmlns="" id="{6C28B8A5-882A-479B-B9AD-CCCBC6CEF0EC}"/>
              </a:ext>
            </a:extLst>
          </p:cNvPr>
          <p:cNvSpPr>
            <a:spLocks noGrp="1"/>
          </p:cNvSpPr>
          <p:nvPr>
            <p:ph idx="1"/>
          </p:nvPr>
        </p:nvSpPr>
        <p:spPr>
          <a:xfrm>
            <a:off x="457200" y="2247544"/>
            <a:ext cx="8229600" cy="3878619"/>
          </a:xfrm>
        </p:spPr>
        <p:txBody>
          <a:bodyPr>
            <a:normAutofit fontScale="70000" lnSpcReduction="20000"/>
          </a:bodyPr>
          <a:lstStyle/>
          <a:p>
            <a:pPr lvl="0">
              <a:lnSpc>
                <a:spcPct val="120000"/>
              </a:lnSpc>
            </a:pPr>
            <a:r>
              <a:rPr lang="en-US" dirty="0"/>
              <a:t>Reach out to your school leaders for guidance and support</a:t>
            </a:r>
          </a:p>
          <a:p>
            <a:pPr lvl="0">
              <a:lnSpc>
                <a:spcPct val="120000"/>
              </a:lnSpc>
            </a:pPr>
            <a:r>
              <a:rPr lang="en-US" dirty="0"/>
              <a:t>Follow through and stay connected with your students and colleagues</a:t>
            </a:r>
          </a:p>
          <a:p>
            <a:pPr lvl="0">
              <a:lnSpc>
                <a:spcPct val="120000"/>
              </a:lnSpc>
            </a:pPr>
            <a:r>
              <a:rPr lang="en-US" dirty="0"/>
              <a:t>Consider if your state school psychology association or NASP has resources that can be helpful for students, families, or educators</a:t>
            </a:r>
          </a:p>
          <a:p>
            <a:pPr lvl="0">
              <a:lnSpc>
                <a:spcPct val="120000"/>
              </a:lnSpc>
            </a:pPr>
            <a:r>
              <a:rPr lang="en-US" dirty="0"/>
              <a:t>Help your school administrators, as appropriate, reach out to state officials for guidance through formal (direct contact by phone or email) or informal (social media) communication channels</a:t>
            </a:r>
          </a:p>
          <a:p>
            <a:endParaRPr lang="en-US" dirty="0"/>
          </a:p>
        </p:txBody>
      </p:sp>
      <p:sp>
        <p:nvSpPr>
          <p:cNvPr id="4" name="Slide Number Placeholder 3">
            <a:extLst>
              <a:ext uri="{FF2B5EF4-FFF2-40B4-BE49-F238E27FC236}">
                <a16:creationId xmlns:a16="http://schemas.microsoft.com/office/drawing/2014/main" xmlns="" id="{9916224B-D9D5-4E9F-9C66-B6A26812271D}"/>
              </a:ext>
            </a:extLst>
          </p:cNvPr>
          <p:cNvSpPr>
            <a:spLocks noGrp="1"/>
          </p:cNvSpPr>
          <p:nvPr>
            <p:ph type="sldNum" sz="quarter" idx="10"/>
          </p:nvPr>
        </p:nvSpPr>
        <p:spPr/>
        <p:txBody>
          <a:bodyPr/>
          <a:lstStyle/>
          <a:p>
            <a:fld id="{035E6C2D-606F-FD4E-AD88-4854A7252CC9}" type="slidenum">
              <a:rPr lang="en-US" smtClean="0"/>
              <a:t>17</a:t>
            </a:fld>
            <a:endParaRPr lang="en-US"/>
          </a:p>
        </p:txBody>
      </p:sp>
    </p:spTree>
    <p:extLst>
      <p:ext uri="{BB962C8B-B14F-4D97-AF65-F5344CB8AC3E}">
        <p14:creationId xmlns:p14="http://schemas.microsoft.com/office/powerpoint/2010/main" val="2977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B0EF6-353B-4C54-B857-9B15638EBAC0}"/>
              </a:ext>
            </a:extLst>
          </p:cNvPr>
          <p:cNvSpPr>
            <a:spLocks noGrp="1"/>
          </p:cNvSpPr>
          <p:nvPr>
            <p:ph type="title"/>
          </p:nvPr>
        </p:nvSpPr>
        <p:spPr>
          <a:xfrm>
            <a:off x="457200" y="881336"/>
            <a:ext cx="8229600" cy="912755"/>
          </a:xfrm>
        </p:spPr>
        <p:txBody>
          <a:bodyPr/>
          <a:lstStyle/>
          <a:p>
            <a:r>
              <a:rPr lang="en-US" dirty="0"/>
              <a:t>NASP Resources</a:t>
            </a:r>
          </a:p>
        </p:txBody>
      </p:sp>
      <p:sp>
        <p:nvSpPr>
          <p:cNvPr id="3" name="Content Placeholder 2">
            <a:extLst>
              <a:ext uri="{FF2B5EF4-FFF2-40B4-BE49-F238E27FC236}">
                <a16:creationId xmlns:a16="http://schemas.microsoft.com/office/drawing/2014/main" xmlns="" id="{FEF4C44A-2428-473E-A524-F9D94327EA88}"/>
              </a:ext>
            </a:extLst>
          </p:cNvPr>
          <p:cNvSpPr>
            <a:spLocks noGrp="1"/>
          </p:cNvSpPr>
          <p:nvPr>
            <p:ph idx="1"/>
          </p:nvPr>
        </p:nvSpPr>
        <p:spPr>
          <a:xfrm>
            <a:off x="211015" y="1794091"/>
            <a:ext cx="8475785" cy="4850471"/>
          </a:xfrm>
        </p:spPr>
        <p:txBody>
          <a:bodyPr>
            <a:normAutofit fontScale="25000" lnSpcReduction="20000"/>
          </a:bodyPr>
          <a:lstStyle/>
          <a:p>
            <a:pPr>
              <a:lnSpc>
                <a:spcPct val="120000"/>
              </a:lnSpc>
            </a:pPr>
            <a:r>
              <a:rPr lang="en-US" sz="6400" dirty="0"/>
              <a:t>NASP Health Crisis Resources</a:t>
            </a:r>
          </a:p>
          <a:p>
            <a:pPr marL="400050" lvl="1" indent="0">
              <a:lnSpc>
                <a:spcPct val="120000"/>
              </a:lnSpc>
              <a:buNone/>
            </a:pPr>
            <a:r>
              <a:rPr lang="en-US" sz="6400" dirty="0">
                <a:hlinkClick r:id="rId2"/>
              </a:rPr>
              <a:t>https://www.nasponline.org/resources-and-publications/resources-and-podcasts/school-climate-safety-and-crisis/health-crisis-resources</a:t>
            </a:r>
            <a:endParaRPr lang="en-US" sz="6400" dirty="0"/>
          </a:p>
          <a:p>
            <a:pPr marL="0" indent="0">
              <a:lnSpc>
                <a:spcPct val="120000"/>
              </a:lnSpc>
              <a:buNone/>
            </a:pPr>
            <a:endParaRPr lang="en-US" sz="6400" dirty="0"/>
          </a:p>
          <a:p>
            <a:pPr>
              <a:lnSpc>
                <a:spcPct val="120000"/>
              </a:lnSpc>
            </a:pPr>
            <a:r>
              <a:rPr lang="en-US" sz="6400" dirty="0"/>
              <a:t>NASP Virtual Service Delivery in Response to COVID-19 Disruptions</a:t>
            </a:r>
          </a:p>
          <a:p>
            <a:pPr marL="400050" lvl="1" indent="0">
              <a:lnSpc>
                <a:spcPct val="120000"/>
              </a:lnSpc>
              <a:buNone/>
            </a:pPr>
            <a:r>
              <a:rPr lang="en-US" sz="6400" u="sng" dirty="0">
                <a:hlinkClick r:id="rId3"/>
              </a:rPr>
              <a:t>https://www.nasponline.org/resources-and-publications/resources-and-podcasts/school-climate-safety-and-crisis/health-crisis-resources/virtual-service-delivery-in-response-to-covid-19-disruptions</a:t>
            </a:r>
            <a:endParaRPr lang="en-US" sz="6400" dirty="0"/>
          </a:p>
          <a:p>
            <a:pPr marL="0" indent="0">
              <a:lnSpc>
                <a:spcPct val="120000"/>
              </a:lnSpc>
              <a:buNone/>
            </a:pPr>
            <a:r>
              <a:rPr lang="en-US" sz="6400" dirty="0"/>
              <a:t> </a:t>
            </a:r>
          </a:p>
          <a:p>
            <a:pPr>
              <a:lnSpc>
                <a:spcPct val="120000"/>
              </a:lnSpc>
            </a:pPr>
            <a:r>
              <a:rPr lang="en-US" sz="6400" dirty="0"/>
              <a:t>NASP Guidance for the Delivery of School Psychological Telehealth Services</a:t>
            </a:r>
          </a:p>
          <a:p>
            <a:pPr marL="400050" lvl="1" indent="0">
              <a:lnSpc>
                <a:spcPct val="120000"/>
              </a:lnSpc>
              <a:buNone/>
            </a:pPr>
            <a:r>
              <a:rPr lang="en-US" sz="6400" u="sng" dirty="0">
                <a:hlinkClick r:id="rId4"/>
              </a:rPr>
              <a:t>http://www.nasponline.org/assets/documents/Guidance_Telehealth_Virtual_Service_%20Delivery_Final%20(2).pdf</a:t>
            </a:r>
            <a:endParaRPr lang="en-US" sz="6400" dirty="0"/>
          </a:p>
          <a:p>
            <a:pPr marL="0" indent="0">
              <a:lnSpc>
                <a:spcPct val="120000"/>
              </a:lnSpc>
              <a:buNone/>
            </a:pPr>
            <a:endParaRPr lang="en-US" sz="6400" dirty="0"/>
          </a:p>
          <a:p>
            <a:pPr>
              <a:lnSpc>
                <a:spcPct val="120000"/>
              </a:lnSpc>
            </a:pPr>
            <a:r>
              <a:rPr lang="en-US" sz="6400" dirty="0"/>
              <a:t>NASP Summary of DoE Q&amp;A </a:t>
            </a:r>
          </a:p>
          <a:p>
            <a:pPr marL="400050" lvl="1" indent="0">
              <a:lnSpc>
                <a:spcPct val="120000"/>
              </a:lnSpc>
              <a:buNone/>
            </a:pPr>
            <a:r>
              <a:rPr lang="en-US" sz="6000" dirty="0">
                <a:hlinkClick r:id="rId5"/>
              </a:rPr>
              <a:t>https://www.nasponline.org/resources-and-publications/resources-and-podcasts/school-climate-safety-and-crisis/health-crisis-resources/usdoe-guidance-for-idea-service-delivery-faq-for-school-psychologists</a:t>
            </a:r>
            <a:endParaRPr lang="en-US" sz="6000" dirty="0"/>
          </a:p>
          <a:p>
            <a:endParaRPr lang="en-US" dirty="0"/>
          </a:p>
        </p:txBody>
      </p:sp>
      <p:sp>
        <p:nvSpPr>
          <p:cNvPr id="4" name="Slide Number Placeholder 3">
            <a:extLst>
              <a:ext uri="{FF2B5EF4-FFF2-40B4-BE49-F238E27FC236}">
                <a16:creationId xmlns:a16="http://schemas.microsoft.com/office/drawing/2014/main" xmlns="" id="{8C57AD2D-DFBB-4BEC-A2A9-98BBBFA9285B}"/>
              </a:ext>
            </a:extLst>
          </p:cNvPr>
          <p:cNvSpPr>
            <a:spLocks noGrp="1"/>
          </p:cNvSpPr>
          <p:nvPr>
            <p:ph type="sldNum" sz="quarter" idx="10"/>
          </p:nvPr>
        </p:nvSpPr>
        <p:spPr/>
        <p:txBody>
          <a:bodyPr/>
          <a:lstStyle/>
          <a:p>
            <a:fld id="{035E6C2D-606F-FD4E-AD88-4854A7252CC9}" type="slidenum">
              <a:rPr lang="en-US" smtClean="0"/>
              <a:t>18</a:t>
            </a:fld>
            <a:endParaRPr lang="en-US"/>
          </a:p>
        </p:txBody>
      </p:sp>
    </p:spTree>
    <p:extLst>
      <p:ext uri="{BB962C8B-B14F-4D97-AF65-F5344CB8AC3E}">
        <p14:creationId xmlns:p14="http://schemas.microsoft.com/office/powerpoint/2010/main" val="33181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207"/>
            <a:ext cx="8229600" cy="912755"/>
          </a:xfrm>
        </p:spPr>
        <p:txBody>
          <a:bodyPr/>
          <a:lstStyle/>
          <a:p>
            <a:r>
              <a:rPr lang="en-US" dirty="0"/>
              <a:t>NASP Resources</a:t>
            </a:r>
          </a:p>
        </p:txBody>
      </p:sp>
      <p:sp>
        <p:nvSpPr>
          <p:cNvPr id="3" name="Content Placeholder 2"/>
          <p:cNvSpPr>
            <a:spLocks noGrp="1"/>
          </p:cNvSpPr>
          <p:nvPr>
            <p:ph idx="1"/>
          </p:nvPr>
        </p:nvSpPr>
        <p:spPr>
          <a:xfrm>
            <a:off x="457200" y="1805630"/>
            <a:ext cx="8229600" cy="4842998"/>
          </a:xfrm>
        </p:spPr>
        <p:txBody>
          <a:bodyPr>
            <a:normAutofit fontScale="47500" lnSpcReduction="20000"/>
          </a:bodyPr>
          <a:lstStyle/>
          <a:p>
            <a:r>
              <a:rPr lang="en-US" dirty="0"/>
              <a:t> </a:t>
            </a:r>
            <a:r>
              <a:rPr lang="en-US" sz="4000" dirty="0" smtClean="0"/>
              <a:t>Just </a:t>
            </a:r>
            <a:r>
              <a:rPr lang="en-US" sz="4000" dirty="0"/>
              <a:t>a Click Away: Virtual School Psychologist for Hire</a:t>
            </a:r>
          </a:p>
          <a:p>
            <a:pPr marL="400050" lvl="1" indent="0">
              <a:lnSpc>
                <a:spcPct val="120000"/>
              </a:lnSpc>
              <a:buNone/>
            </a:pPr>
            <a:r>
              <a:rPr lang="en-US" sz="4000" u="sng" dirty="0">
                <a:hlinkClick r:id="rId2"/>
              </a:rPr>
              <a:t>https://www.nasponline.org/publications/periodicals/communique/issues/volume-46-issue-1/just-a-click-away-virtual-school-psychologist-for-hire</a:t>
            </a:r>
            <a:endParaRPr lang="en-US" sz="4000" dirty="0"/>
          </a:p>
          <a:p>
            <a:endParaRPr lang="en-US" sz="4000" dirty="0"/>
          </a:p>
          <a:p>
            <a:r>
              <a:rPr lang="en-US" sz="4000" dirty="0"/>
              <a:t>NASP Special Education resources:</a:t>
            </a:r>
          </a:p>
          <a:p>
            <a:pPr marL="400050" lvl="1" indent="0">
              <a:buNone/>
            </a:pPr>
            <a:r>
              <a:rPr lang="en-US" sz="3600" u="sng" dirty="0">
                <a:hlinkClick r:id="rId3"/>
              </a:rPr>
              <a:t>https://www.nasponline.org/resources-and-publications/resources-and-podcasts/special-education</a:t>
            </a:r>
            <a:endParaRPr lang="en-US" sz="3600" dirty="0"/>
          </a:p>
          <a:p>
            <a:pPr marL="0" indent="0">
              <a:buNone/>
            </a:pPr>
            <a:r>
              <a:rPr lang="en-US" sz="4000" dirty="0"/>
              <a:t> </a:t>
            </a:r>
          </a:p>
          <a:p>
            <a:r>
              <a:rPr lang="en-US" sz="4000" dirty="0"/>
              <a:t>NASP Policy and Practice Recommendations for SLD Eligibility:</a:t>
            </a:r>
          </a:p>
          <a:p>
            <a:pPr marL="400050" lvl="1" indent="0">
              <a:buNone/>
            </a:pPr>
            <a:r>
              <a:rPr lang="en-US" sz="3600" u="sng" dirty="0" smtClean="0">
                <a:hlinkClick r:id="rId4"/>
              </a:rPr>
              <a:t>https</a:t>
            </a:r>
            <a:r>
              <a:rPr lang="en-US" sz="3600" u="sng" dirty="0">
                <a:hlinkClick r:id="rId4"/>
              </a:rPr>
              <a:t>://www.nasponline.org/resources-and-publications/resources-and-podcasts/special-education/sld-eligibility-policy-and-practice-reccomendations</a:t>
            </a:r>
            <a:endParaRPr lang="en-US" sz="3600" dirty="0"/>
          </a:p>
          <a:p>
            <a:pPr marL="0" indent="0">
              <a:buNone/>
            </a:pPr>
            <a:endParaRPr lang="en-US" sz="4000" dirty="0"/>
          </a:p>
          <a:p>
            <a:r>
              <a:rPr lang="en-US" sz="4000" dirty="0"/>
              <a:t>NASP Handouts for Special Education</a:t>
            </a:r>
          </a:p>
          <a:p>
            <a:pPr marL="400050" lvl="1" indent="0">
              <a:buNone/>
            </a:pPr>
            <a:r>
              <a:rPr lang="en-US" sz="3600" u="sng" dirty="0">
                <a:hlinkClick r:id="rId5"/>
              </a:rPr>
              <a:t>https://www.nasponline.org/resources-and-publications/families-and-educators</a:t>
            </a:r>
            <a:endParaRPr lang="en-US" sz="3600" u="sng"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19</a:t>
            </a:fld>
            <a:endParaRPr lang="en-US"/>
          </a:p>
        </p:txBody>
      </p:sp>
    </p:spTree>
    <p:extLst>
      <p:ext uri="{BB962C8B-B14F-4D97-AF65-F5344CB8AC3E}">
        <p14:creationId xmlns:p14="http://schemas.microsoft.com/office/powerpoint/2010/main" val="4278263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0E814C5-3A11-4835-8213-08CE96204995}"/>
              </a:ext>
            </a:extLst>
          </p:cNvPr>
          <p:cNvSpPr>
            <a:spLocks noGrp="1"/>
          </p:cNvSpPr>
          <p:nvPr>
            <p:ph type="title"/>
          </p:nvPr>
        </p:nvSpPr>
        <p:spPr>
          <a:xfrm>
            <a:off x="457200" y="964844"/>
            <a:ext cx="8229600" cy="912755"/>
          </a:xfrm>
        </p:spPr>
        <p:txBody>
          <a:bodyPr>
            <a:normAutofit fontScale="90000"/>
          </a:bodyPr>
          <a:lstStyle/>
          <a:p>
            <a:r>
              <a:rPr lang="en-US" b="1" dirty="0"/>
              <a:t>“Ask the Experts” Webinar Series</a:t>
            </a:r>
          </a:p>
        </p:txBody>
      </p:sp>
      <p:sp>
        <p:nvSpPr>
          <p:cNvPr id="5" name="Content Placeholder 4">
            <a:extLst>
              <a:ext uri="{FF2B5EF4-FFF2-40B4-BE49-F238E27FC236}">
                <a16:creationId xmlns:a16="http://schemas.microsoft.com/office/drawing/2014/main" xmlns="" id="{A34C2BE4-B30A-4E4A-BCB7-8B8E270AB3E5}"/>
              </a:ext>
            </a:extLst>
          </p:cNvPr>
          <p:cNvSpPr>
            <a:spLocks noGrp="1"/>
          </p:cNvSpPr>
          <p:nvPr>
            <p:ph idx="1"/>
          </p:nvPr>
        </p:nvSpPr>
        <p:spPr>
          <a:xfrm>
            <a:off x="457200" y="1877599"/>
            <a:ext cx="8229600" cy="4520241"/>
          </a:xfrm>
        </p:spPr>
        <p:txBody>
          <a:bodyPr>
            <a:normAutofit fontScale="62500" lnSpcReduction="20000"/>
          </a:bodyPr>
          <a:lstStyle/>
          <a:p>
            <a:pPr>
              <a:lnSpc>
                <a:spcPct val="120000"/>
              </a:lnSpc>
            </a:pPr>
            <a:r>
              <a:rPr lang="en-US" dirty="0"/>
              <a:t>Series of recorded webinars to be posted on  the NASP website </a:t>
            </a:r>
          </a:p>
          <a:p>
            <a:pPr>
              <a:lnSpc>
                <a:spcPct val="120000"/>
              </a:lnSpc>
            </a:pPr>
            <a:r>
              <a:rPr lang="en-US" dirty="0"/>
              <a:t>Webinars are designed to offer support to school psychologists, interns, and practicum students as they navigate the delivery of school psychological services during the COVID-19 pandemic</a:t>
            </a:r>
          </a:p>
          <a:p>
            <a:pPr>
              <a:lnSpc>
                <a:spcPct val="120000"/>
              </a:lnSpc>
            </a:pPr>
            <a:r>
              <a:rPr lang="en-US" dirty="0"/>
              <a:t>Each webinar will be followed by the opening of a discussion thread on the NASP member community. Use the strand associated with this webinar. </a:t>
            </a:r>
          </a:p>
          <a:p>
            <a:pPr>
              <a:lnSpc>
                <a:spcPct val="120000"/>
              </a:lnSpc>
            </a:pPr>
            <a:r>
              <a:rPr lang="en-US" dirty="0"/>
              <a:t>Each webinar will:</a:t>
            </a:r>
          </a:p>
          <a:p>
            <a:pPr lvl="1">
              <a:lnSpc>
                <a:spcPct val="120000"/>
              </a:lnSpc>
            </a:pPr>
            <a:r>
              <a:rPr lang="en-US" dirty="0"/>
              <a:t>Address critical questions emerging as a result of the need to provide virtual telehealth school psychological services </a:t>
            </a:r>
          </a:p>
          <a:p>
            <a:pPr lvl="1">
              <a:lnSpc>
                <a:spcPct val="120000"/>
              </a:lnSpc>
            </a:pPr>
            <a:r>
              <a:rPr lang="en-US" dirty="0"/>
              <a:t>Provide advice and guidance from experts</a:t>
            </a:r>
          </a:p>
          <a:p>
            <a:pPr lvl="1">
              <a:lnSpc>
                <a:spcPct val="120000"/>
              </a:lnSpc>
            </a:pPr>
            <a:r>
              <a:rPr lang="en-US" dirty="0"/>
              <a:t>Offer suggested strategies and resources for addressing professional  practice issues</a:t>
            </a:r>
          </a:p>
          <a:p>
            <a:endParaRPr lang="en-US" dirty="0"/>
          </a:p>
        </p:txBody>
      </p:sp>
    </p:spTree>
    <p:extLst>
      <p:ext uri="{BB962C8B-B14F-4D97-AF65-F5344CB8AC3E}">
        <p14:creationId xmlns:p14="http://schemas.microsoft.com/office/powerpoint/2010/main" val="308153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0F9D9-B4AA-4317-813A-5856F1A81A19}"/>
              </a:ext>
            </a:extLst>
          </p:cNvPr>
          <p:cNvSpPr>
            <a:spLocks noGrp="1"/>
          </p:cNvSpPr>
          <p:nvPr>
            <p:ph type="title"/>
          </p:nvPr>
        </p:nvSpPr>
        <p:spPr>
          <a:xfrm>
            <a:off x="457200" y="967022"/>
            <a:ext cx="8229600" cy="912755"/>
          </a:xfrm>
        </p:spPr>
        <p:txBody>
          <a:bodyPr/>
          <a:lstStyle/>
          <a:p>
            <a:r>
              <a:rPr lang="en-US" dirty="0"/>
              <a:t>External Resources</a:t>
            </a:r>
          </a:p>
        </p:txBody>
      </p:sp>
      <p:sp>
        <p:nvSpPr>
          <p:cNvPr id="3" name="Content Placeholder 2">
            <a:extLst>
              <a:ext uri="{FF2B5EF4-FFF2-40B4-BE49-F238E27FC236}">
                <a16:creationId xmlns:a16="http://schemas.microsoft.com/office/drawing/2014/main" xmlns="" id="{09973200-2C5D-4C13-B861-82B91286651A}"/>
              </a:ext>
            </a:extLst>
          </p:cNvPr>
          <p:cNvSpPr>
            <a:spLocks noGrp="1"/>
          </p:cNvSpPr>
          <p:nvPr>
            <p:ph idx="1"/>
          </p:nvPr>
        </p:nvSpPr>
        <p:spPr>
          <a:xfrm>
            <a:off x="457200" y="1811708"/>
            <a:ext cx="8229600" cy="4742916"/>
          </a:xfrm>
        </p:spPr>
        <p:txBody>
          <a:bodyPr>
            <a:normAutofit fontScale="47500" lnSpcReduction="20000"/>
          </a:bodyPr>
          <a:lstStyle/>
          <a:p>
            <a:pPr>
              <a:lnSpc>
                <a:spcPct val="120000"/>
              </a:lnSpc>
            </a:pPr>
            <a:r>
              <a:rPr lang="en-US" sz="3400" dirty="0"/>
              <a:t>US Department of Education Resources: </a:t>
            </a:r>
            <a:r>
              <a:rPr lang="en-US" sz="3400" dirty="0" smtClean="0">
                <a:hlinkClick r:id="rId2"/>
              </a:rPr>
              <a:t>www.ed.gov/coronavirus</a:t>
            </a:r>
            <a:endParaRPr lang="en-US" sz="3400" dirty="0" smtClean="0"/>
          </a:p>
          <a:p>
            <a:pPr marL="0" indent="0">
              <a:lnSpc>
                <a:spcPct val="120000"/>
              </a:lnSpc>
              <a:buNone/>
            </a:pPr>
            <a:endParaRPr lang="en-US" sz="3400" dirty="0"/>
          </a:p>
          <a:p>
            <a:pPr>
              <a:lnSpc>
                <a:spcPct val="120000"/>
              </a:lnSpc>
            </a:pPr>
            <a:r>
              <a:rPr lang="en-US" sz="3400" dirty="0"/>
              <a:t>US DoE OCR Fact Sheet for addressing COVID-19 in schools:</a:t>
            </a:r>
          </a:p>
          <a:p>
            <a:pPr marL="400050" lvl="1" indent="0">
              <a:lnSpc>
                <a:spcPct val="120000"/>
              </a:lnSpc>
              <a:buNone/>
            </a:pPr>
            <a:r>
              <a:rPr lang="en-US" sz="3400" u="sng" dirty="0">
                <a:hlinkClick r:id="rId3"/>
              </a:rPr>
              <a:t>https://www2.ed.gov/about/offices/list/ocr/docs/ocr-coronavirus-fact-sheet.pdf</a:t>
            </a:r>
            <a:endParaRPr lang="en-US" sz="3400" dirty="0"/>
          </a:p>
          <a:p>
            <a:pPr marL="0" indent="0">
              <a:lnSpc>
                <a:spcPct val="120000"/>
              </a:lnSpc>
              <a:buNone/>
            </a:pPr>
            <a:endParaRPr lang="en-US" sz="3400" dirty="0"/>
          </a:p>
          <a:p>
            <a:pPr>
              <a:lnSpc>
                <a:spcPct val="120000"/>
              </a:lnSpc>
            </a:pPr>
            <a:r>
              <a:rPr lang="en-US" sz="3400" dirty="0"/>
              <a:t>US DoE OCR webinar on online education and website accessibility:</a:t>
            </a:r>
          </a:p>
          <a:p>
            <a:pPr marL="400050" lvl="1" indent="0">
              <a:lnSpc>
                <a:spcPct val="120000"/>
              </a:lnSpc>
              <a:buNone/>
            </a:pPr>
            <a:r>
              <a:rPr lang="en-US" sz="3400" u="sng" dirty="0">
                <a:hlinkClick r:id="rId4"/>
              </a:rPr>
              <a:t>https://www.youtube.com/watch? v=DCMLk4cES6A</a:t>
            </a:r>
            <a:endParaRPr lang="en-US" sz="3400" dirty="0"/>
          </a:p>
          <a:p>
            <a:pPr marL="0" indent="0">
              <a:lnSpc>
                <a:spcPct val="120000"/>
              </a:lnSpc>
              <a:buNone/>
            </a:pPr>
            <a:endParaRPr lang="en-US" sz="3400" dirty="0"/>
          </a:p>
          <a:p>
            <a:pPr>
              <a:lnSpc>
                <a:spcPct val="120000"/>
              </a:lnSpc>
            </a:pPr>
            <a:r>
              <a:rPr lang="en-US" sz="3400" dirty="0"/>
              <a:t>NCSECS COVID-19 and students with disabilities:</a:t>
            </a:r>
          </a:p>
          <a:p>
            <a:pPr marL="400050" lvl="1" indent="0">
              <a:lnSpc>
                <a:spcPct val="120000"/>
              </a:lnSpc>
              <a:buNone/>
            </a:pPr>
            <a:r>
              <a:rPr lang="en-US" sz="3400" u="sng" dirty="0">
                <a:hlinkClick r:id="rId5"/>
              </a:rPr>
              <a:t>https://www.ncsecs.org/wp-content/uploads/COVID-19-and-Students-with-Disabilities-.pdf</a:t>
            </a:r>
            <a:endParaRPr lang="en-US" sz="3400" dirty="0"/>
          </a:p>
          <a:p>
            <a:pPr marL="0" indent="0">
              <a:lnSpc>
                <a:spcPct val="120000"/>
              </a:lnSpc>
              <a:buNone/>
            </a:pPr>
            <a:endParaRPr lang="en-US" sz="3400" dirty="0"/>
          </a:p>
          <a:p>
            <a:pPr>
              <a:lnSpc>
                <a:spcPct val="120000"/>
              </a:lnSpc>
            </a:pPr>
            <a:r>
              <a:rPr lang="en-US" sz="3400" dirty="0"/>
              <a:t>COPAA statement on students’ rights under IDEA during COVID-19 outbreak:</a:t>
            </a:r>
          </a:p>
          <a:p>
            <a:pPr marL="400050" lvl="1" indent="0">
              <a:lnSpc>
                <a:spcPct val="120000"/>
              </a:lnSpc>
              <a:buNone/>
            </a:pPr>
            <a:r>
              <a:rPr lang="en-US" sz="3400" u="sng" dirty="0">
                <a:hlinkClick r:id="rId6"/>
              </a:rPr>
              <a:t>https://www.copaa.org/news/493349/COPAA-Statement-on-Student-Rights-Under-IDEA-During-the-COVID-19-Outbreak.htm</a:t>
            </a:r>
            <a:endParaRPr lang="en-US" sz="3400" dirty="0"/>
          </a:p>
          <a:p>
            <a:endParaRPr lang="en-US" dirty="0"/>
          </a:p>
        </p:txBody>
      </p:sp>
      <p:sp>
        <p:nvSpPr>
          <p:cNvPr id="4" name="Slide Number Placeholder 3">
            <a:extLst>
              <a:ext uri="{FF2B5EF4-FFF2-40B4-BE49-F238E27FC236}">
                <a16:creationId xmlns:a16="http://schemas.microsoft.com/office/drawing/2014/main" xmlns="" id="{C3DB62B1-611B-467A-A8C1-22246BD366A6}"/>
              </a:ext>
            </a:extLst>
          </p:cNvPr>
          <p:cNvSpPr>
            <a:spLocks noGrp="1"/>
          </p:cNvSpPr>
          <p:nvPr>
            <p:ph type="sldNum" sz="quarter" idx="10"/>
          </p:nvPr>
        </p:nvSpPr>
        <p:spPr/>
        <p:txBody>
          <a:bodyPr/>
          <a:lstStyle/>
          <a:p>
            <a:fld id="{035E6C2D-606F-FD4E-AD88-4854A7252CC9}" type="slidenum">
              <a:rPr lang="en-US" smtClean="0"/>
              <a:t>20</a:t>
            </a:fld>
            <a:endParaRPr lang="en-US"/>
          </a:p>
        </p:txBody>
      </p:sp>
    </p:spTree>
    <p:extLst>
      <p:ext uri="{BB962C8B-B14F-4D97-AF65-F5344CB8AC3E}">
        <p14:creationId xmlns:p14="http://schemas.microsoft.com/office/powerpoint/2010/main" val="2656762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98"/>
            <a:ext cx="8229600" cy="829449"/>
          </a:xfrm>
        </p:spPr>
        <p:txBody>
          <a:bodyPr/>
          <a:lstStyle/>
          <a:p>
            <a:r>
              <a:rPr lang="en-US" dirty="0"/>
              <a:t>External Resources</a:t>
            </a:r>
          </a:p>
        </p:txBody>
      </p:sp>
      <p:sp>
        <p:nvSpPr>
          <p:cNvPr id="3" name="Content Placeholder 2"/>
          <p:cNvSpPr>
            <a:spLocks noGrp="1"/>
          </p:cNvSpPr>
          <p:nvPr>
            <p:ph idx="1"/>
          </p:nvPr>
        </p:nvSpPr>
        <p:spPr>
          <a:xfrm>
            <a:off x="457200" y="1811547"/>
            <a:ext cx="8229600" cy="4909927"/>
          </a:xfrm>
        </p:spPr>
        <p:txBody>
          <a:bodyPr>
            <a:normAutofit fontScale="62500" lnSpcReduction="20000"/>
          </a:bodyPr>
          <a:lstStyle/>
          <a:p>
            <a:pPr marL="0" indent="0">
              <a:buNone/>
            </a:pPr>
            <a:endParaRPr lang="en-US" dirty="0"/>
          </a:p>
          <a:p>
            <a:pPr>
              <a:lnSpc>
                <a:spcPct val="120000"/>
              </a:lnSpc>
            </a:pPr>
            <a:r>
              <a:rPr lang="en-US" dirty="0"/>
              <a:t>US Department of Education, FERPA and COVID 19</a:t>
            </a:r>
          </a:p>
          <a:p>
            <a:pPr marL="400050" lvl="1" indent="0">
              <a:lnSpc>
                <a:spcPct val="120000"/>
              </a:lnSpc>
              <a:buNone/>
            </a:pPr>
            <a:r>
              <a:rPr lang="en-US" u="sng" dirty="0">
                <a:hlinkClick r:id="rId2"/>
              </a:rPr>
              <a:t>https://studentprivacy.ed.gov/resources/ferpa-and-coronavirus-disease-2019-covid-19</a:t>
            </a:r>
            <a:endParaRPr lang="en-US" dirty="0"/>
          </a:p>
          <a:p>
            <a:pPr marL="0" indent="0">
              <a:lnSpc>
                <a:spcPct val="120000"/>
              </a:lnSpc>
              <a:buNone/>
            </a:pPr>
            <a:endParaRPr lang="en-US" dirty="0"/>
          </a:p>
          <a:p>
            <a:pPr>
              <a:lnSpc>
                <a:spcPct val="120000"/>
              </a:lnSpc>
            </a:pPr>
            <a:r>
              <a:rPr lang="en-US" dirty="0"/>
              <a:t>US Department of Education, FERPA and Virtual Learning</a:t>
            </a:r>
          </a:p>
          <a:p>
            <a:pPr marL="400050" lvl="1" indent="0">
              <a:lnSpc>
                <a:spcPct val="120000"/>
              </a:lnSpc>
              <a:buNone/>
            </a:pPr>
            <a:r>
              <a:rPr lang="en-US" u="sng" dirty="0">
                <a:hlinkClick r:id="rId3"/>
              </a:rPr>
              <a:t>https://studentprivacy.ed.gov/resources/ferpa-and-virtual-learning</a:t>
            </a:r>
            <a:endParaRPr lang="en-US" dirty="0"/>
          </a:p>
          <a:p>
            <a:pPr marL="0" indent="0">
              <a:lnSpc>
                <a:spcPct val="120000"/>
              </a:lnSpc>
              <a:buNone/>
            </a:pPr>
            <a:endParaRPr lang="en-US" dirty="0"/>
          </a:p>
          <a:p>
            <a:pPr>
              <a:lnSpc>
                <a:spcPct val="120000"/>
              </a:lnSpc>
            </a:pPr>
            <a:r>
              <a:rPr lang="en-US" dirty="0"/>
              <a:t>Health Exception Disclosures</a:t>
            </a:r>
          </a:p>
          <a:p>
            <a:pPr marL="400050" lvl="1" indent="0">
              <a:lnSpc>
                <a:spcPct val="120000"/>
              </a:lnSpc>
              <a:buNone/>
            </a:pPr>
            <a:r>
              <a:rPr lang="en-US" u="sng" dirty="0">
                <a:hlinkClick r:id="rId4"/>
              </a:rPr>
              <a:t>https://studentprivacy.ed.gov/faq/when-it-permissible-utilize-ferpa%E2%80%99s-health-or-safety-emergency-exception-disclosures</a:t>
            </a:r>
            <a:endParaRPr lang="en-US" u="sng" dirty="0"/>
          </a:p>
          <a:p>
            <a:pPr>
              <a:lnSpc>
                <a:spcPct val="120000"/>
              </a:lnSpc>
            </a:pPr>
            <a:r>
              <a:rPr lang="en-US" dirty="0"/>
              <a:t>CASE Considerations for Special Education Administrators:</a:t>
            </a:r>
          </a:p>
          <a:p>
            <a:pPr>
              <a:lnSpc>
                <a:spcPct val="120000"/>
              </a:lnSpc>
            </a:pPr>
            <a:r>
              <a:rPr lang="en-US" u="sng" dirty="0">
                <a:hlinkClick r:id="rId5"/>
              </a:rPr>
              <a:t>https://docs.google.com/document/d/1zEH-ggcHSI7sRQy5IpPEC0FaP4Vw5Wm0uUooruNFmrI/edit</a:t>
            </a:r>
            <a:endParaRPr lang="en-US" dirty="0"/>
          </a:p>
          <a:p>
            <a:pPr marL="400050" lvl="1"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21</a:t>
            </a:fld>
            <a:endParaRPr lang="en-US"/>
          </a:p>
        </p:txBody>
      </p:sp>
    </p:spTree>
    <p:extLst>
      <p:ext uri="{BB962C8B-B14F-4D97-AF65-F5344CB8AC3E}">
        <p14:creationId xmlns:p14="http://schemas.microsoft.com/office/powerpoint/2010/main" val="406248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35E6C2D-606F-FD4E-AD88-4854A7252CC9}" type="slidenum">
              <a:rPr lang="en-US" smtClean="0"/>
              <a:pPr/>
              <a:t>22</a:t>
            </a:fld>
            <a:endParaRPr lang="en-US" dirty="0"/>
          </a:p>
        </p:txBody>
      </p:sp>
    </p:spTree>
    <p:extLst>
      <p:ext uri="{BB962C8B-B14F-4D97-AF65-F5344CB8AC3E}">
        <p14:creationId xmlns:p14="http://schemas.microsoft.com/office/powerpoint/2010/main" val="111463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Charting a Course Given our Current Reality</a:t>
            </a:r>
          </a:p>
        </p:txBody>
      </p:sp>
      <p:sp>
        <p:nvSpPr>
          <p:cNvPr id="3" name="Content Placeholder 2"/>
          <p:cNvSpPr>
            <a:spLocks noGrp="1"/>
          </p:cNvSpPr>
          <p:nvPr>
            <p:ph idx="1"/>
          </p:nvPr>
        </p:nvSpPr>
        <p:spPr>
          <a:xfrm>
            <a:off x="457200" y="2400008"/>
            <a:ext cx="4457699" cy="4163162"/>
          </a:xfrm>
        </p:spPr>
        <p:txBody>
          <a:bodyPr>
            <a:normAutofit fontScale="70000" lnSpcReduction="20000"/>
          </a:bodyPr>
          <a:lstStyle/>
          <a:p>
            <a:pPr>
              <a:lnSpc>
                <a:spcPct val="120000"/>
              </a:lnSpc>
            </a:pPr>
            <a:r>
              <a:rPr lang="en-US" dirty="0"/>
              <a:t>It’s a Pandemic!</a:t>
            </a:r>
          </a:p>
          <a:p>
            <a:pPr>
              <a:lnSpc>
                <a:spcPct val="120000"/>
              </a:lnSpc>
            </a:pPr>
            <a:r>
              <a:rPr lang="en-US" dirty="0"/>
              <a:t>Prioritize care for self and others </a:t>
            </a:r>
          </a:p>
          <a:p>
            <a:pPr>
              <a:lnSpc>
                <a:spcPct val="120000"/>
              </a:lnSpc>
            </a:pPr>
            <a:r>
              <a:rPr lang="en-US" dirty="0"/>
              <a:t>Focus on what is reasonable &amp; appropriate vs. compliance</a:t>
            </a:r>
          </a:p>
          <a:p>
            <a:pPr>
              <a:lnSpc>
                <a:spcPct val="120000"/>
              </a:lnSpc>
            </a:pPr>
            <a:r>
              <a:rPr lang="en-US" dirty="0"/>
              <a:t>This is what we know for today….more guidance to come. </a:t>
            </a:r>
          </a:p>
          <a:p>
            <a:pPr>
              <a:lnSpc>
                <a:spcPct val="120000"/>
              </a:lnSpc>
            </a:pPr>
            <a:r>
              <a:rPr lang="en-US" dirty="0"/>
              <a:t>NASP and our partners are here for you!</a:t>
            </a:r>
          </a:p>
          <a:p>
            <a:endParaRPr lang="en-US" dirty="0"/>
          </a:p>
          <a:p>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3</a:t>
            </a:fld>
            <a:endParaRPr lang="en-US"/>
          </a:p>
        </p:txBody>
      </p:sp>
      <p:pic>
        <p:nvPicPr>
          <p:cNvPr id="1026" name="Picture 2" descr="C:\Users\sskalski\AppData\Local\Microsoft\Windows\Temporary Internet Files\Content.IE5\X22UDGFI\2016-03-03-18-24-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243" y="2613805"/>
            <a:ext cx="4306737" cy="287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054"/>
            <a:ext cx="8229600" cy="912755"/>
          </a:xfrm>
        </p:spPr>
        <p:txBody>
          <a:bodyPr>
            <a:normAutofit fontScale="90000"/>
          </a:bodyPr>
          <a:lstStyle/>
          <a:p>
            <a:r>
              <a:rPr lang="en-US" dirty="0"/>
              <a:t>Quick Overview of US Dept. of Ed Guidance</a:t>
            </a:r>
          </a:p>
        </p:txBody>
      </p:sp>
      <p:sp>
        <p:nvSpPr>
          <p:cNvPr id="3" name="Content Placeholder 2"/>
          <p:cNvSpPr>
            <a:spLocks noGrp="1"/>
          </p:cNvSpPr>
          <p:nvPr>
            <p:ph idx="1"/>
          </p:nvPr>
        </p:nvSpPr>
        <p:spPr>
          <a:xfrm>
            <a:off x="457200" y="2329132"/>
            <a:ext cx="7157103" cy="3797031"/>
          </a:xfrm>
        </p:spPr>
        <p:txBody>
          <a:bodyPr>
            <a:normAutofit fontScale="47500" lnSpcReduction="20000"/>
          </a:bodyPr>
          <a:lstStyle/>
          <a:p>
            <a:pPr marL="0" indent="0">
              <a:lnSpc>
                <a:spcPct val="120000"/>
              </a:lnSpc>
              <a:buNone/>
            </a:pPr>
            <a:r>
              <a:rPr lang="en-US" sz="5100" b="1" dirty="0"/>
              <a:t>Question 1: Are IEP Teams required to meet during a school closure*?</a:t>
            </a:r>
          </a:p>
          <a:p>
            <a:pPr marL="0" indent="0">
              <a:lnSpc>
                <a:spcPct val="120000"/>
              </a:lnSpc>
              <a:buNone/>
            </a:pPr>
            <a:endParaRPr lang="en-US" sz="4400" dirty="0"/>
          </a:p>
          <a:p>
            <a:pPr>
              <a:lnSpc>
                <a:spcPct val="120000"/>
              </a:lnSpc>
            </a:pPr>
            <a:r>
              <a:rPr lang="en-US" sz="4400" dirty="0"/>
              <a:t>IEP Teams are not required to meet </a:t>
            </a:r>
            <a:r>
              <a:rPr lang="en-US" sz="4400" i="1" u="sng" dirty="0"/>
              <a:t>in person</a:t>
            </a:r>
            <a:r>
              <a:rPr lang="en-US" sz="4400" dirty="0"/>
              <a:t> while schools are closed*. (OCR Fact Sheet (03/16/2020)</a:t>
            </a:r>
          </a:p>
          <a:p>
            <a:pPr marL="0" indent="0">
              <a:lnSpc>
                <a:spcPct val="120000"/>
              </a:lnSpc>
              <a:buNone/>
            </a:pPr>
            <a:endParaRPr lang="en-US" dirty="0"/>
          </a:p>
          <a:p>
            <a:pPr marL="0" indent="0">
              <a:lnSpc>
                <a:spcPct val="120000"/>
              </a:lnSpc>
              <a:buNone/>
            </a:pPr>
            <a:r>
              <a:rPr lang="en-US" i="1" dirty="0"/>
              <a:t>*Individual definitions of school closure are going to vary state to state</a:t>
            </a:r>
            <a:r>
              <a:rPr lang="en-US" dirty="0"/>
              <a:t>.</a:t>
            </a:r>
          </a:p>
          <a:p>
            <a:pPr marL="0" indent="0">
              <a:lnSpc>
                <a:spcPct val="120000"/>
              </a:lnSpc>
              <a:buNone/>
            </a:pPr>
            <a:endParaRPr lang="en-US" dirty="0"/>
          </a:p>
          <a:p>
            <a:pPr marL="0" indent="0">
              <a:lnSpc>
                <a:spcPct val="120000"/>
              </a:lnSpc>
              <a:buNone/>
            </a:pPr>
            <a:r>
              <a:rPr lang="en-US" dirty="0"/>
              <a:t>Guidance from the US Dept of Education is available at www.ed.gov/coronavirus</a:t>
            </a:r>
          </a:p>
          <a:p>
            <a:pPr marL="0" inden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4</a:t>
            </a:fld>
            <a:endParaRPr lang="en-US"/>
          </a:p>
        </p:txBody>
      </p:sp>
      <p:pic>
        <p:nvPicPr>
          <p:cNvPr id="1026" name="Picture 2" descr="C:\Users\sskalski\AppData\Local\Microsoft\Windows\Temporary Internet Files\Content.IE5\AE24YAGU\three_questions_small_business_health_insuar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07" y="2329132"/>
            <a:ext cx="1539846" cy="138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6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Quick Overview of US Dept. of Ed Guidance</a:t>
            </a:r>
          </a:p>
        </p:txBody>
      </p:sp>
      <p:sp>
        <p:nvSpPr>
          <p:cNvPr id="3" name="Content Placeholder 2"/>
          <p:cNvSpPr>
            <a:spLocks noGrp="1"/>
          </p:cNvSpPr>
          <p:nvPr>
            <p:ph idx="1"/>
          </p:nvPr>
        </p:nvSpPr>
        <p:spPr>
          <a:xfrm>
            <a:off x="457200" y="2400008"/>
            <a:ext cx="7122920" cy="4321467"/>
          </a:xfrm>
        </p:spPr>
        <p:txBody>
          <a:bodyPr>
            <a:normAutofit fontScale="55000" lnSpcReduction="20000"/>
          </a:bodyPr>
          <a:lstStyle/>
          <a:p>
            <a:pPr marL="0" indent="0">
              <a:lnSpc>
                <a:spcPct val="120000"/>
              </a:lnSpc>
              <a:buNone/>
            </a:pPr>
            <a:r>
              <a:rPr lang="en-US" sz="4400" b="1" dirty="0"/>
              <a:t>Question 2: Should we proceed with evaluations during a time of school closures</a:t>
            </a:r>
            <a:r>
              <a:rPr lang="en-US" sz="4400" b="1" dirty="0" smtClean="0"/>
              <a:t>?</a:t>
            </a:r>
          </a:p>
          <a:p>
            <a:pPr marL="0" indent="0">
              <a:lnSpc>
                <a:spcPct val="120000"/>
              </a:lnSpc>
              <a:buNone/>
            </a:pPr>
            <a:endParaRPr lang="en-US" dirty="0"/>
          </a:p>
          <a:p>
            <a:pPr>
              <a:lnSpc>
                <a:spcPct val="120000"/>
              </a:lnSpc>
            </a:pPr>
            <a:r>
              <a:rPr lang="en-US" sz="3300" dirty="0"/>
              <a:t>Evaluations and re-evaluations that do not require face-to-face assessments or observations may take place while schools are closed, so long as a student’s parent or legal guardian consents.  (OCR Fact Sheet - 03/16/2020)</a:t>
            </a:r>
          </a:p>
          <a:p>
            <a:pPr>
              <a:lnSpc>
                <a:spcPct val="120000"/>
              </a:lnSpc>
            </a:pPr>
            <a:endParaRPr lang="en-US" sz="2800" dirty="0"/>
          </a:p>
          <a:p>
            <a:pPr lvl="1">
              <a:lnSpc>
                <a:spcPct val="120000"/>
              </a:lnSpc>
            </a:pPr>
            <a:r>
              <a:rPr lang="en-US" sz="2900" i="1" dirty="0"/>
              <a:t>As a general principle, during this unprecedented national emergency, public agencies are encouraged to work with parents to reach mutually agreeable extensions of time, as appropriate. (OCR/OSERS Fact Sheet- 3/21/2020)</a:t>
            </a:r>
          </a:p>
          <a:p>
            <a:pPr marL="0" inden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5</a:t>
            </a:fld>
            <a:endParaRPr lang="en-US"/>
          </a:p>
        </p:txBody>
      </p:sp>
      <p:pic>
        <p:nvPicPr>
          <p:cNvPr id="5" name="Picture 2" descr="C:\Users\sskalski\AppData\Local\Microsoft\Windows\Temporary Internet Files\Content.IE5\AE24YAGU\three_questions_small_business_health_insuar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07" y="2329132"/>
            <a:ext cx="1539846" cy="138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04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Quick Overview of US Dept. of Ed Guidance</a:t>
            </a:r>
          </a:p>
        </p:txBody>
      </p:sp>
      <p:sp>
        <p:nvSpPr>
          <p:cNvPr id="3" name="Content Placeholder 2"/>
          <p:cNvSpPr>
            <a:spLocks noGrp="1"/>
          </p:cNvSpPr>
          <p:nvPr>
            <p:ph idx="1"/>
          </p:nvPr>
        </p:nvSpPr>
        <p:spPr>
          <a:xfrm>
            <a:off x="457201" y="2400008"/>
            <a:ext cx="7071644" cy="3956342"/>
          </a:xfrm>
        </p:spPr>
        <p:txBody>
          <a:bodyPr>
            <a:normAutofit fontScale="70000" lnSpcReduction="20000"/>
          </a:bodyPr>
          <a:lstStyle/>
          <a:p>
            <a:pPr marL="0" indent="0">
              <a:lnSpc>
                <a:spcPct val="120000"/>
              </a:lnSpc>
              <a:buNone/>
            </a:pPr>
            <a:r>
              <a:rPr lang="en-US" b="1" dirty="0"/>
              <a:t>Question 3: Can we conduct IEP meetings via phone, Zoom Meeting, or some other online method</a:t>
            </a:r>
            <a:r>
              <a:rPr lang="en-US" b="1" dirty="0" smtClean="0"/>
              <a:t>?</a:t>
            </a:r>
          </a:p>
          <a:p>
            <a:pPr marL="0" indent="0">
              <a:lnSpc>
                <a:spcPct val="120000"/>
              </a:lnSpc>
              <a:buNone/>
            </a:pPr>
            <a:endParaRPr lang="en-US" dirty="0"/>
          </a:p>
          <a:p>
            <a:pPr>
              <a:lnSpc>
                <a:spcPct val="120000"/>
              </a:lnSpc>
            </a:pPr>
            <a:r>
              <a:rPr lang="en-US" sz="3100" dirty="0"/>
              <a:t>Yes. The IDEA specifically provides that the district and the parent may agree to use alternative means of meeting participation, such as video conferences and conference calls.   NOTE: </a:t>
            </a:r>
            <a:r>
              <a:rPr lang="en-US" sz="3100" dirty="0" err="1"/>
              <a:t>Regs</a:t>
            </a:r>
            <a:r>
              <a:rPr lang="en-US" sz="3100" dirty="0"/>
              <a:t> do not require formal consent. (34 CFR 300.328).</a:t>
            </a:r>
          </a:p>
          <a:p>
            <a:pPr marL="0" inden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6</a:t>
            </a:fld>
            <a:endParaRPr lang="en-US"/>
          </a:p>
        </p:txBody>
      </p:sp>
      <p:pic>
        <p:nvPicPr>
          <p:cNvPr id="5" name="Picture 2" descr="C:\Users\sskalski\AppData\Local\Microsoft\Windows\Temporary Internet Files\Content.IE5\AE24YAGU\three_questions_small_business_health_insuar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07" y="2329132"/>
            <a:ext cx="1539846" cy="138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27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Expert Panel</a:t>
            </a:r>
          </a:p>
        </p:txBody>
      </p:sp>
      <p:sp>
        <p:nvSpPr>
          <p:cNvPr id="3" name="Content Placeholder 2"/>
          <p:cNvSpPr>
            <a:spLocks noGrp="1"/>
          </p:cNvSpPr>
          <p:nvPr>
            <p:ph idx="1"/>
          </p:nvPr>
        </p:nvSpPr>
        <p:spPr>
          <a:xfrm>
            <a:off x="457200" y="2400008"/>
            <a:ext cx="6096000" cy="3726155"/>
          </a:xfrm>
        </p:spPr>
        <p:txBody>
          <a:bodyPr>
            <a:normAutofit/>
          </a:bodyPr>
          <a:lstStyle/>
          <a:p>
            <a:pPr lvl="0"/>
            <a:r>
              <a:rPr lang="en-US" dirty="0"/>
              <a:t>NASP: Kelly Strobach, Director of Policy and Advocacy</a:t>
            </a:r>
          </a:p>
          <a:p>
            <a:pPr lvl="0"/>
            <a:r>
              <a:rPr lang="en-US" dirty="0"/>
              <a:t>NASDSE: John Eisenberg, Executive </a:t>
            </a:r>
            <a:r>
              <a:rPr lang="en-US" dirty="0" smtClean="0"/>
              <a:t>Director</a:t>
            </a:r>
          </a:p>
          <a:p>
            <a:pPr lvl="0"/>
            <a:r>
              <a:rPr lang="en-US" dirty="0" smtClean="0"/>
              <a:t>CASE</a:t>
            </a:r>
            <a:r>
              <a:rPr lang="en-US" dirty="0"/>
              <a:t>: Phyllis Wolfram, Executive </a:t>
            </a:r>
            <a:r>
              <a:rPr lang="en-US" dirty="0" smtClean="0"/>
              <a:t>Director</a:t>
            </a:r>
            <a:endParaRPr lang="en-US" dirty="0"/>
          </a:p>
        </p:txBody>
      </p:sp>
      <p:sp>
        <p:nvSpPr>
          <p:cNvPr id="4" name="Slide Number Placeholder 3"/>
          <p:cNvSpPr>
            <a:spLocks noGrp="1"/>
          </p:cNvSpPr>
          <p:nvPr>
            <p:ph type="sldNum" sz="quarter" idx="10"/>
          </p:nvPr>
        </p:nvSpPr>
        <p:spPr/>
        <p:txBody>
          <a:bodyPr/>
          <a:lstStyle/>
          <a:p>
            <a:fld id="{035E6C2D-606F-FD4E-AD88-4854A7252CC9}" type="slidenum">
              <a:rPr lang="en-US" smtClean="0"/>
              <a:t>7</a:t>
            </a:fld>
            <a:endParaRPr lang="en-US"/>
          </a:p>
        </p:txBody>
      </p:sp>
      <p:sp>
        <p:nvSpPr>
          <p:cNvPr id="5" name="AutoShape 2" descr="Image result for phyllis wolfram C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821" y="5145457"/>
            <a:ext cx="1768979" cy="129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nasdse.org/photos/43111_09022019115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404" y="3170489"/>
            <a:ext cx="1253498" cy="16112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419" y="1388393"/>
            <a:ext cx="1197887" cy="144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03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086"/>
            <a:ext cx="8229600" cy="912755"/>
          </a:xfrm>
        </p:spPr>
        <p:txBody>
          <a:bodyPr/>
          <a:lstStyle/>
          <a:p>
            <a:r>
              <a:rPr lang="en-US" dirty="0"/>
              <a:t>Critical Question 1:</a:t>
            </a:r>
          </a:p>
        </p:txBody>
      </p:sp>
      <p:sp>
        <p:nvSpPr>
          <p:cNvPr id="3" name="Content Placeholder 2"/>
          <p:cNvSpPr>
            <a:spLocks noGrp="1"/>
          </p:cNvSpPr>
          <p:nvPr>
            <p:ph idx="1"/>
          </p:nvPr>
        </p:nvSpPr>
        <p:spPr>
          <a:xfrm>
            <a:off x="457200" y="2011819"/>
            <a:ext cx="8229600" cy="3726155"/>
          </a:xfrm>
        </p:spPr>
        <p:txBody>
          <a:bodyPr>
            <a:normAutofit/>
          </a:bodyPr>
          <a:lstStyle/>
          <a:p>
            <a:r>
              <a:rPr lang="en-US" dirty="0"/>
              <a:t>What are you sharing with your members about how they should be providing special education and related services during the school closures?</a:t>
            </a:r>
          </a:p>
        </p:txBody>
      </p:sp>
      <p:sp>
        <p:nvSpPr>
          <p:cNvPr id="4" name="Slide Number Placeholder 3"/>
          <p:cNvSpPr>
            <a:spLocks noGrp="1"/>
          </p:cNvSpPr>
          <p:nvPr>
            <p:ph type="sldNum" sz="quarter" idx="10"/>
          </p:nvPr>
        </p:nvSpPr>
        <p:spPr/>
        <p:txBody>
          <a:bodyPr/>
          <a:lstStyle/>
          <a:p>
            <a:fld id="{035E6C2D-606F-FD4E-AD88-4854A7252CC9}" type="slidenum">
              <a:rPr lang="en-US" smtClean="0"/>
              <a:t>8</a:t>
            </a:fld>
            <a:endParaRPr lang="en-US"/>
          </a:p>
        </p:txBody>
      </p:sp>
      <p:sp>
        <p:nvSpPr>
          <p:cNvPr id="5" name="Rectangle 4"/>
          <p:cNvSpPr/>
          <p:nvPr/>
        </p:nvSpPr>
        <p:spPr>
          <a:xfrm>
            <a:off x="948905" y="3105834"/>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3136738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035E6C2D-606F-FD4E-AD88-4854A7252CC9}" type="slidenum">
              <a:rPr lang="en-US" smtClean="0"/>
              <a:t>9</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9837"/>
            <a:ext cx="9144000" cy="619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9781" y="6478438"/>
            <a:ext cx="7979434" cy="338554"/>
          </a:xfrm>
          <a:prstGeom prst="rect">
            <a:avLst/>
          </a:prstGeom>
          <a:noFill/>
        </p:spPr>
        <p:txBody>
          <a:bodyPr wrap="square" rtlCol="0">
            <a:spAutoFit/>
          </a:bodyPr>
          <a:lstStyle/>
          <a:p>
            <a:r>
              <a:rPr lang="en-US" sz="1600" dirty="0"/>
              <a:t>Reference: Navigating the COVID-19 Crisis, CASE Webinar, 3/20/20</a:t>
            </a:r>
          </a:p>
        </p:txBody>
      </p:sp>
    </p:spTree>
    <p:extLst>
      <p:ext uri="{BB962C8B-B14F-4D97-AF65-F5344CB8AC3E}">
        <p14:creationId xmlns:p14="http://schemas.microsoft.com/office/powerpoint/2010/main" val="310858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NASP-Template1">
  <a:themeElements>
    <a:clrScheme name="NASP Main Style 1">
      <a:dk1>
        <a:sysClr val="windowText" lastClr="000000"/>
      </a:dk1>
      <a:lt1>
        <a:sysClr val="window" lastClr="FFFFFF"/>
      </a:lt1>
      <a:dk2>
        <a:srgbClr val="005695"/>
      </a:dk2>
      <a:lt2>
        <a:srgbClr val="EEECE1"/>
      </a:lt2>
      <a:accent1>
        <a:srgbClr val="005695"/>
      </a:accent1>
      <a:accent2>
        <a:srgbClr val="8EAACA"/>
      </a:accent2>
      <a:accent3>
        <a:srgbClr val="B2BB1E"/>
      </a:accent3>
      <a:accent4>
        <a:srgbClr val="8C8D8E"/>
      </a:accent4>
      <a:accent5>
        <a:srgbClr val="000000"/>
      </a:accent5>
      <a:accent6>
        <a:srgbClr val="CF7603"/>
      </a:accent6>
      <a:hlink>
        <a:srgbClr val="00857E"/>
      </a:hlink>
      <a:folHlink>
        <a:srgbClr val="1064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8DCB196C-56F8-43B2-B01A-2DF29CE1BA77}" vid="{7F5B63B1-4EEA-42A0-AEF5-6F4AEC2500F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669</TotalTime>
  <Words>874</Words>
  <Application>Microsoft Office PowerPoint</Application>
  <PresentationFormat>On-screen Show (4:3)</PresentationFormat>
  <Paragraphs>138</Paragraphs>
  <Slides>22</Slides>
  <Notes>3</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2014-NASP-Template1</vt:lpstr>
      <vt:lpstr>1_Office Theme</vt:lpstr>
      <vt:lpstr>Office Theme</vt:lpstr>
      <vt:lpstr>Ask the Experts Webinar Series  Wading through a Sea of Ambiguity:  Charting a Course for Special Education Services During a Pandemic  </vt:lpstr>
      <vt:lpstr>“Ask the Experts” Webinar Series</vt:lpstr>
      <vt:lpstr>Charting a Course Given our Current Reality</vt:lpstr>
      <vt:lpstr>Quick Overview of US Dept. of Ed Guidance</vt:lpstr>
      <vt:lpstr>Quick Overview of US Dept. of Ed Guidance</vt:lpstr>
      <vt:lpstr>Quick Overview of US Dept. of Ed Guidance</vt:lpstr>
      <vt:lpstr>Expert Panel</vt:lpstr>
      <vt:lpstr>Critical Question 1:</vt:lpstr>
      <vt:lpstr>PowerPoint Presentation</vt:lpstr>
      <vt:lpstr>PowerPoint Presentation</vt:lpstr>
      <vt:lpstr>PowerPoint Presentation</vt:lpstr>
      <vt:lpstr>Critical Question 2:</vt:lpstr>
      <vt:lpstr>Critical Question 3: </vt:lpstr>
      <vt:lpstr>Critical Question 4: </vt:lpstr>
      <vt:lpstr>Question 5: </vt:lpstr>
      <vt:lpstr>Key Messages</vt:lpstr>
      <vt:lpstr>Key Messages</vt:lpstr>
      <vt:lpstr>NASP Resources</vt:lpstr>
      <vt:lpstr>NASP Resources</vt:lpstr>
      <vt:lpstr>External Resources</vt:lpstr>
      <vt:lpstr>External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 Developing Social Justice in School Psychology</dc:title>
  <dc:creator>Malone, Celeste</dc:creator>
  <cp:lastModifiedBy>Stacy Skalski</cp:lastModifiedBy>
  <cp:revision>56</cp:revision>
  <dcterms:created xsi:type="dcterms:W3CDTF">2020-01-20T23:23:59Z</dcterms:created>
  <dcterms:modified xsi:type="dcterms:W3CDTF">2020-03-23T21:07:38Z</dcterms:modified>
</cp:coreProperties>
</file>