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4" r:id="rId1"/>
  </p:sldMasterIdLst>
  <p:notesMasterIdLst>
    <p:notesMasterId r:id="rId60"/>
  </p:notesMasterIdLst>
  <p:handoutMasterIdLst>
    <p:handoutMasterId r:id="rId61"/>
  </p:handoutMasterIdLst>
  <p:sldIdLst>
    <p:sldId id="256" r:id="rId2"/>
    <p:sldId id="377" r:id="rId3"/>
    <p:sldId id="534" r:id="rId4"/>
    <p:sldId id="408" r:id="rId5"/>
    <p:sldId id="631" r:id="rId6"/>
    <p:sldId id="506" r:id="rId7"/>
    <p:sldId id="460" r:id="rId8"/>
    <p:sldId id="679" r:id="rId9"/>
    <p:sldId id="453" r:id="rId10"/>
    <p:sldId id="680" r:id="rId11"/>
    <p:sldId id="674" r:id="rId12"/>
    <p:sldId id="610" r:id="rId13"/>
    <p:sldId id="569" r:id="rId14"/>
    <p:sldId id="461" r:id="rId15"/>
    <p:sldId id="641" r:id="rId16"/>
    <p:sldId id="638" r:id="rId17"/>
    <p:sldId id="646" r:id="rId18"/>
    <p:sldId id="643" r:id="rId19"/>
    <p:sldId id="644" r:id="rId20"/>
    <p:sldId id="645" r:id="rId21"/>
    <p:sldId id="676" r:id="rId22"/>
    <p:sldId id="648" r:id="rId23"/>
    <p:sldId id="649" r:id="rId24"/>
    <p:sldId id="677" r:id="rId25"/>
    <p:sldId id="681" r:id="rId26"/>
    <p:sldId id="682" r:id="rId27"/>
    <p:sldId id="678" r:id="rId28"/>
    <p:sldId id="657" r:id="rId29"/>
    <p:sldId id="661" r:id="rId30"/>
    <p:sldId id="665" r:id="rId31"/>
    <p:sldId id="662" r:id="rId32"/>
    <p:sldId id="668" r:id="rId33"/>
    <p:sldId id="667" r:id="rId34"/>
    <p:sldId id="669" r:id="rId35"/>
    <p:sldId id="670" r:id="rId36"/>
    <p:sldId id="672" r:id="rId37"/>
    <p:sldId id="671" r:id="rId38"/>
    <p:sldId id="663" r:id="rId39"/>
    <p:sldId id="664" r:id="rId40"/>
    <p:sldId id="393" r:id="rId41"/>
    <p:sldId id="606" r:id="rId42"/>
    <p:sldId id="607" r:id="rId43"/>
    <p:sldId id="397" r:id="rId44"/>
    <p:sldId id="398" r:id="rId45"/>
    <p:sldId id="399" r:id="rId46"/>
    <p:sldId id="602" r:id="rId47"/>
    <p:sldId id="595" r:id="rId48"/>
    <p:sldId id="627" r:id="rId49"/>
    <p:sldId id="596" r:id="rId50"/>
    <p:sldId id="597" r:id="rId51"/>
    <p:sldId id="628" r:id="rId52"/>
    <p:sldId id="629" r:id="rId53"/>
    <p:sldId id="630" r:id="rId54"/>
    <p:sldId id="594" r:id="rId55"/>
    <p:sldId id="581" r:id="rId56"/>
    <p:sldId id="582" r:id="rId57"/>
    <p:sldId id="585" r:id="rId58"/>
    <p:sldId id="502" r:id="rId5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93" autoAdjust="0"/>
  </p:normalViewPr>
  <p:slideViewPr>
    <p:cSldViewPr>
      <p:cViewPr varScale="1">
        <p:scale>
          <a:sx n="124" d="100"/>
          <a:sy n="124" d="100"/>
        </p:scale>
        <p:origin x="-1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2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9C777-7DDF-F440-A741-B849FFF03A4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A9A764D4-40F4-684C-A9CD-914F22249CE7}">
      <dgm:prSet phldrT="[Text]"/>
      <dgm:spPr/>
      <dgm:t>
        <a:bodyPr/>
        <a:lstStyle/>
        <a:p>
          <a:r>
            <a:rPr lang="en-US" dirty="0" smtClean="0"/>
            <a:t>Acceptance of Multiculturalism as a Legitimate Topic</a:t>
          </a:r>
          <a:endParaRPr lang="en-US" dirty="0"/>
        </a:p>
      </dgm:t>
    </dgm:pt>
    <dgm:pt modelId="{573DFF0A-096F-D44D-BC30-72F931D9060D}" type="parTrans" cxnId="{85682F75-F93E-D946-A7CB-5D2130BDC44C}">
      <dgm:prSet/>
      <dgm:spPr/>
      <dgm:t>
        <a:bodyPr/>
        <a:lstStyle/>
        <a:p>
          <a:endParaRPr lang="en-US"/>
        </a:p>
      </dgm:t>
    </dgm:pt>
    <dgm:pt modelId="{15AA1002-DDF2-3340-AEE6-C6D673B56CF2}" type="sibTrans" cxnId="{85682F75-F93E-D946-A7CB-5D2130BDC44C}">
      <dgm:prSet/>
      <dgm:spPr/>
      <dgm:t>
        <a:bodyPr/>
        <a:lstStyle/>
        <a:p>
          <a:endParaRPr lang="en-US" dirty="0"/>
        </a:p>
      </dgm:t>
    </dgm:pt>
    <dgm:pt modelId="{715CC382-E743-EB49-860D-82EECD161A4C}">
      <dgm:prSet phldrT="[Text]"/>
      <dgm:spPr/>
      <dgm:t>
        <a:bodyPr/>
        <a:lstStyle/>
        <a:p>
          <a:r>
            <a:rPr lang="en-US" dirty="0" smtClean="0"/>
            <a:t>Field Develops Multicultural Competencies</a:t>
          </a:r>
          <a:endParaRPr lang="en-US" dirty="0"/>
        </a:p>
      </dgm:t>
    </dgm:pt>
    <dgm:pt modelId="{8A2CE33E-3213-3941-A6DA-E3AD4A28F7CC}" type="parTrans" cxnId="{7968C33E-D44F-D046-B186-69DCAD8F7F70}">
      <dgm:prSet/>
      <dgm:spPr/>
      <dgm:t>
        <a:bodyPr/>
        <a:lstStyle/>
        <a:p>
          <a:endParaRPr lang="en-US"/>
        </a:p>
      </dgm:t>
    </dgm:pt>
    <dgm:pt modelId="{CBE56EE7-7D84-AB48-872D-9729156ECBAF}" type="sibTrans" cxnId="{7968C33E-D44F-D046-B186-69DCAD8F7F70}">
      <dgm:prSet/>
      <dgm:spPr/>
      <dgm:t>
        <a:bodyPr/>
        <a:lstStyle/>
        <a:p>
          <a:endParaRPr lang="en-US" dirty="0"/>
        </a:p>
      </dgm:t>
    </dgm:pt>
    <dgm:pt modelId="{B42A2277-72CF-8E4A-A28E-46F1A294E90F}">
      <dgm:prSet phldrT="[Text]"/>
      <dgm:spPr/>
      <dgm:t>
        <a:bodyPr/>
        <a:lstStyle/>
        <a:p>
          <a:r>
            <a:rPr lang="en-US" dirty="0" smtClean="0"/>
            <a:t>Field Moves Towards Social Justice Orientation and Action Steps</a:t>
          </a:r>
          <a:endParaRPr lang="en-US" dirty="0"/>
        </a:p>
      </dgm:t>
    </dgm:pt>
    <dgm:pt modelId="{B281385D-3D23-8240-B3A7-12C8A0E4FB01}" type="parTrans" cxnId="{0B1BA611-A421-434E-AE22-D4EA66DA8D36}">
      <dgm:prSet/>
      <dgm:spPr/>
      <dgm:t>
        <a:bodyPr/>
        <a:lstStyle/>
        <a:p>
          <a:endParaRPr lang="en-US"/>
        </a:p>
      </dgm:t>
    </dgm:pt>
    <dgm:pt modelId="{F467259E-D185-7642-AF2B-76AA30D1B716}" type="sibTrans" cxnId="{0B1BA611-A421-434E-AE22-D4EA66DA8D36}">
      <dgm:prSet/>
      <dgm:spPr/>
      <dgm:t>
        <a:bodyPr/>
        <a:lstStyle/>
        <a:p>
          <a:endParaRPr lang="en-US"/>
        </a:p>
      </dgm:t>
    </dgm:pt>
    <dgm:pt modelId="{E75F9476-8BDB-8C46-AB50-FDBE7DF029D1}" type="pres">
      <dgm:prSet presAssocID="{2779C777-7DDF-F440-A741-B849FFF03A47}" presName="Name0" presStyleCnt="0">
        <dgm:presLayoutVars>
          <dgm:dir/>
          <dgm:resizeHandles val="exact"/>
        </dgm:presLayoutVars>
      </dgm:prSet>
      <dgm:spPr/>
    </dgm:pt>
    <dgm:pt modelId="{2618A5C3-D668-D742-8478-0738385B70B0}" type="pres">
      <dgm:prSet presAssocID="{A9A764D4-40F4-684C-A9CD-914F22249CE7}" presName="node" presStyleLbl="node1" presStyleIdx="0" presStyleCnt="3" custLinFactNeighborX="-836" custLinFactNeighborY="3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C1DC9-447B-F64D-8024-D31494273DAB}" type="pres">
      <dgm:prSet presAssocID="{15AA1002-DDF2-3340-AEE6-C6D673B56C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0D5E003-FC5B-4741-BE25-7E1DF3CFBC9C}" type="pres">
      <dgm:prSet presAssocID="{15AA1002-DDF2-3340-AEE6-C6D673B56C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35AB25-34E9-5843-A16A-DA7CC580D03F}" type="pres">
      <dgm:prSet presAssocID="{715CC382-E743-EB49-860D-82EECD161A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06225-4FE3-2547-B1E9-5D9C10CB99C1}" type="pres">
      <dgm:prSet presAssocID="{CBE56EE7-7D84-AB48-872D-9729156ECBA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FC37AD2-FC99-7F43-B1F3-276D9D4B0E7C}" type="pres">
      <dgm:prSet presAssocID="{CBE56EE7-7D84-AB48-872D-9729156ECBA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D9CA3E5-3AD0-784F-A1A1-85FE7BFD0AC7}" type="pres">
      <dgm:prSet presAssocID="{B42A2277-72CF-8E4A-A28E-46F1A294E9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1CCEF-EC5C-CE47-B00E-163156BA73A6}" type="presOf" srcId="{15AA1002-DDF2-3340-AEE6-C6D673B56CF2}" destId="{C0D5E003-FC5B-4741-BE25-7E1DF3CFBC9C}" srcOrd="1" destOrd="0" presId="urn:microsoft.com/office/officeart/2005/8/layout/process1"/>
    <dgm:cxn modelId="{361E8CD1-4539-054B-9542-E754CD66AEA1}" type="presOf" srcId="{715CC382-E743-EB49-860D-82EECD161A4C}" destId="{F235AB25-34E9-5843-A16A-DA7CC580D03F}" srcOrd="0" destOrd="0" presId="urn:microsoft.com/office/officeart/2005/8/layout/process1"/>
    <dgm:cxn modelId="{0B1BA611-A421-434E-AE22-D4EA66DA8D36}" srcId="{2779C777-7DDF-F440-A741-B849FFF03A47}" destId="{B42A2277-72CF-8E4A-A28E-46F1A294E90F}" srcOrd="2" destOrd="0" parTransId="{B281385D-3D23-8240-B3A7-12C8A0E4FB01}" sibTransId="{F467259E-D185-7642-AF2B-76AA30D1B716}"/>
    <dgm:cxn modelId="{9A72BFB2-4F30-2A48-B7AC-34E23AF491C5}" type="presOf" srcId="{2779C777-7DDF-F440-A741-B849FFF03A47}" destId="{E75F9476-8BDB-8C46-AB50-FDBE7DF029D1}" srcOrd="0" destOrd="0" presId="urn:microsoft.com/office/officeart/2005/8/layout/process1"/>
    <dgm:cxn modelId="{2E3C1C98-127A-9746-BB1F-77627B94ED36}" type="presOf" srcId="{CBE56EE7-7D84-AB48-872D-9729156ECBAF}" destId="{DEE06225-4FE3-2547-B1E9-5D9C10CB99C1}" srcOrd="0" destOrd="0" presId="urn:microsoft.com/office/officeart/2005/8/layout/process1"/>
    <dgm:cxn modelId="{2F98CD6A-9D0A-2646-8502-810B2C1F2844}" type="presOf" srcId="{A9A764D4-40F4-684C-A9CD-914F22249CE7}" destId="{2618A5C3-D668-D742-8478-0738385B70B0}" srcOrd="0" destOrd="0" presId="urn:microsoft.com/office/officeart/2005/8/layout/process1"/>
    <dgm:cxn modelId="{55F0842A-4D2E-C14A-9FB2-8146333EF539}" type="presOf" srcId="{15AA1002-DDF2-3340-AEE6-C6D673B56CF2}" destId="{A18C1DC9-447B-F64D-8024-D31494273DAB}" srcOrd="0" destOrd="0" presId="urn:microsoft.com/office/officeart/2005/8/layout/process1"/>
    <dgm:cxn modelId="{EF281CEA-5FBE-4F4A-81E6-FFADA4A4903C}" type="presOf" srcId="{B42A2277-72CF-8E4A-A28E-46F1A294E90F}" destId="{0D9CA3E5-3AD0-784F-A1A1-85FE7BFD0AC7}" srcOrd="0" destOrd="0" presId="urn:microsoft.com/office/officeart/2005/8/layout/process1"/>
    <dgm:cxn modelId="{4F34B87B-9BA2-E749-B672-80710E9FE0C9}" type="presOf" srcId="{CBE56EE7-7D84-AB48-872D-9729156ECBAF}" destId="{EFC37AD2-FC99-7F43-B1F3-276D9D4B0E7C}" srcOrd="1" destOrd="0" presId="urn:microsoft.com/office/officeart/2005/8/layout/process1"/>
    <dgm:cxn modelId="{85682F75-F93E-D946-A7CB-5D2130BDC44C}" srcId="{2779C777-7DDF-F440-A741-B849FFF03A47}" destId="{A9A764D4-40F4-684C-A9CD-914F22249CE7}" srcOrd="0" destOrd="0" parTransId="{573DFF0A-096F-D44D-BC30-72F931D9060D}" sibTransId="{15AA1002-DDF2-3340-AEE6-C6D673B56CF2}"/>
    <dgm:cxn modelId="{7968C33E-D44F-D046-B186-69DCAD8F7F70}" srcId="{2779C777-7DDF-F440-A741-B849FFF03A47}" destId="{715CC382-E743-EB49-860D-82EECD161A4C}" srcOrd="1" destOrd="0" parTransId="{8A2CE33E-3213-3941-A6DA-E3AD4A28F7CC}" sibTransId="{CBE56EE7-7D84-AB48-872D-9729156ECBAF}"/>
    <dgm:cxn modelId="{1B0BD7F6-47CD-5F44-9982-6A6A31BA4BFC}" type="presParOf" srcId="{E75F9476-8BDB-8C46-AB50-FDBE7DF029D1}" destId="{2618A5C3-D668-D742-8478-0738385B70B0}" srcOrd="0" destOrd="0" presId="urn:microsoft.com/office/officeart/2005/8/layout/process1"/>
    <dgm:cxn modelId="{EC30ABCD-BFD0-A842-B844-E162EF3CEB11}" type="presParOf" srcId="{E75F9476-8BDB-8C46-AB50-FDBE7DF029D1}" destId="{A18C1DC9-447B-F64D-8024-D31494273DAB}" srcOrd="1" destOrd="0" presId="urn:microsoft.com/office/officeart/2005/8/layout/process1"/>
    <dgm:cxn modelId="{EB9989F6-FB73-C64A-A5B7-FACE45278410}" type="presParOf" srcId="{A18C1DC9-447B-F64D-8024-D31494273DAB}" destId="{C0D5E003-FC5B-4741-BE25-7E1DF3CFBC9C}" srcOrd="0" destOrd="0" presId="urn:microsoft.com/office/officeart/2005/8/layout/process1"/>
    <dgm:cxn modelId="{6E54DDDA-792A-F24E-8D66-C08E31365BEF}" type="presParOf" srcId="{E75F9476-8BDB-8C46-AB50-FDBE7DF029D1}" destId="{F235AB25-34E9-5843-A16A-DA7CC580D03F}" srcOrd="2" destOrd="0" presId="urn:microsoft.com/office/officeart/2005/8/layout/process1"/>
    <dgm:cxn modelId="{8AB85873-CB22-DE4D-84A8-14D4B1913764}" type="presParOf" srcId="{E75F9476-8BDB-8C46-AB50-FDBE7DF029D1}" destId="{DEE06225-4FE3-2547-B1E9-5D9C10CB99C1}" srcOrd="3" destOrd="0" presId="urn:microsoft.com/office/officeart/2005/8/layout/process1"/>
    <dgm:cxn modelId="{3D245AFC-568F-D143-8A82-C4CEF1C2CBC1}" type="presParOf" srcId="{DEE06225-4FE3-2547-B1E9-5D9C10CB99C1}" destId="{EFC37AD2-FC99-7F43-B1F3-276D9D4B0E7C}" srcOrd="0" destOrd="0" presId="urn:microsoft.com/office/officeart/2005/8/layout/process1"/>
    <dgm:cxn modelId="{39A56B44-BB2B-E444-B24B-27DD6C805963}" type="presParOf" srcId="{E75F9476-8BDB-8C46-AB50-FDBE7DF029D1}" destId="{0D9CA3E5-3AD0-784F-A1A1-85FE7BFD0A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E1BE9-90B7-454D-9ECD-5CBD33AA806F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BF7E2C3-4379-8648-A5B0-CCC8CC3C472C}">
      <dgm:prSet phldrT="[Text]"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547080A7-7A54-3C41-8EFB-D215B8A6FEDF}" type="parTrans" cxnId="{F3731630-09EC-BD43-938D-7308FAEA2507}">
      <dgm:prSet/>
      <dgm:spPr/>
      <dgm:t>
        <a:bodyPr/>
        <a:lstStyle/>
        <a:p>
          <a:endParaRPr lang="en-US"/>
        </a:p>
      </dgm:t>
    </dgm:pt>
    <dgm:pt modelId="{61CBAE02-D68D-174F-9306-13BFFE253A2E}" type="sibTrans" cxnId="{F3731630-09EC-BD43-938D-7308FAEA2507}">
      <dgm:prSet/>
      <dgm:spPr/>
      <dgm:t>
        <a:bodyPr/>
        <a:lstStyle/>
        <a:p>
          <a:endParaRPr lang="en-US"/>
        </a:p>
      </dgm:t>
    </dgm:pt>
    <dgm:pt modelId="{34B45BBE-0C36-DF4D-9CBD-F086D016FAAA}">
      <dgm:prSet phldrT="[Text]"/>
      <dgm:spPr/>
      <dgm:t>
        <a:bodyPr/>
        <a:lstStyle/>
        <a:p>
          <a:r>
            <a:rPr lang="en-US" dirty="0" smtClean="0"/>
            <a:t>Expert Power</a:t>
          </a:r>
          <a:endParaRPr lang="en-US" dirty="0"/>
        </a:p>
      </dgm:t>
    </dgm:pt>
    <dgm:pt modelId="{1CB9CE07-6411-FC4A-BF30-5F8762A99B5B}" type="parTrans" cxnId="{FC2DFFD4-05D1-6341-A679-94D150D7DD39}">
      <dgm:prSet/>
      <dgm:spPr/>
      <dgm:t>
        <a:bodyPr/>
        <a:lstStyle/>
        <a:p>
          <a:endParaRPr lang="en-US" dirty="0"/>
        </a:p>
      </dgm:t>
    </dgm:pt>
    <dgm:pt modelId="{8D5303A2-199A-6642-BEEE-F49F6F3F80C8}" type="sibTrans" cxnId="{FC2DFFD4-05D1-6341-A679-94D150D7DD39}">
      <dgm:prSet/>
      <dgm:spPr/>
      <dgm:t>
        <a:bodyPr/>
        <a:lstStyle/>
        <a:p>
          <a:endParaRPr lang="en-US"/>
        </a:p>
      </dgm:t>
    </dgm:pt>
    <dgm:pt modelId="{8B1944E7-C701-844E-A8ED-D48BBB191527}">
      <dgm:prSet phldrT="[Text]"/>
      <dgm:spPr/>
      <dgm:t>
        <a:bodyPr/>
        <a:lstStyle/>
        <a:p>
          <a:r>
            <a:rPr lang="en-US" dirty="0" smtClean="0"/>
            <a:t>Referent Power</a:t>
          </a:r>
          <a:endParaRPr lang="en-US" dirty="0"/>
        </a:p>
      </dgm:t>
    </dgm:pt>
    <dgm:pt modelId="{3A9501F8-CA06-D248-ACCA-20889E84AE8C}" type="parTrans" cxnId="{E2FB6CCC-6114-9A48-AB66-DABE13544030}">
      <dgm:prSet/>
      <dgm:spPr/>
      <dgm:t>
        <a:bodyPr/>
        <a:lstStyle/>
        <a:p>
          <a:endParaRPr lang="en-US" dirty="0"/>
        </a:p>
      </dgm:t>
    </dgm:pt>
    <dgm:pt modelId="{4B60AD48-8510-D74E-BD4D-F5DF55556F8D}" type="sibTrans" cxnId="{E2FB6CCC-6114-9A48-AB66-DABE13544030}">
      <dgm:prSet/>
      <dgm:spPr/>
      <dgm:t>
        <a:bodyPr/>
        <a:lstStyle/>
        <a:p>
          <a:endParaRPr lang="en-US"/>
        </a:p>
      </dgm:t>
    </dgm:pt>
    <dgm:pt modelId="{9BAF1D91-EE58-0243-8FC0-1F5A9281FACC}">
      <dgm:prSet phldrT="[Text]"/>
      <dgm:spPr/>
      <dgm:t>
        <a:bodyPr/>
        <a:lstStyle/>
        <a:p>
          <a:r>
            <a:rPr lang="en-US" dirty="0" smtClean="0"/>
            <a:t>Legitimate Power</a:t>
          </a:r>
          <a:endParaRPr lang="en-US" dirty="0"/>
        </a:p>
      </dgm:t>
    </dgm:pt>
    <dgm:pt modelId="{9E7CD9E9-3A21-CA40-AE6E-49006EA30EAD}" type="parTrans" cxnId="{D2851423-7BC4-0449-A3F4-745A73424517}">
      <dgm:prSet/>
      <dgm:spPr/>
      <dgm:t>
        <a:bodyPr/>
        <a:lstStyle/>
        <a:p>
          <a:endParaRPr lang="en-US" dirty="0"/>
        </a:p>
      </dgm:t>
    </dgm:pt>
    <dgm:pt modelId="{CE967F41-5140-0747-81E2-07556B44BC47}" type="sibTrans" cxnId="{D2851423-7BC4-0449-A3F4-745A73424517}">
      <dgm:prSet/>
      <dgm:spPr/>
      <dgm:t>
        <a:bodyPr/>
        <a:lstStyle/>
        <a:p>
          <a:endParaRPr lang="en-US"/>
        </a:p>
      </dgm:t>
    </dgm:pt>
    <dgm:pt modelId="{D0A796C5-A3EC-844F-AD18-4CF204764D2F}">
      <dgm:prSet phldrT="[Text]"/>
      <dgm:spPr/>
      <dgm:t>
        <a:bodyPr/>
        <a:lstStyle/>
        <a:p>
          <a:r>
            <a:rPr lang="en-US" dirty="0" smtClean="0"/>
            <a:t>Informational Power</a:t>
          </a:r>
          <a:endParaRPr lang="en-US" dirty="0"/>
        </a:p>
      </dgm:t>
    </dgm:pt>
    <dgm:pt modelId="{365F3E12-6DA2-DF48-9AAC-6EF6E97C6B65}" type="parTrans" cxnId="{20C8F4B3-9B27-414A-BFF3-57AE3DA486B9}">
      <dgm:prSet/>
      <dgm:spPr/>
      <dgm:t>
        <a:bodyPr/>
        <a:lstStyle/>
        <a:p>
          <a:endParaRPr lang="en-US" dirty="0"/>
        </a:p>
      </dgm:t>
    </dgm:pt>
    <dgm:pt modelId="{CDAC154F-1BC0-9846-9C1E-BAA5FCB14B2B}" type="sibTrans" cxnId="{20C8F4B3-9B27-414A-BFF3-57AE3DA486B9}">
      <dgm:prSet/>
      <dgm:spPr/>
      <dgm:t>
        <a:bodyPr/>
        <a:lstStyle/>
        <a:p>
          <a:endParaRPr lang="en-US"/>
        </a:p>
      </dgm:t>
    </dgm:pt>
    <dgm:pt modelId="{BCCA88E2-4ED4-DC49-9070-5F48FC84A84D}">
      <dgm:prSet phldrT="[Text]"/>
      <dgm:spPr/>
      <dgm:t>
        <a:bodyPr/>
        <a:lstStyle/>
        <a:p>
          <a:r>
            <a:rPr lang="en-US" dirty="0" smtClean="0"/>
            <a:t>Reward or</a:t>
          </a:r>
        </a:p>
        <a:p>
          <a:r>
            <a:rPr lang="en-US" dirty="0" smtClean="0"/>
            <a:t>Coercive Power</a:t>
          </a:r>
          <a:endParaRPr lang="en-US" dirty="0"/>
        </a:p>
      </dgm:t>
    </dgm:pt>
    <dgm:pt modelId="{90ED646A-8D5E-2D44-945D-F7820A633F38}" type="parTrans" cxnId="{83CB4A9B-1F7E-A947-AD27-A1D28DFCD8BE}">
      <dgm:prSet/>
      <dgm:spPr/>
      <dgm:t>
        <a:bodyPr/>
        <a:lstStyle/>
        <a:p>
          <a:endParaRPr lang="en-US" dirty="0"/>
        </a:p>
      </dgm:t>
    </dgm:pt>
    <dgm:pt modelId="{2BE835FC-6EC0-704F-9DF1-2CA3798458D6}" type="sibTrans" cxnId="{83CB4A9B-1F7E-A947-AD27-A1D28DFCD8BE}">
      <dgm:prSet/>
      <dgm:spPr/>
      <dgm:t>
        <a:bodyPr/>
        <a:lstStyle/>
        <a:p>
          <a:endParaRPr lang="en-US"/>
        </a:p>
      </dgm:t>
    </dgm:pt>
    <dgm:pt modelId="{44890BF6-9E54-854A-BA78-51771935ABC2}" type="pres">
      <dgm:prSet presAssocID="{3C5E1BE9-90B7-454D-9ECD-5CBD33AA80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507EE-8152-FE47-9723-03665C419DE3}" type="pres">
      <dgm:prSet presAssocID="{2BF7E2C3-4379-8648-A5B0-CCC8CC3C472C}" presName="centerShape" presStyleLbl="node0" presStyleIdx="0" presStyleCnt="1"/>
      <dgm:spPr/>
      <dgm:t>
        <a:bodyPr/>
        <a:lstStyle/>
        <a:p>
          <a:endParaRPr lang="en-US"/>
        </a:p>
      </dgm:t>
    </dgm:pt>
    <dgm:pt modelId="{D3375555-C96F-8B4A-A6A6-51D2CBD2D7FA}" type="pres">
      <dgm:prSet presAssocID="{1CB9CE07-6411-FC4A-BF30-5F8762A99B5B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C9B5935-3FA2-C84E-A9B8-B0FD63281013}" type="pres">
      <dgm:prSet presAssocID="{34B45BBE-0C36-DF4D-9CBD-F086D016FA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1DBF-F9B6-7F4A-8698-B62FFAF15693}" type="pres">
      <dgm:prSet presAssocID="{3A9501F8-CA06-D248-ACCA-20889E84AE8C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44AAED55-FE86-3047-B961-E5319C8D9108}" type="pres">
      <dgm:prSet presAssocID="{8B1944E7-C701-844E-A8ED-D48BBB1915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BCC61-41EB-8445-BF28-654813C185FB}" type="pres">
      <dgm:prSet presAssocID="{365F3E12-6DA2-DF48-9AAC-6EF6E97C6B65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48230350-8D92-C441-B175-8D286287A206}" type="pres">
      <dgm:prSet presAssocID="{D0A796C5-A3EC-844F-AD18-4CF204764D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49CC0-89F6-2E41-A207-E42E95BA975D}" type="pres">
      <dgm:prSet presAssocID="{9E7CD9E9-3A21-CA40-AE6E-49006EA30EAD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3854174E-654F-B94E-84F5-EFD94F5A776C}" type="pres">
      <dgm:prSet presAssocID="{9BAF1D91-EE58-0243-8FC0-1F5A9281FA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437CA-CB6F-E54E-B02A-5E130F8D7544}" type="pres">
      <dgm:prSet presAssocID="{90ED646A-8D5E-2D44-945D-F7820A633F38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3A7F1E8F-189E-4D4C-9811-09D7F0DA7860}" type="pres">
      <dgm:prSet presAssocID="{BCCA88E2-4ED4-DC49-9070-5F48FC84A8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B6CCC-6114-9A48-AB66-DABE13544030}" srcId="{2BF7E2C3-4379-8648-A5B0-CCC8CC3C472C}" destId="{8B1944E7-C701-844E-A8ED-D48BBB191527}" srcOrd="1" destOrd="0" parTransId="{3A9501F8-CA06-D248-ACCA-20889E84AE8C}" sibTransId="{4B60AD48-8510-D74E-BD4D-F5DF55556F8D}"/>
    <dgm:cxn modelId="{4883F0BF-7015-DA4F-98E4-C9B6F69B0A0B}" type="presOf" srcId="{3C5E1BE9-90B7-454D-9ECD-5CBD33AA806F}" destId="{44890BF6-9E54-854A-BA78-51771935ABC2}" srcOrd="0" destOrd="0" presId="urn:microsoft.com/office/officeart/2005/8/layout/radial4"/>
    <dgm:cxn modelId="{D2851423-7BC4-0449-A3F4-745A73424517}" srcId="{2BF7E2C3-4379-8648-A5B0-CCC8CC3C472C}" destId="{9BAF1D91-EE58-0243-8FC0-1F5A9281FACC}" srcOrd="3" destOrd="0" parTransId="{9E7CD9E9-3A21-CA40-AE6E-49006EA30EAD}" sibTransId="{CE967F41-5140-0747-81E2-07556B44BC47}"/>
    <dgm:cxn modelId="{28EAB767-5C3C-3649-ABBA-DFE0DE24F10C}" type="presOf" srcId="{9E7CD9E9-3A21-CA40-AE6E-49006EA30EAD}" destId="{30F49CC0-89F6-2E41-A207-E42E95BA975D}" srcOrd="0" destOrd="0" presId="urn:microsoft.com/office/officeart/2005/8/layout/radial4"/>
    <dgm:cxn modelId="{F6247BBD-77D1-2E43-80AA-27F34D95CC55}" type="presOf" srcId="{9BAF1D91-EE58-0243-8FC0-1F5A9281FACC}" destId="{3854174E-654F-B94E-84F5-EFD94F5A776C}" srcOrd="0" destOrd="0" presId="urn:microsoft.com/office/officeart/2005/8/layout/radial4"/>
    <dgm:cxn modelId="{E7CECDF1-CF62-4646-B5CA-137767A162C1}" type="presOf" srcId="{D0A796C5-A3EC-844F-AD18-4CF204764D2F}" destId="{48230350-8D92-C441-B175-8D286287A206}" srcOrd="0" destOrd="0" presId="urn:microsoft.com/office/officeart/2005/8/layout/radial4"/>
    <dgm:cxn modelId="{BBF2D034-328E-8F40-82F3-80192B8E7169}" type="presOf" srcId="{365F3E12-6DA2-DF48-9AAC-6EF6E97C6B65}" destId="{19CBCC61-41EB-8445-BF28-654813C185FB}" srcOrd="0" destOrd="0" presId="urn:microsoft.com/office/officeart/2005/8/layout/radial4"/>
    <dgm:cxn modelId="{E6A26D84-8300-504E-9D0D-E7933AA51F7D}" type="presOf" srcId="{1CB9CE07-6411-FC4A-BF30-5F8762A99B5B}" destId="{D3375555-C96F-8B4A-A6A6-51D2CBD2D7FA}" srcOrd="0" destOrd="0" presId="urn:microsoft.com/office/officeart/2005/8/layout/radial4"/>
    <dgm:cxn modelId="{6E4FE585-773B-DC44-863F-9B8BCF7C661C}" type="presOf" srcId="{8B1944E7-C701-844E-A8ED-D48BBB191527}" destId="{44AAED55-FE86-3047-B961-E5319C8D9108}" srcOrd="0" destOrd="0" presId="urn:microsoft.com/office/officeart/2005/8/layout/radial4"/>
    <dgm:cxn modelId="{FC2DFFD4-05D1-6341-A679-94D150D7DD39}" srcId="{2BF7E2C3-4379-8648-A5B0-CCC8CC3C472C}" destId="{34B45BBE-0C36-DF4D-9CBD-F086D016FAAA}" srcOrd="0" destOrd="0" parTransId="{1CB9CE07-6411-FC4A-BF30-5F8762A99B5B}" sibTransId="{8D5303A2-199A-6642-BEEE-F49F6F3F80C8}"/>
    <dgm:cxn modelId="{20C8F4B3-9B27-414A-BFF3-57AE3DA486B9}" srcId="{2BF7E2C3-4379-8648-A5B0-CCC8CC3C472C}" destId="{D0A796C5-A3EC-844F-AD18-4CF204764D2F}" srcOrd="2" destOrd="0" parTransId="{365F3E12-6DA2-DF48-9AAC-6EF6E97C6B65}" sibTransId="{CDAC154F-1BC0-9846-9C1E-BAA5FCB14B2B}"/>
    <dgm:cxn modelId="{1592D54D-7DFF-384E-95DC-F0E4AD6A2642}" type="presOf" srcId="{3A9501F8-CA06-D248-ACCA-20889E84AE8C}" destId="{BCF21DBF-F9B6-7F4A-8698-B62FFAF15693}" srcOrd="0" destOrd="0" presId="urn:microsoft.com/office/officeart/2005/8/layout/radial4"/>
    <dgm:cxn modelId="{F3731630-09EC-BD43-938D-7308FAEA2507}" srcId="{3C5E1BE9-90B7-454D-9ECD-5CBD33AA806F}" destId="{2BF7E2C3-4379-8648-A5B0-CCC8CC3C472C}" srcOrd="0" destOrd="0" parTransId="{547080A7-7A54-3C41-8EFB-D215B8A6FEDF}" sibTransId="{61CBAE02-D68D-174F-9306-13BFFE253A2E}"/>
    <dgm:cxn modelId="{096718CF-6DD0-4B4E-B3B9-10C2BE94448A}" type="presOf" srcId="{BCCA88E2-4ED4-DC49-9070-5F48FC84A84D}" destId="{3A7F1E8F-189E-4D4C-9811-09D7F0DA7860}" srcOrd="0" destOrd="0" presId="urn:microsoft.com/office/officeart/2005/8/layout/radial4"/>
    <dgm:cxn modelId="{83CB4A9B-1F7E-A947-AD27-A1D28DFCD8BE}" srcId="{2BF7E2C3-4379-8648-A5B0-CCC8CC3C472C}" destId="{BCCA88E2-4ED4-DC49-9070-5F48FC84A84D}" srcOrd="4" destOrd="0" parTransId="{90ED646A-8D5E-2D44-945D-F7820A633F38}" sibTransId="{2BE835FC-6EC0-704F-9DF1-2CA3798458D6}"/>
    <dgm:cxn modelId="{0C5EED0C-8E60-7E48-8377-73069AE6D9DD}" type="presOf" srcId="{34B45BBE-0C36-DF4D-9CBD-F086D016FAAA}" destId="{EC9B5935-3FA2-C84E-A9B8-B0FD63281013}" srcOrd="0" destOrd="0" presId="urn:microsoft.com/office/officeart/2005/8/layout/radial4"/>
    <dgm:cxn modelId="{DBEE0F2E-3843-3C42-BACE-EB9ADD9F9713}" type="presOf" srcId="{2BF7E2C3-4379-8648-A5B0-CCC8CC3C472C}" destId="{3F0507EE-8152-FE47-9723-03665C419DE3}" srcOrd="0" destOrd="0" presId="urn:microsoft.com/office/officeart/2005/8/layout/radial4"/>
    <dgm:cxn modelId="{05CF17F0-599C-5245-B5F0-4CA90EBD6AA5}" type="presOf" srcId="{90ED646A-8D5E-2D44-945D-F7820A633F38}" destId="{805437CA-CB6F-E54E-B02A-5E130F8D7544}" srcOrd="0" destOrd="0" presId="urn:microsoft.com/office/officeart/2005/8/layout/radial4"/>
    <dgm:cxn modelId="{EE33F8F3-B73B-5446-947C-4CDDFB53D16E}" type="presParOf" srcId="{44890BF6-9E54-854A-BA78-51771935ABC2}" destId="{3F0507EE-8152-FE47-9723-03665C419DE3}" srcOrd="0" destOrd="0" presId="urn:microsoft.com/office/officeart/2005/8/layout/radial4"/>
    <dgm:cxn modelId="{EB199FCB-8726-A04D-BFF5-52A6CB4D0BC6}" type="presParOf" srcId="{44890BF6-9E54-854A-BA78-51771935ABC2}" destId="{D3375555-C96F-8B4A-A6A6-51D2CBD2D7FA}" srcOrd="1" destOrd="0" presId="urn:microsoft.com/office/officeart/2005/8/layout/radial4"/>
    <dgm:cxn modelId="{71A49924-60FE-3645-8D47-B71B0F453B3A}" type="presParOf" srcId="{44890BF6-9E54-854A-BA78-51771935ABC2}" destId="{EC9B5935-3FA2-C84E-A9B8-B0FD63281013}" srcOrd="2" destOrd="0" presId="urn:microsoft.com/office/officeart/2005/8/layout/radial4"/>
    <dgm:cxn modelId="{1BCB3F6F-32FB-EB44-92FA-0AB7A4DFC82A}" type="presParOf" srcId="{44890BF6-9E54-854A-BA78-51771935ABC2}" destId="{BCF21DBF-F9B6-7F4A-8698-B62FFAF15693}" srcOrd="3" destOrd="0" presId="urn:microsoft.com/office/officeart/2005/8/layout/radial4"/>
    <dgm:cxn modelId="{56E1EC98-5026-B743-942F-0DEACB3C5EBA}" type="presParOf" srcId="{44890BF6-9E54-854A-BA78-51771935ABC2}" destId="{44AAED55-FE86-3047-B961-E5319C8D9108}" srcOrd="4" destOrd="0" presId="urn:microsoft.com/office/officeart/2005/8/layout/radial4"/>
    <dgm:cxn modelId="{C6509B40-7143-584A-B4FF-7CBAEBC25F3E}" type="presParOf" srcId="{44890BF6-9E54-854A-BA78-51771935ABC2}" destId="{19CBCC61-41EB-8445-BF28-654813C185FB}" srcOrd="5" destOrd="0" presId="urn:microsoft.com/office/officeart/2005/8/layout/radial4"/>
    <dgm:cxn modelId="{28EEA7A3-4F38-F844-A7A7-E9D3AD756033}" type="presParOf" srcId="{44890BF6-9E54-854A-BA78-51771935ABC2}" destId="{48230350-8D92-C441-B175-8D286287A206}" srcOrd="6" destOrd="0" presId="urn:microsoft.com/office/officeart/2005/8/layout/radial4"/>
    <dgm:cxn modelId="{A897EC87-988A-2D47-9A8B-4D5584044BC3}" type="presParOf" srcId="{44890BF6-9E54-854A-BA78-51771935ABC2}" destId="{30F49CC0-89F6-2E41-A207-E42E95BA975D}" srcOrd="7" destOrd="0" presId="urn:microsoft.com/office/officeart/2005/8/layout/radial4"/>
    <dgm:cxn modelId="{3918E9A9-EA9E-F743-BB66-500888BFA78F}" type="presParOf" srcId="{44890BF6-9E54-854A-BA78-51771935ABC2}" destId="{3854174E-654F-B94E-84F5-EFD94F5A776C}" srcOrd="8" destOrd="0" presId="urn:microsoft.com/office/officeart/2005/8/layout/radial4"/>
    <dgm:cxn modelId="{50F56179-CAC9-5448-9056-D8E122932492}" type="presParOf" srcId="{44890BF6-9E54-854A-BA78-51771935ABC2}" destId="{805437CA-CB6F-E54E-B02A-5E130F8D7544}" srcOrd="9" destOrd="0" presId="urn:microsoft.com/office/officeart/2005/8/layout/radial4"/>
    <dgm:cxn modelId="{7279D962-B3FD-7243-88AD-5F42159B026A}" type="presParOf" srcId="{44890BF6-9E54-854A-BA78-51771935ABC2}" destId="{3A7F1E8F-189E-4D4C-9811-09D7F0DA786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92AB1D-F1F1-1448-831E-E4BD7BA66CD7}" type="doc">
      <dgm:prSet loTypeId="urn:microsoft.com/office/officeart/2005/8/layout/chevron1" loCatId="" qsTypeId="urn:microsoft.com/office/officeart/2005/8/quickstyle/simple1" qsCatId="simple" csTypeId="urn:microsoft.com/office/officeart/2005/8/colors/accent0_3" csCatId="mainScheme" phldr="1"/>
      <dgm:spPr/>
    </dgm:pt>
    <dgm:pt modelId="{B93D944C-64FA-774D-B1D2-427F4D5BD156}">
      <dgm:prSet phldrT="[Text]"/>
      <dgm:spPr/>
      <dgm:t>
        <a:bodyPr/>
        <a:lstStyle/>
        <a:p>
          <a:r>
            <a:rPr lang="en-US" dirty="0"/>
            <a:t>Fall Year 1</a:t>
          </a:r>
        </a:p>
      </dgm:t>
    </dgm:pt>
    <dgm:pt modelId="{9C838FD6-1AAD-4245-B988-7F38188CC3D9}" type="parTrans" cxnId="{9281B49B-7FAF-AB43-8CE0-779E94FB6D27}">
      <dgm:prSet/>
      <dgm:spPr/>
      <dgm:t>
        <a:bodyPr/>
        <a:lstStyle/>
        <a:p>
          <a:endParaRPr lang="en-US"/>
        </a:p>
      </dgm:t>
    </dgm:pt>
    <dgm:pt modelId="{844374A9-ED4C-5144-8551-6C41E736E0D0}" type="sibTrans" cxnId="{9281B49B-7FAF-AB43-8CE0-779E94FB6D27}">
      <dgm:prSet/>
      <dgm:spPr/>
      <dgm:t>
        <a:bodyPr/>
        <a:lstStyle/>
        <a:p>
          <a:endParaRPr lang="en-US"/>
        </a:p>
      </dgm:t>
    </dgm:pt>
    <dgm:pt modelId="{11C25508-F071-6E47-9A45-6652DBDF9FC6}">
      <dgm:prSet phldrT="[Text]"/>
      <dgm:spPr/>
      <dgm:t>
        <a:bodyPr/>
        <a:lstStyle/>
        <a:p>
          <a:r>
            <a:rPr lang="en-US" dirty="0"/>
            <a:t>Spring Year 1</a:t>
          </a:r>
        </a:p>
      </dgm:t>
    </dgm:pt>
    <dgm:pt modelId="{7197AA34-5D6E-2943-BD19-9EC9163DED0A}" type="parTrans" cxnId="{32F13443-6A12-2A46-81DC-23041EB7BB27}">
      <dgm:prSet/>
      <dgm:spPr/>
      <dgm:t>
        <a:bodyPr/>
        <a:lstStyle/>
        <a:p>
          <a:endParaRPr lang="en-US"/>
        </a:p>
      </dgm:t>
    </dgm:pt>
    <dgm:pt modelId="{6D2DCDBA-B1E8-BE4E-98BE-DC78FBB1EAE6}" type="sibTrans" cxnId="{32F13443-6A12-2A46-81DC-23041EB7BB27}">
      <dgm:prSet/>
      <dgm:spPr/>
      <dgm:t>
        <a:bodyPr/>
        <a:lstStyle/>
        <a:p>
          <a:endParaRPr lang="en-US"/>
        </a:p>
      </dgm:t>
    </dgm:pt>
    <dgm:pt modelId="{07CD942E-C4F2-844E-8DE1-0D39BDAC4E9E}">
      <dgm:prSet/>
      <dgm:spPr/>
      <dgm:t>
        <a:bodyPr/>
        <a:lstStyle/>
        <a:p>
          <a:r>
            <a:rPr lang="en-US" dirty="0"/>
            <a:t>Meet with co-principals, establish project goals, create research team   </a:t>
          </a:r>
          <a:r>
            <a:rPr lang="en-US" i="1" dirty="0"/>
            <a:t>(Setting the Stage)</a:t>
          </a:r>
        </a:p>
      </dgm:t>
    </dgm:pt>
    <dgm:pt modelId="{9875E747-2D30-B442-BDC4-83DF5FCB6292}" type="parTrans" cxnId="{E52A4B67-4CE3-4241-8A3B-137B9A84B010}">
      <dgm:prSet/>
      <dgm:spPr/>
      <dgm:t>
        <a:bodyPr/>
        <a:lstStyle/>
        <a:p>
          <a:endParaRPr lang="en-US"/>
        </a:p>
      </dgm:t>
    </dgm:pt>
    <dgm:pt modelId="{E6A09C06-5AC8-0544-83E7-0799C94F41D1}" type="sibTrans" cxnId="{E52A4B67-4CE3-4241-8A3B-137B9A84B010}">
      <dgm:prSet/>
      <dgm:spPr/>
      <dgm:t>
        <a:bodyPr/>
        <a:lstStyle/>
        <a:p>
          <a:endParaRPr lang="en-US"/>
        </a:p>
      </dgm:t>
    </dgm:pt>
    <dgm:pt modelId="{31177505-EE72-824C-A4C4-92E4A0CB093D}">
      <dgm:prSet/>
      <dgm:spPr/>
      <dgm:t>
        <a:bodyPr/>
        <a:lstStyle/>
        <a:p>
          <a:r>
            <a:rPr lang="en-US" dirty="0"/>
            <a:t>Educator and student interviews and student survey data collected and analyzed         </a:t>
          </a:r>
          <a:r>
            <a:rPr lang="en-US" i="1" dirty="0"/>
            <a:t>(Look, Think)</a:t>
          </a:r>
        </a:p>
      </dgm:t>
    </dgm:pt>
    <dgm:pt modelId="{D99D51E8-7B98-6F46-8B19-351CDD092490}" type="parTrans" cxnId="{AF231019-14CE-9D47-AB63-4BCBE7563562}">
      <dgm:prSet/>
      <dgm:spPr/>
      <dgm:t>
        <a:bodyPr/>
        <a:lstStyle/>
        <a:p>
          <a:endParaRPr lang="en-US"/>
        </a:p>
      </dgm:t>
    </dgm:pt>
    <dgm:pt modelId="{3ED1CCC3-06DA-E64B-8EB4-C8590FB83ACA}" type="sibTrans" cxnId="{AF231019-14CE-9D47-AB63-4BCBE7563562}">
      <dgm:prSet/>
      <dgm:spPr/>
      <dgm:t>
        <a:bodyPr/>
        <a:lstStyle/>
        <a:p>
          <a:endParaRPr lang="en-US"/>
        </a:p>
      </dgm:t>
    </dgm:pt>
    <dgm:pt modelId="{0CD7E04C-BCA8-784E-8E16-CFBFD99177BE}">
      <dgm:prSet phldrT="[Text]"/>
      <dgm:spPr/>
      <dgm:t>
        <a:bodyPr/>
        <a:lstStyle/>
        <a:p>
          <a:r>
            <a:rPr lang="en-US" dirty="0"/>
            <a:t>Implementation of changed practices (i.e., streamlined system for responding to bullying &amp; coordinating anti-bullying efforts) based on Spring data              </a:t>
          </a:r>
          <a:r>
            <a:rPr lang="en-US" i="1" dirty="0"/>
            <a:t>(Setting the Stage, Act)</a:t>
          </a:r>
        </a:p>
      </dgm:t>
    </dgm:pt>
    <dgm:pt modelId="{7D10191F-A0B5-E34C-80A9-582367600634}" type="parTrans" cxnId="{0B552BF9-D925-484C-B47D-8796DE2BD8A9}">
      <dgm:prSet/>
      <dgm:spPr/>
      <dgm:t>
        <a:bodyPr/>
        <a:lstStyle/>
        <a:p>
          <a:endParaRPr lang="en-US"/>
        </a:p>
      </dgm:t>
    </dgm:pt>
    <dgm:pt modelId="{8A1D6434-B3DA-224B-B193-3428D9D7EF8F}" type="sibTrans" cxnId="{0B552BF9-D925-484C-B47D-8796DE2BD8A9}">
      <dgm:prSet/>
      <dgm:spPr/>
      <dgm:t>
        <a:bodyPr/>
        <a:lstStyle/>
        <a:p>
          <a:endParaRPr lang="en-US"/>
        </a:p>
      </dgm:t>
    </dgm:pt>
    <dgm:pt modelId="{86F8AA61-C527-3A40-B57F-6A470DEAD18B}">
      <dgm:prSet/>
      <dgm:spPr/>
      <dgm:t>
        <a:bodyPr/>
        <a:lstStyle/>
        <a:p>
          <a:r>
            <a:rPr lang="en-US" dirty="0"/>
            <a:t>Teacher interviews and survey, student survey (attempted student interviews)    </a:t>
          </a:r>
          <a:r>
            <a:rPr lang="en-US" i="1" dirty="0"/>
            <a:t>(Look, Think)</a:t>
          </a:r>
        </a:p>
      </dgm:t>
    </dgm:pt>
    <dgm:pt modelId="{D54F02DD-3627-6C4D-AB16-814FB1BFEC7C}" type="parTrans" cxnId="{DD595F35-B1CC-EF43-B9FE-F350E02B9E2A}">
      <dgm:prSet/>
      <dgm:spPr/>
      <dgm:t>
        <a:bodyPr/>
        <a:lstStyle/>
        <a:p>
          <a:endParaRPr lang="en-US"/>
        </a:p>
      </dgm:t>
    </dgm:pt>
    <dgm:pt modelId="{4EBE0140-6F68-7340-BC98-9DB604A43F45}" type="sibTrans" cxnId="{DD595F35-B1CC-EF43-B9FE-F350E02B9E2A}">
      <dgm:prSet/>
      <dgm:spPr/>
      <dgm:t>
        <a:bodyPr/>
        <a:lstStyle/>
        <a:p>
          <a:endParaRPr lang="en-US"/>
        </a:p>
      </dgm:t>
    </dgm:pt>
    <dgm:pt modelId="{179C2948-2F63-814E-93D7-8CED1617B688}">
      <dgm:prSet phldrT="[Text]"/>
      <dgm:spPr/>
      <dgm:t>
        <a:bodyPr/>
        <a:lstStyle/>
        <a:p>
          <a:r>
            <a:rPr lang="en-US" dirty="0"/>
            <a:t>Year 2</a:t>
          </a:r>
        </a:p>
      </dgm:t>
    </dgm:pt>
    <dgm:pt modelId="{93041C23-2D4F-1C43-9240-82D176B03D7B}" type="sibTrans" cxnId="{03F041AD-E1FD-2747-B27D-A14C687E0A6B}">
      <dgm:prSet/>
      <dgm:spPr/>
      <dgm:t>
        <a:bodyPr/>
        <a:lstStyle/>
        <a:p>
          <a:endParaRPr lang="en-US"/>
        </a:p>
      </dgm:t>
    </dgm:pt>
    <dgm:pt modelId="{A1D4CE44-8E78-CA4E-98A7-A234341D5D1A}" type="parTrans" cxnId="{03F041AD-E1FD-2747-B27D-A14C687E0A6B}">
      <dgm:prSet/>
      <dgm:spPr/>
      <dgm:t>
        <a:bodyPr/>
        <a:lstStyle/>
        <a:p>
          <a:endParaRPr lang="en-US"/>
        </a:p>
      </dgm:t>
    </dgm:pt>
    <dgm:pt modelId="{778D0557-6108-4D4B-BCDA-F2582824E44C}">
      <dgm:prSet/>
      <dgm:spPr/>
      <dgm:t>
        <a:bodyPr/>
        <a:lstStyle/>
        <a:p>
          <a:r>
            <a:rPr lang="en-US" dirty="0"/>
            <a:t>End of Year 2/Start of Year 3</a:t>
          </a:r>
        </a:p>
      </dgm:t>
    </dgm:pt>
    <dgm:pt modelId="{20465024-2104-224D-9E77-A01C8103900C}" type="sibTrans" cxnId="{19E486D9-E099-274F-BA94-50B00891B91A}">
      <dgm:prSet/>
      <dgm:spPr/>
      <dgm:t>
        <a:bodyPr/>
        <a:lstStyle/>
        <a:p>
          <a:endParaRPr lang="en-US"/>
        </a:p>
      </dgm:t>
    </dgm:pt>
    <dgm:pt modelId="{E3310F3C-0A19-7A40-83D3-912D0552AF24}" type="parTrans" cxnId="{19E486D9-E099-274F-BA94-50B00891B91A}">
      <dgm:prSet/>
      <dgm:spPr/>
      <dgm:t>
        <a:bodyPr/>
        <a:lstStyle/>
        <a:p>
          <a:endParaRPr lang="en-US"/>
        </a:p>
      </dgm:t>
    </dgm:pt>
    <dgm:pt modelId="{70776F9E-BC36-A44A-9383-F4988102973D}" type="pres">
      <dgm:prSet presAssocID="{6092AB1D-F1F1-1448-831E-E4BD7BA66CD7}" presName="Name0" presStyleCnt="0">
        <dgm:presLayoutVars>
          <dgm:dir/>
          <dgm:animLvl val="lvl"/>
          <dgm:resizeHandles val="exact"/>
        </dgm:presLayoutVars>
      </dgm:prSet>
      <dgm:spPr/>
    </dgm:pt>
    <dgm:pt modelId="{B1FC8675-9936-814D-9AAD-5AA15A48538C}" type="pres">
      <dgm:prSet presAssocID="{B93D944C-64FA-774D-B1D2-427F4D5BD156}" presName="composite" presStyleCnt="0"/>
      <dgm:spPr/>
    </dgm:pt>
    <dgm:pt modelId="{D75BC7D2-72E2-9345-9667-854FDD39DB8E}" type="pres">
      <dgm:prSet presAssocID="{B93D944C-64FA-774D-B1D2-427F4D5BD15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7EB66-54DA-1A40-B213-750AB22C5784}" type="pres">
      <dgm:prSet presAssocID="{B93D944C-64FA-774D-B1D2-427F4D5BD156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55EA-86B8-E046-8DFD-5564763EC78B}" type="pres">
      <dgm:prSet presAssocID="{844374A9-ED4C-5144-8551-6C41E736E0D0}" presName="space" presStyleCnt="0"/>
      <dgm:spPr/>
    </dgm:pt>
    <dgm:pt modelId="{76B710C8-A65A-114B-8D87-230DF930C12F}" type="pres">
      <dgm:prSet presAssocID="{11C25508-F071-6E47-9A45-6652DBDF9FC6}" presName="composite" presStyleCnt="0"/>
      <dgm:spPr/>
    </dgm:pt>
    <dgm:pt modelId="{AF5FE8F8-CA71-214B-AC29-5B79D01E43A8}" type="pres">
      <dgm:prSet presAssocID="{11C25508-F071-6E47-9A45-6652DBDF9FC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7B3F0-0237-6642-8931-42FEE0BAE0C8}" type="pres">
      <dgm:prSet presAssocID="{11C25508-F071-6E47-9A45-6652DBDF9FC6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C2C7B-8834-794C-A113-705F12740DED}" type="pres">
      <dgm:prSet presAssocID="{6D2DCDBA-B1E8-BE4E-98BE-DC78FBB1EAE6}" presName="space" presStyleCnt="0"/>
      <dgm:spPr/>
    </dgm:pt>
    <dgm:pt modelId="{B152322C-E6B6-EF4D-922F-C9ACBE8232B3}" type="pres">
      <dgm:prSet presAssocID="{179C2948-2F63-814E-93D7-8CED1617B688}" presName="composite" presStyleCnt="0"/>
      <dgm:spPr/>
    </dgm:pt>
    <dgm:pt modelId="{AD17EDE6-3344-9744-AA30-BD820D82F48D}" type="pres">
      <dgm:prSet presAssocID="{179C2948-2F63-814E-93D7-8CED1617B68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BDDD8-8632-3643-B028-6D85C397159B}" type="pres">
      <dgm:prSet presAssocID="{179C2948-2F63-814E-93D7-8CED1617B688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E27-63D4-374D-B085-FD94CD3666A0}" type="pres">
      <dgm:prSet presAssocID="{93041C23-2D4F-1C43-9240-82D176B03D7B}" presName="space" presStyleCnt="0"/>
      <dgm:spPr/>
    </dgm:pt>
    <dgm:pt modelId="{0C5AF041-EABC-BB4B-8DE9-36F0ABD63CCB}" type="pres">
      <dgm:prSet presAssocID="{778D0557-6108-4D4B-BCDA-F2582824E44C}" presName="composite" presStyleCnt="0"/>
      <dgm:spPr/>
    </dgm:pt>
    <dgm:pt modelId="{0E5A8DAB-4979-D447-B444-4A9E79ED84E6}" type="pres">
      <dgm:prSet presAssocID="{778D0557-6108-4D4B-BCDA-F2582824E44C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64BB2-C8B5-234B-AE36-F5F38CC59F75}" type="pres">
      <dgm:prSet presAssocID="{778D0557-6108-4D4B-BCDA-F2582824E44C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1B49B-7FAF-AB43-8CE0-779E94FB6D27}" srcId="{6092AB1D-F1F1-1448-831E-E4BD7BA66CD7}" destId="{B93D944C-64FA-774D-B1D2-427F4D5BD156}" srcOrd="0" destOrd="0" parTransId="{9C838FD6-1AAD-4245-B988-7F38188CC3D9}" sibTransId="{844374A9-ED4C-5144-8551-6C41E736E0D0}"/>
    <dgm:cxn modelId="{E6481509-49D7-B048-BA00-0AAF8EDEA856}" type="presOf" srcId="{86F8AA61-C527-3A40-B57F-6A470DEAD18B}" destId="{FDF64BB2-C8B5-234B-AE36-F5F38CC59F75}" srcOrd="0" destOrd="0" presId="urn:microsoft.com/office/officeart/2005/8/layout/chevron1"/>
    <dgm:cxn modelId="{256570FB-96F8-F746-B7A5-EA42C564CF67}" type="presOf" srcId="{778D0557-6108-4D4B-BCDA-F2582824E44C}" destId="{0E5A8DAB-4979-D447-B444-4A9E79ED84E6}" srcOrd="0" destOrd="0" presId="urn:microsoft.com/office/officeart/2005/8/layout/chevron1"/>
    <dgm:cxn modelId="{E52A4B67-4CE3-4241-8A3B-137B9A84B010}" srcId="{B93D944C-64FA-774D-B1D2-427F4D5BD156}" destId="{07CD942E-C4F2-844E-8DE1-0D39BDAC4E9E}" srcOrd="0" destOrd="0" parTransId="{9875E747-2D30-B442-BDC4-83DF5FCB6292}" sibTransId="{E6A09C06-5AC8-0544-83E7-0799C94F41D1}"/>
    <dgm:cxn modelId="{32F13443-6A12-2A46-81DC-23041EB7BB27}" srcId="{6092AB1D-F1F1-1448-831E-E4BD7BA66CD7}" destId="{11C25508-F071-6E47-9A45-6652DBDF9FC6}" srcOrd="1" destOrd="0" parTransId="{7197AA34-5D6E-2943-BD19-9EC9163DED0A}" sibTransId="{6D2DCDBA-B1E8-BE4E-98BE-DC78FBB1EAE6}"/>
    <dgm:cxn modelId="{03DEC50E-7C61-4149-96CD-F6016F480185}" type="presOf" srcId="{0CD7E04C-BCA8-784E-8E16-CFBFD99177BE}" destId="{7BBBDDD8-8632-3643-B028-6D85C397159B}" srcOrd="0" destOrd="0" presId="urn:microsoft.com/office/officeart/2005/8/layout/chevron1"/>
    <dgm:cxn modelId="{693A8F87-E776-744E-8D62-A49B8EC144D1}" type="presOf" srcId="{6092AB1D-F1F1-1448-831E-E4BD7BA66CD7}" destId="{70776F9E-BC36-A44A-9383-F4988102973D}" srcOrd="0" destOrd="0" presId="urn:microsoft.com/office/officeart/2005/8/layout/chevron1"/>
    <dgm:cxn modelId="{19E486D9-E099-274F-BA94-50B00891B91A}" srcId="{6092AB1D-F1F1-1448-831E-E4BD7BA66CD7}" destId="{778D0557-6108-4D4B-BCDA-F2582824E44C}" srcOrd="3" destOrd="0" parTransId="{E3310F3C-0A19-7A40-83D3-912D0552AF24}" sibTransId="{20465024-2104-224D-9E77-A01C8103900C}"/>
    <dgm:cxn modelId="{7B2070EE-9D57-5A43-869C-6D3EAC17870D}" type="presOf" srcId="{07CD942E-C4F2-844E-8DE1-0D39BDAC4E9E}" destId="{5EE7EB66-54DA-1A40-B213-750AB22C5784}" srcOrd="0" destOrd="0" presId="urn:microsoft.com/office/officeart/2005/8/layout/chevron1"/>
    <dgm:cxn modelId="{DAF5F240-B5CE-7041-962F-020C9EA696D9}" type="presOf" srcId="{179C2948-2F63-814E-93D7-8CED1617B688}" destId="{AD17EDE6-3344-9744-AA30-BD820D82F48D}" srcOrd="0" destOrd="0" presId="urn:microsoft.com/office/officeart/2005/8/layout/chevron1"/>
    <dgm:cxn modelId="{B8BE7037-4103-5547-8A61-1239C816F927}" type="presOf" srcId="{31177505-EE72-824C-A4C4-92E4A0CB093D}" destId="{BF67B3F0-0237-6642-8931-42FEE0BAE0C8}" srcOrd="0" destOrd="0" presId="urn:microsoft.com/office/officeart/2005/8/layout/chevron1"/>
    <dgm:cxn modelId="{AF231019-14CE-9D47-AB63-4BCBE7563562}" srcId="{11C25508-F071-6E47-9A45-6652DBDF9FC6}" destId="{31177505-EE72-824C-A4C4-92E4A0CB093D}" srcOrd="0" destOrd="0" parTransId="{D99D51E8-7B98-6F46-8B19-351CDD092490}" sibTransId="{3ED1CCC3-06DA-E64B-8EB4-C8590FB83ACA}"/>
    <dgm:cxn modelId="{8BCB1CFC-3CDD-1B48-A10F-0A0609DC7172}" type="presOf" srcId="{11C25508-F071-6E47-9A45-6652DBDF9FC6}" destId="{AF5FE8F8-CA71-214B-AC29-5B79D01E43A8}" srcOrd="0" destOrd="0" presId="urn:microsoft.com/office/officeart/2005/8/layout/chevron1"/>
    <dgm:cxn modelId="{0B552BF9-D925-484C-B47D-8796DE2BD8A9}" srcId="{179C2948-2F63-814E-93D7-8CED1617B688}" destId="{0CD7E04C-BCA8-784E-8E16-CFBFD99177BE}" srcOrd="0" destOrd="0" parTransId="{7D10191F-A0B5-E34C-80A9-582367600634}" sibTransId="{8A1D6434-B3DA-224B-B193-3428D9D7EF8F}"/>
    <dgm:cxn modelId="{ADDA75AF-861C-CD41-A582-750FEBC4F08A}" type="presOf" srcId="{B93D944C-64FA-774D-B1D2-427F4D5BD156}" destId="{D75BC7D2-72E2-9345-9667-854FDD39DB8E}" srcOrd="0" destOrd="0" presId="urn:microsoft.com/office/officeart/2005/8/layout/chevron1"/>
    <dgm:cxn modelId="{03F041AD-E1FD-2747-B27D-A14C687E0A6B}" srcId="{6092AB1D-F1F1-1448-831E-E4BD7BA66CD7}" destId="{179C2948-2F63-814E-93D7-8CED1617B688}" srcOrd="2" destOrd="0" parTransId="{A1D4CE44-8E78-CA4E-98A7-A234341D5D1A}" sibTransId="{93041C23-2D4F-1C43-9240-82D176B03D7B}"/>
    <dgm:cxn modelId="{DD595F35-B1CC-EF43-B9FE-F350E02B9E2A}" srcId="{778D0557-6108-4D4B-BCDA-F2582824E44C}" destId="{86F8AA61-C527-3A40-B57F-6A470DEAD18B}" srcOrd="0" destOrd="0" parTransId="{D54F02DD-3627-6C4D-AB16-814FB1BFEC7C}" sibTransId="{4EBE0140-6F68-7340-BC98-9DB604A43F45}"/>
    <dgm:cxn modelId="{99B5A0AE-DC8F-064F-94FD-40A40732B8F6}" type="presParOf" srcId="{70776F9E-BC36-A44A-9383-F4988102973D}" destId="{B1FC8675-9936-814D-9AAD-5AA15A48538C}" srcOrd="0" destOrd="0" presId="urn:microsoft.com/office/officeart/2005/8/layout/chevron1"/>
    <dgm:cxn modelId="{C31F22F0-2603-5444-B552-AB1F61D763B6}" type="presParOf" srcId="{B1FC8675-9936-814D-9AAD-5AA15A48538C}" destId="{D75BC7D2-72E2-9345-9667-854FDD39DB8E}" srcOrd="0" destOrd="0" presId="urn:microsoft.com/office/officeart/2005/8/layout/chevron1"/>
    <dgm:cxn modelId="{6DD6C332-3701-C141-B0CE-E51929AD1EB9}" type="presParOf" srcId="{B1FC8675-9936-814D-9AAD-5AA15A48538C}" destId="{5EE7EB66-54DA-1A40-B213-750AB22C5784}" srcOrd="1" destOrd="0" presId="urn:microsoft.com/office/officeart/2005/8/layout/chevron1"/>
    <dgm:cxn modelId="{69856304-5F0E-BF45-AE0D-4B918AE557D8}" type="presParOf" srcId="{70776F9E-BC36-A44A-9383-F4988102973D}" destId="{7FFB55EA-86B8-E046-8DFD-5564763EC78B}" srcOrd="1" destOrd="0" presId="urn:microsoft.com/office/officeart/2005/8/layout/chevron1"/>
    <dgm:cxn modelId="{5E8013AE-156A-FC41-95B1-A7C944784814}" type="presParOf" srcId="{70776F9E-BC36-A44A-9383-F4988102973D}" destId="{76B710C8-A65A-114B-8D87-230DF930C12F}" srcOrd="2" destOrd="0" presId="urn:microsoft.com/office/officeart/2005/8/layout/chevron1"/>
    <dgm:cxn modelId="{8857CC7E-BC92-E841-8FF6-0E9BD707BBD7}" type="presParOf" srcId="{76B710C8-A65A-114B-8D87-230DF930C12F}" destId="{AF5FE8F8-CA71-214B-AC29-5B79D01E43A8}" srcOrd="0" destOrd="0" presId="urn:microsoft.com/office/officeart/2005/8/layout/chevron1"/>
    <dgm:cxn modelId="{C9D91400-BFCB-1340-A85A-EE7678E9B44D}" type="presParOf" srcId="{76B710C8-A65A-114B-8D87-230DF930C12F}" destId="{BF67B3F0-0237-6642-8931-42FEE0BAE0C8}" srcOrd="1" destOrd="0" presId="urn:microsoft.com/office/officeart/2005/8/layout/chevron1"/>
    <dgm:cxn modelId="{65DBBB42-4CFF-8C41-A060-36429F7DD140}" type="presParOf" srcId="{70776F9E-BC36-A44A-9383-F4988102973D}" destId="{1CFC2C7B-8834-794C-A113-705F12740DED}" srcOrd="3" destOrd="0" presId="urn:microsoft.com/office/officeart/2005/8/layout/chevron1"/>
    <dgm:cxn modelId="{BA624C45-E23C-B24C-95AF-414DB7CA8B44}" type="presParOf" srcId="{70776F9E-BC36-A44A-9383-F4988102973D}" destId="{B152322C-E6B6-EF4D-922F-C9ACBE8232B3}" srcOrd="4" destOrd="0" presId="urn:microsoft.com/office/officeart/2005/8/layout/chevron1"/>
    <dgm:cxn modelId="{32A72A19-9565-CF43-9C19-4F08DEC52F4C}" type="presParOf" srcId="{B152322C-E6B6-EF4D-922F-C9ACBE8232B3}" destId="{AD17EDE6-3344-9744-AA30-BD820D82F48D}" srcOrd="0" destOrd="0" presId="urn:microsoft.com/office/officeart/2005/8/layout/chevron1"/>
    <dgm:cxn modelId="{107750CE-46EF-1547-9C88-0CA779ACE948}" type="presParOf" srcId="{B152322C-E6B6-EF4D-922F-C9ACBE8232B3}" destId="{7BBBDDD8-8632-3643-B028-6D85C397159B}" srcOrd="1" destOrd="0" presId="urn:microsoft.com/office/officeart/2005/8/layout/chevron1"/>
    <dgm:cxn modelId="{AC3ABA58-95E4-804D-9FBA-A98CDCCECFB5}" type="presParOf" srcId="{70776F9E-BC36-A44A-9383-F4988102973D}" destId="{79948E27-63D4-374D-B085-FD94CD3666A0}" srcOrd="5" destOrd="0" presId="urn:microsoft.com/office/officeart/2005/8/layout/chevron1"/>
    <dgm:cxn modelId="{40EE3B19-6288-C64A-B93D-4847F6200916}" type="presParOf" srcId="{70776F9E-BC36-A44A-9383-F4988102973D}" destId="{0C5AF041-EABC-BB4B-8DE9-36F0ABD63CCB}" srcOrd="6" destOrd="0" presId="urn:microsoft.com/office/officeart/2005/8/layout/chevron1"/>
    <dgm:cxn modelId="{ADFF4C35-FE6C-D04A-9A0E-11B537BE13F2}" type="presParOf" srcId="{0C5AF041-EABC-BB4B-8DE9-36F0ABD63CCB}" destId="{0E5A8DAB-4979-D447-B444-4A9E79ED84E6}" srcOrd="0" destOrd="0" presId="urn:microsoft.com/office/officeart/2005/8/layout/chevron1"/>
    <dgm:cxn modelId="{6B47F933-AA8F-A84A-AA42-A39AF058CB72}" type="presParOf" srcId="{0C5AF041-EABC-BB4B-8DE9-36F0ABD63CCB}" destId="{FDF64BB2-C8B5-234B-AE36-F5F38CC59F7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8A5C3-D668-D742-8478-0738385B70B0}">
      <dsp:nvSpPr>
        <dsp:cNvPr id="0" name=""/>
        <dsp:cNvSpPr/>
      </dsp:nvSpPr>
      <dsp:spPr>
        <a:xfrm>
          <a:off x="3" y="1448591"/>
          <a:ext cx="1901651" cy="1247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Acceptance of Multiculturalism as a Legitimate Topic</a:t>
          </a:r>
          <a:endParaRPr lang="en-US" sz="1800" kern="1200" dirty="0"/>
        </a:p>
      </dsp:txBody>
      <dsp:txXfrm>
        <a:off x="36554" y="1485142"/>
        <a:ext cx="1828549" cy="1174856"/>
      </dsp:txXfrm>
    </dsp:sp>
    <dsp:sp modelId="{A18C1DC9-447B-F64D-8024-D31494273DAB}">
      <dsp:nvSpPr>
        <dsp:cNvPr id="0" name=""/>
        <dsp:cNvSpPr/>
      </dsp:nvSpPr>
      <dsp:spPr>
        <a:xfrm rot="21547741">
          <a:off x="2093386" y="1816305"/>
          <a:ext cx="406567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093393" y="1911554"/>
        <a:ext cx="284597" cy="282965"/>
      </dsp:txXfrm>
    </dsp:sp>
    <dsp:sp modelId="{F235AB25-34E9-5843-A16A-DA7CC580D03F}">
      <dsp:nvSpPr>
        <dsp:cNvPr id="0" name=""/>
        <dsp:cNvSpPr/>
      </dsp:nvSpPr>
      <dsp:spPr>
        <a:xfrm>
          <a:off x="2668674" y="1408020"/>
          <a:ext cx="1901651" cy="1247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Field Develops Multicultural Competencies</a:t>
          </a:r>
          <a:endParaRPr lang="en-US" sz="1800" kern="1200" dirty="0"/>
        </a:p>
      </dsp:txBody>
      <dsp:txXfrm>
        <a:off x="2705225" y="1444571"/>
        <a:ext cx="1828549" cy="1174856"/>
      </dsp:txXfrm>
    </dsp:sp>
    <dsp:sp modelId="{DEE06225-4FE3-2547-B1E9-5D9C10CB99C1}">
      <dsp:nvSpPr>
        <dsp:cNvPr id="0" name=""/>
        <dsp:cNvSpPr/>
      </dsp:nvSpPr>
      <dsp:spPr>
        <a:xfrm>
          <a:off x="4760490" y="1796195"/>
          <a:ext cx="403150" cy="47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60490" y="1890517"/>
        <a:ext cx="282205" cy="282965"/>
      </dsp:txXfrm>
    </dsp:sp>
    <dsp:sp modelId="{0D9CA3E5-3AD0-784F-A1A1-85FE7BFD0AC7}">
      <dsp:nvSpPr>
        <dsp:cNvPr id="0" name=""/>
        <dsp:cNvSpPr/>
      </dsp:nvSpPr>
      <dsp:spPr>
        <a:xfrm>
          <a:off x="5330986" y="1408020"/>
          <a:ext cx="1901651" cy="1247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Field Moves Towards Social Justice Orientation and Action Steps</a:t>
          </a:r>
          <a:endParaRPr lang="en-US" sz="1800" kern="1200" dirty="0"/>
        </a:p>
      </dsp:txBody>
      <dsp:txXfrm>
        <a:off x="5367537" y="1444571"/>
        <a:ext cx="1828549" cy="1174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7723E56-3C03-3143-8E60-D20FB95CA8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5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0CE41B8-D2F8-C442-8867-F9B40D55FF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96BBF-33F2-914E-8F60-959DA300490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47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F176D-C3EA-9B47-8E35-84273F2289F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8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F176D-C3EA-9B47-8E35-84273F2289F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7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3608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 dirty="0"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759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</a:t>
            </a:r>
            <a:r>
              <a:rPr lang="en-US" baseline="0" dirty="0" smtClean="0"/>
              <a:t> of 1960s activists, how I found school psychology, practitioner background, professor, research in sj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41B8-D2F8-C442-8867-F9B40D55FF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8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picture</a:t>
            </a:r>
            <a:r>
              <a:rPr lang="en-US" baseline="0" dirty="0" smtClean="0"/>
              <a:t> of book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41B8-D2F8-C442-8867-F9B40D55FF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2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6BB11-13A9-FF47-9197-DA89EFA47A73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76173E3E-03DF-2E44-B077-A663381EDC96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5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1200" dirty="0"/>
              <a:t>© Taylor &amp; Francis 2015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2DDD0BB7-5D66-084E-9BEE-514AFB429A9C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70661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1200" dirty="0"/>
              <a:t>© Taylor &amp; Francis 2015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1200" dirty="0"/>
              <a:t>© Taylor &amp; Francis 2015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F176D-C3EA-9B47-8E35-84273F2289F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9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F176D-C3EA-9B47-8E35-84273F2289F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May 17, 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D209-A496-6745-99C1-5103310C5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8D007C-2D92-DA48-9CFD-83C2C1D37D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A33921-7B50-3740-8CD6-A8F325A7A0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May 17,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44626F-BA1D-494C-935F-3391EC07AA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F8E4A3-FA39-2543-9D8C-302CD02F32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03EF2C-DF32-7748-AAFD-C4AC8C77F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883E80-C9B1-1443-A58F-8D16E8169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B89F7E-1B6A-E742-B790-3AC736E3A8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5B207E-D705-8047-93F2-3639200C80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file://localhost/Users/davidshriberg/Desktop/NASP%20Screen%20Shot.pn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ted.com/talks/chimamanda_adichie_the_danger_of_a_single_story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22733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Developing as an agent of social justice</a:t>
            </a:r>
            <a:endParaRPr lang="en-US" sz="3600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6032500" cy="1003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David Shriberg</a:t>
            </a:r>
          </a:p>
          <a:p>
            <a:r>
              <a:rPr lang="en-US" sz="2400" dirty="0" smtClean="0"/>
              <a:t>@DrDaveShriberg</a:t>
            </a:r>
          </a:p>
          <a:p>
            <a:r>
              <a:rPr lang="en-US" sz="2400" dirty="0" smtClean="0"/>
              <a:t>Loyola University Chicago </a:t>
            </a:r>
            <a:endParaRPr lang="en-US" sz="2400" dirty="0"/>
          </a:p>
          <a:p>
            <a:r>
              <a:rPr lang="en-US" sz="2400" dirty="0" smtClean="0"/>
              <a:t>@ 2018, Vermont Association of School Psychologists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Justice Definition for School Psychologists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+mj-lt"/>
              </a:rPr>
              <a:t>Social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justice is both a process and a goal </a:t>
            </a:r>
            <a:r>
              <a:rPr lang="en-US" sz="2800" dirty="0">
                <a:latin typeface="+mj-lt"/>
              </a:rPr>
              <a:t>that requires action. School psychologists work to </a:t>
            </a:r>
            <a:r>
              <a:rPr lang="en-US" sz="2800" b="1" dirty="0">
                <a:latin typeface="+mj-lt"/>
              </a:rPr>
              <a:t>ensure the protection of the educational rights, opportunities, and well-being of all children, </a:t>
            </a:r>
            <a:r>
              <a:rPr lang="en-US" sz="2800" dirty="0">
                <a:latin typeface="+mj-lt"/>
              </a:rPr>
              <a:t>especially those whose voices have been muted, identities obscured, or needs obscured. </a:t>
            </a:r>
            <a:r>
              <a:rPr lang="en-US" sz="2800" dirty="0">
                <a:solidFill>
                  <a:srgbClr val="343434"/>
                </a:solidFill>
                <a:latin typeface="+mj-lt"/>
              </a:rPr>
              <a:t>Social justice requires </a:t>
            </a:r>
            <a:r>
              <a:rPr lang="en-US" sz="2800" b="1" dirty="0">
                <a:solidFill>
                  <a:srgbClr val="343434"/>
                </a:solidFill>
                <a:latin typeface="+mj-lt"/>
              </a:rPr>
              <a:t>promoting non-discriminatory practices and the empowerment of families and communities</a:t>
            </a:r>
            <a:r>
              <a:rPr lang="en-US" sz="2800" dirty="0">
                <a:solidFill>
                  <a:srgbClr val="343434"/>
                </a:solidFill>
                <a:latin typeface="+mj-lt"/>
              </a:rPr>
              <a:t>. School psychologists enact social justice through culturally-responsive professional practice and advocacy to create schools, communities, and systems that </a:t>
            </a:r>
            <a:r>
              <a:rPr lang="en-US" sz="2800" b="1" dirty="0">
                <a:solidFill>
                  <a:srgbClr val="343434"/>
                </a:solidFill>
                <a:latin typeface="+mj-lt"/>
              </a:rPr>
              <a:t>ensure equity and fairness</a:t>
            </a:r>
            <a:r>
              <a:rPr lang="en-US" sz="2800" dirty="0">
                <a:solidFill>
                  <a:srgbClr val="343434"/>
                </a:solidFill>
                <a:latin typeface="+mj-lt"/>
              </a:rPr>
              <a:t> for all children.</a:t>
            </a:r>
          </a:p>
          <a:p>
            <a:pPr algn="ctr"/>
            <a:r>
              <a:rPr lang="en-US" sz="2100" dirty="0">
                <a:solidFill>
                  <a:srgbClr val="343434"/>
                </a:solidFill>
                <a:latin typeface="+mj-lt"/>
              </a:rPr>
              <a:t>Adopted by the NASP Board of Directors, April 2017.</a:t>
            </a:r>
            <a:r>
              <a:rPr lang="en-US" sz="2100" dirty="0">
                <a:latin typeface="+mj-lt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1123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Sub-Categories: Meta-Themes About Defining Social Justice in School Psychology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Comes from three studies of practitioners, one study of multicultural experts in school psychology, and two studies of school psychology graduate students</a:t>
            </a:r>
          </a:p>
          <a:p>
            <a:r>
              <a:rPr lang="en-US" dirty="0" smtClean="0"/>
              <a:t>Recurring themes of </a:t>
            </a:r>
            <a:r>
              <a:rPr lang="en-US" b="1" dirty="0" smtClean="0"/>
              <a:t>access to resources, treating students equitably and respectfully, engaging in culturally responsive practice, and taking personal responsibility </a:t>
            </a:r>
            <a:r>
              <a:rPr lang="en-US" dirty="0" smtClean="0"/>
              <a:t>(often through advocacy)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8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Diaz (2014)- Forms of Social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Distributive justice</a:t>
            </a:r>
            <a:r>
              <a:rPr lang="en-US" dirty="0" smtClean="0"/>
              <a:t>: how are resources allocated in society? 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Example: school funding</a:t>
            </a:r>
          </a:p>
          <a:p>
            <a:r>
              <a:rPr lang="en-US" b="1" dirty="0" smtClean="0"/>
              <a:t>Procedural justice: </a:t>
            </a:r>
            <a:r>
              <a:rPr lang="en-US" dirty="0" smtClean="0"/>
              <a:t>the process through which decisions are made </a:t>
            </a:r>
          </a:p>
          <a:p>
            <a:pPr lvl="1"/>
            <a:r>
              <a:rPr lang="en-US" dirty="0" smtClean="0"/>
              <a:t>Example: special education procedures</a:t>
            </a:r>
          </a:p>
          <a:p>
            <a:r>
              <a:rPr lang="en-US" b="1" dirty="0" smtClean="0"/>
              <a:t>Relational justice: </a:t>
            </a:r>
            <a:r>
              <a:rPr lang="en-US" dirty="0" smtClean="0"/>
              <a:t>how are people being treated? </a:t>
            </a:r>
            <a:endParaRPr lang="en-US" b="1" dirty="0"/>
          </a:p>
          <a:p>
            <a:pPr lvl="1"/>
            <a:r>
              <a:rPr lang="en-US" dirty="0" smtClean="0"/>
              <a:t>Examples: tolerance of homophobic bullying, racial prejudice in school discipline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1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0" y="1676400"/>
            <a:ext cx="2278063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Shriberg, Song, Miranda, &amp; Radliff, 2013</a:t>
            </a:r>
            <a:endParaRPr lang="en-US" dirty="0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16" b="616"/>
          <a:stretch>
            <a:fillRect/>
          </a:stretch>
        </p:blipFill>
        <p:spPr bwMode="auto">
          <a:xfrm rot="21421631">
            <a:off x="663957" y="543697"/>
            <a:ext cx="3468664" cy="512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29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Shriberg, Song, Miranda, &amp; Radliff,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Vision for what society can/should look like</a:t>
            </a:r>
          </a:p>
          <a:p>
            <a:r>
              <a:rPr lang="en-US" sz="2800" dirty="0" smtClean="0"/>
              <a:t>Mindset: the “goggles” we wear when we examine practice, research, ethical issues in field</a:t>
            </a:r>
          </a:p>
          <a:p>
            <a:r>
              <a:rPr lang="en-US" sz="2800" dirty="0" smtClean="0"/>
              <a:t>Skillset: commitment to advocacy, the ability both to support justice and to be a “constructive irritant” when it comes to injustice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00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Justice Comes From a Multicultural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Self-awareness</a:t>
            </a:r>
          </a:p>
          <a:p>
            <a:r>
              <a:rPr lang="en-US" dirty="0" smtClean="0"/>
              <a:t>Awareness of others/surrounding environment</a:t>
            </a:r>
          </a:p>
          <a:p>
            <a:r>
              <a:rPr lang="en-US" dirty="0" smtClean="0"/>
              <a:t>Translation to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3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Justice as an Outgrowth of Multiculturalism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4105160"/>
              </p:ext>
            </p:extLst>
          </p:nvPr>
        </p:nvGraphicFramePr>
        <p:xfrm>
          <a:off x="838200" y="22098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6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of Social Justice Orientation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Overrepresentation of </a:t>
            </a:r>
            <a:r>
              <a:rPr lang="en-US" sz="2800" dirty="0" smtClean="0"/>
              <a:t>students who are ELL </a:t>
            </a:r>
            <a:r>
              <a:rPr lang="en-US" sz="2800" dirty="0"/>
              <a:t>in requests for cognitive evaluation</a:t>
            </a:r>
          </a:p>
          <a:p>
            <a:pPr>
              <a:buFontTx/>
              <a:buNone/>
            </a:pPr>
            <a:endParaRPr lang="en-US" sz="2800" dirty="0"/>
          </a:p>
          <a:p>
            <a:r>
              <a:rPr lang="en-US" sz="2800" dirty="0"/>
              <a:t>Can work with each student in a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culturally competent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way, but if do not question high referral rate, status quo/disproportionality continues</a:t>
            </a:r>
          </a:p>
        </p:txBody>
      </p:sp>
    </p:spTree>
    <p:extLst>
      <p:ext uri="{BB962C8B-B14F-4D97-AF65-F5344CB8AC3E}">
        <p14:creationId xmlns:p14="http://schemas.microsoft.com/office/powerpoint/2010/main" val="14150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 noTextEdit="1"/>
          </p:cNvSpPr>
          <p:nvPr>
            <p:ph type="body" idx="1"/>
          </p:nvPr>
        </p:nvSpPr>
        <p:spPr>
          <a:xfrm>
            <a:off x="687388" y="1524000"/>
            <a:ext cx="8229600" cy="4800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65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90" y="17699"/>
                </a:moveTo>
                <a:cubicBezTo>
                  <a:pt x="1979" y="15859"/>
                  <a:pt x="964" y="13381"/>
                  <a:pt x="964" y="10800"/>
                </a:cubicBezTo>
                <a:cubicBezTo>
                  <a:pt x="964" y="5367"/>
                  <a:pt x="5367" y="964"/>
                  <a:pt x="10800" y="964"/>
                </a:cubicBezTo>
                <a:cubicBezTo>
                  <a:pt x="16232" y="964"/>
                  <a:pt x="20636" y="5367"/>
                  <a:pt x="20636" y="10800"/>
                </a:cubicBezTo>
                <a:cubicBezTo>
                  <a:pt x="20636" y="13381"/>
                  <a:pt x="19620" y="15859"/>
                  <a:pt x="17809" y="17699"/>
                </a:cubicBezTo>
                <a:lnTo>
                  <a:pt x="18496" y="18376"/>
                </a:lnTo>
                <a:cubicBezTo>
                  <a:pt x="20485" y="16355"/>
                  <a:pt x="21600" y="1363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3634"/>
                  <a:pt x="1114" y="16355"/>
                  <a:pt x="3103" y="18376"/>
                </a:cubicBezTo>
                <a:lnTo>
                  <a:pt x="3790" y="17699"/>
                </a:lnTo>
                <a:close/>
              </a:path>
            </a:pathLst>
          </a:custGeom>
          <a:solidFill>
            <a:srgbClr val="FF99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438"/>
            <a:ext cx="9144000" cy="766762"/>
          </a:xfrm>
          <a:noFill/>
        </p:spPr>
        <p:txBody>
          <a:bodyPr/>
          <a:lstStyle/>
          <a:p>
            <a:pPr algn="ctr"/>
            <a:r>
              <a:rPr lang="en-US" sz="3600" b="1" dirty="0">
                <a:latin typeface="Arial" charset="0"/>
                <a:ea typeface="ヒラギノ角ゴ ProN W3" charset="0"/>
                <a:cs typeface="ヒラギノ角ゴ ProN W3" charset="0"/>
              </a:rPr>
              <a:t>Oppression: An Overarching Concept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965325" y="239395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ahoma" charset="0"/>
              </a:rPr>
              <a:t>Sexism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105400" y="33528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ahoma" charset="0"/>
              </a:rPr>
              <a:t>Heterosexism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41525" y="3765550"/>
            <a:ext cx="896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ahoma" charset="0"/>
              </a:rPr>
              <a:t>Racism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175125" y="1784350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ahoma" charset="0"/>
              </a:rPr>
              <a:t>Classism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717925" y="4527550"/>
            <a:ext cx="123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ahoma" charset="0"/>
              </a:rPr>
              <a:t>Ableism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724400" y="2438400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ahoma" charset="0"/>
              </a:rPr>
              <a:t>Religious Oppression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114800" y="3962400"/>
            <a:ext cx="2651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ahoma" charset="0"/>
              </a:rPr>
              <a:t>Transgender Oppression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743200" y="2895600"/>
            <a:ext cx="2449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ahoma" charset="0"/>
              </a:rPr>
              <a:t>Ageism/Adultism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905000" y="5867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  <a:latin typeface="Tahoma" charset="0"/>
              </a:rPr>
              <a:t>With Many Different Manifestations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241925" y="4989513"/>
            <a:ext cx="2095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Anti-Semitism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4830" name="Group 1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4833" name="Rectangle 1"/>
            <p:cNvSpPr>
              <a:spLocks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4834" name="Rectangle 2"/>
            <p:cNvSpPr>
              <a:spLocks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4835" name="Rectangle 3"/>
            <p:cNvSpPr>
              <a:spLocks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4836" name="Rectangle 4"/>
            <p:cNvSpPr>
              <a:spLocks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4837" name="Rectangle 5"/>
            <p:cNvSpPr>
              <a:spLocks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4838" name="Rectangle 6"/>
            <p:cNvSpPr>
              <a:spLocks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4839" name="Rectangle 7"/>
            <p:cNvSpPr>
              <a:spLocks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4840" name="Rectangle 8"/>
            <p:cNvSpPr>
              <a:spLocks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4841" name="Rectangle 9"/>
            <p:cNvSpPr>
              <a:spLocks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</p:grpSp>
      <p:sp>
        <p:nvSpPr>
          <p:cNvPr id="34831" name="Slide Number Placeholder 4"/>
          <p:cNvSpPr txBox="1">
            <a:spLocks/>
          </p:cNvSpPr>
          <p:nvPr/>
        </p:nvSpPr>
        <p:spPr bwMode="auto">
          <a:xfrm>
            <a:off x="7924800" y="6324600"/>
            <a:ext cx="3190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121FE078-1A9F-9D42-BF8B-BBC7D1005CA6}" type="slidenum">
              <a:rPr lang="en-US" sz="1200">
                <a:latin typeface="Arial Black" charset="0"/>
                <a:sym typeface="Arial Black" charset="0"/>
              </a:rPr>
              <a:pPr algn="ctr" eaLnBrk="1" hangingPunct="1"/>
              <a:t>18</a:t>
            </a:fld>
            <a:endParaRPr lang="en-US" sz="1200" dirty="0">
              <a:latin typeface="Arial Black" charset="0"/>
              <a:sym typeface="Arial Black" charset="0"/>
            </a:endParaRPr>
          </a:p>
        </p:txBody>
      </p:sp>
      <p:sp>
        <p:nvSpPr>
          <p:cNvPr id="34832" name="TextBox 24"/>
          <p:cNvSpPr txBox="1">
            <a:spLocks noChangeArrowheads="1"/>
          </p:cNvSpPr>
          <p:nvPr/>
        </p:nvSpPr>
        <p:spPr bwMode="auto">
          <a:xfrm>
            <a:off x="131763" y="65341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GB" sz="800" dirty="0"/>
              <a:t>© Taylor &amp; Francis 2015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9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6871" name="Rectangle 1"/>
            <p:cNvSpPr>
              <a:spLocks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6872" name="Rectangle 2"/>
            <p:cNvSpPr>
              <a:spLocks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6873" name="Rectangle 3"/>
            <p:cNvSpPr>
              <a:spLocks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6874" name="Rectangle 4"/>
            <p:cNvSpPr>
              <a:spLocks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6875" name="Rectangle 5"/>
            <p:cNvSpPr>
              <a:spLocks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6876" name="Rectangle 6"/>
            <p:cNvSpPr>
              <a:spLocks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6877" name="Rectangle 7"/>
            <p:cNvSpPr>
              <a:spLocks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6878" name="Rectangle 8"/>
            <p:cNvSpPr>
              <a:spLocks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36879" name="Rectangle 9"/>
            <p:cNvSpPr>
              <a:spLocks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</p:grpSp>
      <p:sp>
        <p:nvSpPr>
          <p:cNvPr id="36867" name="Rectangle 1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algn="ctr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Levels of Oppression</a:t>
            </a:r>
          </a:p>
        </p:txBody>
      </p:sp>
      <p:sp>
        <p:nvSpPr>
          <p:cNvPr id="3686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 rIns="132080"/>
          <a:lstStyle/>
          <a:p>
            <a:pPr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Individual: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Acts of prejudice, ignorance, hatred (intentional and unintentional)</a:t>
            </a:r>
          </a:p>
          <a:p>
            <a:pPr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Institutional</a:t>
            </a:r>
            <a:r>
              <a:rPr lang="en-US" i="1" dirty="0">
                <a:latin typeface="Arial" charset="0"/>
                <a:ea typeface="ヒラギノ角ゴ ProN W3" charset="0"/>
                <a:cs typeface="ヒラギノ角ゴ ProN W3" charset="0"/>
              </a:rPr>
              <a:t>: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Policy, practice, norms (intentional and unintentional)</a:t>
            </a:r>
          </a:p>
          <a:p>
            <a:pPr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Cultural and Societal: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Assumptions, norms, practices (intentional and unintentional)</a:t>
            </a:r>
          </a:p>
        </p:txBody>
      </p:sp>
      <p:sp>
        <p:nvSpPr>
          <p:cNvPr id="36869" name="Slide Number Placeholder 4"/>
          <p:cNvSpPr txBox="1">
            <a:spLocks/>
          </p:cNvSpPr>
          <p:nvPr/>
        </p:nvSpPr>
        <p:spPr bwMode="auto">
          <a:xfrm>
            <a:off x="7924800" y="6324600"/>
            <a:ext cx="3190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DD65A8B0-5909-364E-A209-93EE6939A527}" type="slidenum">
              <a:rPr lang="en-US" sz="1200">
                <a:latin typeface="Arial Black" charset="0"/>
                <a:sym typeface="Arial Black" charset="0"/>
              </a:rPr>
              <a:pPr algn="ctr" eaLnBrk="1" hangingPunct="1"/>
              <a:t>19</a:t>
            </a:fld>
            <a:endParaRPr lang="en-US" sz="1200" dirty="0">
              <a:latin typeface="Arial Black" charset="0"/>
              <a:sym typeface="Arial Black" charset="0"/>
            </a:endParaRPr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131763" y="65341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GB" sz="800" dirty="0"/>
              <a:t>© Taylor &amp; Francis 2015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9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in For? A Roadmap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Presentation Objectives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Introduction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Foundations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What Is </a:t>
            </a:r>
            <a:r>
              <a:rPr lang="en-US" sz="2400" dirty="0"/>
              <a:t>S</a:t>
            </a:r>
            <a:r>
              <a:rPr lang="en-US" sz="2400" dirty="0" smtClean="0"/>
              <a:t>ocial </a:t>
            </a:r>
            <a:r>
              <a:rPr lang="en-US" sz="2400" dirty="0"/>
              <a:t>J</a:t>
            </a:r>
            <a:r>
              <a:rPr lang="en-US" sz="2400" dirty="0" smtClean="0"/>
              <a:t>ustice? 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Applications</a:t>
            </a:r>
          </a:p>
          <a:p>
            <a:pPr lvl="1">
              <a:spcBef>
                <a:spcPts val="0"/>
              </a:spcBef>
            </a:pPr>
            <a:r>
              <a:rPr lang="en-US" sz="2500" dirty="0" smtClean="0"/>
              <a:t>Frameworks for Action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Creating a Personal Action Plan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9" name="Rectangle 1"/>
            <p:cNvSpPr>
              <a:spLocks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44040" name="Rectangle 2"/>
            <p:cNvSpPr>
              <a:spLocks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44041" name="Rectangle 3"/>
            <p:cNvSpPr>
              <a:spLocks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44042" name="Rectangle 4"/>
            <p:cNvSpPr>
              <a:spLocks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44043" name="Rectangle 5"/>
            <p:cNvSpPr>
              <a:spLocks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44044" name="Rectangle 6"/>
            <p:cNvSpPr>
              <a:spLocks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44045" name="Rectangle 7"/>
            <p:cNvSpPr>
              <a:spLocks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44046" name="Rectangle 8"/>
            <p:cNvSpPr>
              <a:spLocks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44047" name="Rectangle 9"/>
            <p:cNvSpPr>
              <a:spLocks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</p:grpSp>
      <p:sp>
        <p:nvSpPr>
          <p:cNvPr id="44035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524000"/>
          </a:xfrm>
        </p:spPr>
        <p:txBody>
          <a:bodyPr rIns="132080"/>
          <a:lstStyle/>
          <a:p>
            <a:pPr indent="0" algn="ctr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Oppression Results In </a:t>
            </a:r>
          </a:p>
        </p:txBody>
      </p:sp>
      <p:sp>
        <p:nvSpPr>
          <p:cNvPr id="440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724400"/>
          </a:xfrm>
        </p:spPr>
        <p:txBody>
          <a:bodyPr rIns="132080"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 dirty="0">
                <a:latin typeface="Arial" charset="0"/>
                <a:ea typeface="ヒラギノ角ゴ ProN W3" charset="0"/>
                <a:cs typeface="ヒラギノ角ゴ ProN W3" charset="0"/>
              </a:rPr>
              <a:t>Disadvantages for Subordinated Groups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dirty="0">
                <a:latin typeface="Arial" charset="0"/>
                <a:ea typeface="ヒラギノ角ゴ ProN W3" charset="0"/>
                <a:cs typeface="ヒラギノ角ゴ ProN W3" charset="0"/>
              </a:rPr>
              <a:t>+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 dirty="0">
                <a:latin typeface="Arial" charset="0"/>
                <a:ea typeface="ヒラギノ角ゴ ProN W3" charset="0"/>
                <a:cs typeface="ヒラギノ角ゴ ProN W3" charset="0"/>
              </a:rPr>
              <a:t>Advantages for Privileged Groups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36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latin typeface="Arial Bold" charset="0"/>
                <a:ea typeface="ヒラギノ角ゴ ProN W3" charset="0"/>
                <a:cs typeface="ヒラギノ角ゴ ProN W3" charset="0"/>
                <a:sym typeface="Arial Bold" charset="0"/>
              </a:rPr>
              <a:t>Privilege = Unearned, unasked for, often invisible benefits and advantages not available to members of subordinated groups</a:t>
            </a:r>
            <a:endParaRPr lang="en-US" sz="28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44037" name="Slide Number Placeholder 4"/>
          <p:cNvSpPr txBox="1">
            <a:spLocks/>
          </p:cNvSpPr>
          <p:nvPr/>
        </p:nvSpPr>
        <p:spPr bwMode="auto">
          <a:xfrm>
            <a:off x="7924800" y="6324600"/>
            <a:ext cx="3190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287A5EC1-0EC2-F649-9333-758CA1FE2F07}" type="slidenum">
              <a:rPr lang="en-US" sz="1200">
                <a:latin typeface="Arial Black" charset="0"/>
                <a:sym typeface="Arial Black" charset="0"/>
              </a:rPr>
              <a:pPr algn="ctr" eaLnBrk="1" hangingPunct="1"/>
              <a:t>20</a:t>
            </a:fld>
            <a:endParaRPr lang="en-US" sz="1200" dirty="0">
              <a:latin typeface="Arial Black" charset="0"/>
              <a:sym typeface="Arial Black" charset="0"/>
            </a:endParaRPr>
          </a:p>
        </p:txBody>
      </p:sp>
      <p:sp>
        <p:nvSpPr>
          <p:cNvPr id="44038" name="TextBox 14"/>
          <p:cNvSpPr txBox="1">
            <a:spLocks noChangeArrowheads="1"/>
          </p:cNvSpPr>
          <p:nvPr/>
        </p:nvSpPr>
        <p:spPr bwMode="auto">
          <a:xfrm>
            <a:off x="131763" y="65341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GB" sz="800" dirty="0"/>
              <a:t>© Taylor &amp; Francis 2015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3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Started: Broad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8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9653" name="Rectangle 1"/>
            <p:cNvSpPr>
              <a:spLocks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54" name="Rectangle 2"/>
            <p:cNvSpPr>
              <a:spLocks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55" name="Rectangle 3"/>
            <p:cNvSpPr>
              <a:spLocks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56" name="Rectangle 4"/>
            <p:cNvSpPr>
              <a:spLocks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57" name="Rectangle 5"/>
            <p:cNvSpPr>
              <a:spLocks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58" name="Rectangle 6"/>
            <p:cNvSpPr>
              <a:spLocks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59" name="Rectangle 7"/>
            <p:cNvSpPr>
              <a:spLocks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60" name="Rectangle 8"/>
            <p:cNvSpPr>
              <a:spLocks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61" name="Rectangle 9"/>
            <p:cNvSpPr>
              <a:spLocks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</p:grpSp>
      <p:sp>
        <p:nvSpPr>
          <p:cNvPr id="6963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92150"/>
          </a:xfrm>
        </p:spPr>
        <p:txBody>
          <a:bodyPr rIns="132080">
            <a:normAutofit fontScale="90000"/>
          </a:bodyPr>
          <a:lstStyle/>
          <a:p>
            <a:pPr indent="0" algn="ctr" eaLnBrk="1" hangingPunct="1"/>
            <a:r>
              <a:rPr lang="en-US" sz="2800" b="1" dirty="0">
                <a:latin typeface="Arial Bold" charset="0"/>
                <a:ea typeface="ヒラギノ角ゴ ProN W3" charset="0"/>
                <a:cs typeface="ヒラギノ角ゴ ProN W3" charset="0"/>
                <a:sym typeface="Arial Bold" charset="0"/>
              </a:rPr>
              <a:t>Challenging Our Socialization =</a:t>
            </a:r>
            <a:br>
              <a:rPr lang="en-US" sz="2800" b="1" dirty="0">
                <a:latin typeface="Arial Bold" charset="0"/>
                <a:ea typeface="ヒラギノ角ゴ ProN W3" charset="0"/>
                <a:cs typeface="ヒラギノ角ゴ ProN W3" charset="0"/>
                <a:sym typeface="Arial Bold" charset="0"/>
              </a:rPr>
            </a:br>
            <a:r>
              <a:rPr lang="en-US" sz="2800" b="1" dirty="0">
                <a:latin typeface="Arial Bold" charset="0"/>
                <a:ea typeface="ヒラギノ角ゴ ProN W3" charset="0"/>
                <a:cs typeface="ヒラギノ角ゴ ProN W3" charset="0"/>
                <a:sym typeface="Arial Bold" charset="0"/>
              </a:rPr>
              <a:t>Challenging Our Comfort Zones</a:t>
            </a:r>
            <a:endParaRPr lang="en-US" sz="2800" b="1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grpSp>
        <p:nvGrpSpPr>
          <p:cNvPr id="69636" name="Group 15"/>
          <p:cNvGrpSpPr>
            <a:grpSpLocks/>
          </p:cNvGrpSpPr>
          <p:nvPr/>
        </p:nvGrpSpPr>
        <p:grpSpPr bwMode="auto">
          <a:xfrm>
            <a:off x="2590800" y="1981200"/>
            <a:ext cx="4343400" cy="4038600"/>
            <a:chOff x="0" y="0"/>
            <a:chExt cx="2736" cy="2544"/>
          </a:xfrm>
        </p:grpSpPr>
        <p:sp>
          <p:nvSpPr>
            <p:cNvPr id="69651" name="Oval 13"/>
            <p:cNvSpPr>
              <a:spLocks/>
            </p:cNvSpPr>
            <p:nvPr/>
          </p:nvSpPr>
          <p:spPr bwMode="auto">
            <a:xfrm>
              <a:off x="0" y="0"/>
              <a:ext cx="2736" cy="2544"/>
            </a:xfrm>
            <a:prstGeom prst="ellipse">
              <a:avLst/>
            </a:prstGeom>
            <a:solidFill>
              <a:srgbClr val="CCCCE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69652" name="Rectangle 14"/>
            <p:cNvSpPr>
              <a:spLocks/>
            </p:cNvSpPr>
            <p:nvPr/>
          </p:nvSpPr>
          <p:spPr bwMode="auto">
            <a:xfrm>
              <a:off x="655" y="912"/>
              <a:ext cx="142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 eaLnBrk="1" hangingPunct="1"/>
              <a:r>
                <a:rPr lang="en-US" sz="2800" dirty="0">
                  <a:solidFill>
                    <a:schemeClr val="tx1"/>
                  </a:solidFill>
                  <a:latin typeface="Tahoma" charset="0"/>
                  <a:sym typeface="Tahoma" charset="0"/>
                </a:rPr>
                <a:t>Comfort Zone</a:t>
              </a:r>
            </a:p>
            <a:p>
              <a:pPr marL="1588" algn="ctr" eaLnBrk="1" hangingPunct="1"/>
              <a:r>
                <a:rPr lang="en-US" sz="2800" dirty="0">
                  <a:solidFill>
                    <a:schemeClr val="tx1"/>
                  </a:solidFill>
                  <a:latin typeface="Tahoma" charset="0"/>
                  <a:sym typeface="Tahoma" charset="0"/>
                </a:rPr>
                <a:t>Status Quo</a:t>
              </a:r>
            </a:p>
          </p:txBody>
        </p:sp>
      </p:grpSp>
      <p:sp>
        <p:nvSpPr>
          <p:cNvPr id="69637" name="Rectangle 16"/>
          <p:cNvSpPr>
            <a:spLocks/>
          </p:cNvSpPr>
          <p:nvPr/>
        </p:nvSpPr>
        <p:spPr bwMode="auto">
          <a:xfrm>
            <a:off x="3733800" y="2184400"/>
            <a:ext cx="20208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Ctr="1">
            <a:spAutoFit/>
          </a:bodyPr>
          <a:lstStyle/>
          <a:p>
            <a:pPr marL="39688" algn="ctr" eaLnBrk="1" hangingPunct="1"/>
            <a:r>
              <a:rPr lang="en-US" sz="1900" dirty="0">
                <a:solidFill>
                  <a:schemeClr val="tx1"/>
                </a:solidFill>
                <a:latin typeface="Arial Black" charset="0"/>
                <a:sym typeface="Arial Black" charset="0"/>
              </a:rPr>
              <a:t>Learning Edge</a:t>
            </a:r>
          </a:p>
          <a:p>
            <a:pPr marL="39688" algn="ctr" eaLnBrk="1" hangingPunct="1"/>
            <a:endParaRPr lang="en-US" sz="1900" dirty="0">
              <a:solidFill>
                <a:schemeClr val="tx1"/>
              </a:solidFill>
              <a:latin typeface="Arial Black" charset="0"/>
              <a:sym typeface="Arial Black" charset="0"/>
            </a:endParaRPr>
          </a:p>
        </p:txBody>
      </p:sp>
      <p:sp>
        <p:nvSpPr>
          <p:cNvPr id="69638" name="Rectangle 17"/>
          <p:cNvSpPr>
            <a:spLocks/>
          </p:cNvSpPr>
          <p:nvPr/>
        </p:nvSpPr>
        <p:spPr bwMode="auto">
          <a:xfrm>
            <a:off x="3700463" y="5168900"/>
            <a:ext cx="20462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Ctr="1"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chemeClr val="tx1"/>
                </a:solidFill>
                <a:latin typeface="Times New Roman Bold" charset="0"/>
                <a:sym typeface="Times New Roman Bold" charset="0"/>
              </a:rPr>
              <a:t>Learning Edge</a:t>
            </a:r>
          </a:p>
          <a:p>
            <a:pPr marL="39688" algn="ctr" eaLnBrk="1" hangingPunct="1"/>
            <a:endParaRPr lang="en-US" dirty="0">
              <a:solidFill>
                <a:schemeClr val="tx1"/>
              </a:solidFill>
              <a:latin typeface="Times New Roman Bold" charset="0"/>
              <a:sym typeface="Times New Roman Bold" charset="0"/>
            </a:endParaRPr>
          </a:p>
        </p:txBody>
      </p:sp>
      <p:sp>
        <p:nvSpPr>
          <p:cNvPr id="69639" name="AutoShape 18"/>
          <p:cNvSpPr>
            <a:spLocks/>
          </p:cNvSpPr>
          <p:nvPr/>
        </p:nvSpPr>
        <p:spPr bwMode="auto">
          <a:xfrm rot="1860000">
            <a:off x="1381125" y="2495550"/>
            <a:ext cx="1870075" cy="485775"/>
          </a:xfrm>
          <a:prstGeom prst="rightArrow">
            <a:avLst>
              <a:gd name="adj1" fmla="val 50000"/>
              <a:gd name="adj2" fmla="val 9624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dirty="0"/>
          </a:p>
        </p:txBody>
      </p:sp>
      <p:sp>
        <p:nvSpPr>
          <p:cNvPr id="69640" name="AutoShape 19"/>
          <p:cNvSpPr>
            <a:spLocks/>
          </p:cNvSpPr>
          <p:nvPr/>
        </p:nvSpPr>
        <p:spPr bwMode="auto">
          <a:xfrm rot="9120000">
            <a:off x="6088063" y="2303463"/>
            <a:ext cx="2195512" cy="485775"/>
          </a:xfrm>
          <a:prstGeom prst="rightArrow">
            <a:avLst>
              <a:gd name="adj1" fmla="val 50000"/>
              <a:gd name="adj2" fmla="val 11299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dirty="0"/>
          </a:p>
        </p:txBody>
      </p:sp>
      <p:sp>
        <p:nvSpPr>
          <p:cNvPr id="69641" name="Rectangle 20"/>
          <p:cNvSpPr>
            <a:spLocks/>
          </p:cNvSpPr>
          <p:nvPr/>
        </p:nvSpPr>
        <p:spPr bwMode="auto">
          <a:xfrm>
            <a:off x="898525" y="2717800"/>
            <a:ext cx="990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2000" dirty="0">
                <a:solidFill>
                  <a:srgbClr val="FF0000"/>
                </a:solidFill>
                <a:latin typeface="Tahoma Bold" charset="0"/>
                <a:sym typeface="Tahoma Bold" charset="0"/>
              </a:rPr>
              <a:t>Threat</a:t>
            </a:r>
          </a:p>
        </p:txBody>
      </p:sp>
      <p:sp>
        <p:nvSpPr>
          <p:cNvPr id="69642" name="Rectangle 21"/>
          <p:cNvSpPr>
            <a:spLocks/>
          </p:cNvSpPr>
          <p:nvPr/>
        </p:nvSpPr>
        <p:spPr bwMode="auto">
          <a:xfrm>
            <a:off x="7527925" y="2819400"/>
            <a:ext cx="7143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2000" dirty="0">
                <a:solidFill>
                  <a:srgbClr val="FF0000"/>
                </a:solidFill>
                <a:latin typeface="Tahoma Bold" charset="0"/>
                <a:sym typeface="Tahoma Bold" charset="0"/>
              </a:rPr>
              <a:t>Fear</a:t>
            </a:r>
          </a:p>
        </p:txBody>
      </p:sp>
      <p:sp>
        <p:nvSpPr>
          <p:cNvPr id="69643" name="AutoShape 22"/>
          <p:cNvSpPr>
            <a:spLocks/>
          </p:cNvSpPr>
          <p:nvPr/>
        </p:nvSpPr>
        <p:spPr bwMode="auto">
          <a:xfrm rot="-6540000">
            <a:off x="3007519" y="3796506"/>
            <a:ext cx="485775" cy="1052513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lnTo>
                  <a:pt x="0" y="540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9644" name="AutoShape 23"/>
          <p:cNvSpPr>
            <a:spLocks/>
          </p:cNvSpPr>
          <p:nvPr/>
        </p:nvSpPr>
        <p:spPr bwMode="auto">
          <a:xfrm rot="2039999">
            <a:off x="5691188" y="4210050"/>
            <a:ext cx="1066800" cy="485775"/>
          </a:xfrm>
          <a:prstGeom prst="rightArrow">
            <a:avLst>
              <a:gd name="adj1" fmla="val 50000"/>
              <a:gd name="adj2" fmla="val 5490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dirty="0"/>
          </a:p>
        </p:txBody>
      </p:sp>
      <p:sp>
        <p:nvSpPr>
          <p:cNvPr id="69645" name="AutoShape 24"/>
          <p:cNvSpPr>
            <a:spLocks/>
          </p:cNvSpPr>
          <p:nvPr/>
        </p:nvSpPr>
        <p:spPr bwMode="auto">
          <a:xfrm>
            <a:off x="4495800" y="2605088"/>
            <a:ext cx="485775" cy="823912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lnTo>
                  <a:pt x="0" y="540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9646" name="Rectangle 25"/>
          <p:cNvSpPr>
            <a:spLocks/>
          </p:cNvSpPr>
          <p:nvPr/>
        </p:nvSpPr>
        <p:spPr bwMode="auto">
          <a:xfrm>
            <a:off x="6858000" y="4724400"/>
            <a:ext cx="1403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1800" dirty="0">
                <a:solidFill>
                  <a:srgbClr val="0000FF"/>
                </a:solidFill>
                <a:latin typeface="Tahoma Bold" charset="0"/>
                <a:sym typeface="Tahoma Bold" charset="0"/>
              </a:rPr>
              <a:t>Awareness</a:t>
            </a:r>
          </a:p>
        </p:txBody>
      </p:sp>
      <p:sp>
        <p:nvSpPr>
          <p:cNvPr id="69647" name="Rectangle 26"/>
          <p:cNvSpPr>
            <a:spLocks/>
          </p:cNvSpPr>
          <p:nvPr/>
        </p:nvSpPr>
        <p:spPr bwMode="auto">
          <a:xfrm>
            <a:off x="1066800" y="4572000"/>
            <a:ext cx="1544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1800" dirty="0">
                <a:solidFill>
                  <a:srgbClr val="0000FF"/>
                </a:solidFill>
                <a:latin typeface="Tahoma Bold" charset="0"/>
                <a:sym typeface="Tahoma Bold" charset="0"/>
              </a:rPr>
              <a:t>Information</a:t>
            </a:r>
          </a:p>
        </p:txBody>
      </p:sp>
      <p:sp>
        <p:nvSpPr>
          <p:cNvPr id="69648" name="Rectangle 27"/>
          <p:cNvSpPr>
            <a:spLocks/>
          </p:cNvSpPr>
          <p:nvPr/>
        </p:nvSpPr>
        <p:spPr bwMode="auto">
          <a:xfrm>
            <a:off x="4343400" y="1524000"/>
            <a:ext cx="882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eaLnBrk="1" hangingPunct="1"/>
            <a:r>
              <a:rPr lang="en-US" sz="1800" dirty="0">
                <a:solidFill>
                  <a:srgbClr val="0000FF"/>
                </a:solidFill>
                <a:latin typeface="Tahoma Bold" charset="0"/>
                <a:sym typeface="Tahoma Bold" charset="0"/>
              </a:rPr>
              <a:t>Action</a:t>
            </a:r>
          </a:p>
        </p:txBody>
      </p:sp>
      <p:sp>
        <p:nvSpPr>
          <p:cNvPr id="69649" name="Slide Number Placeholder 4"/>
          <p:cNvSpPr txBox="1">
            <a:spLocks/>
          </p:cNvSpPr>
          <p:nvPr/>
        </p:nvSpPr>
        <p:spPr bwMode="auto">
          <a:xfrm>
            <a:off x="7924800" y="6324600"/>
            <a:ext cx="3190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0537AFDA-E5AD-1943-A6BC-E5602677504C}" type="slidenum">
              <a:rPr lang="en-US" sz="1200">
                <a:latin typeface="Arial Black" charset="0"/>
                <a:sym typeface="Arial Black" charset="0"/>
              </a:rPr>
              <a:pPr algn="ctr" eaLnBrk="1" hangingPunct="1"/>
              <a:t>22</a:t>
            </a:fld>
            <a:endParaRPr lang="en-US" sz="1200" dirty="0">
              <a:latin typeface="Arial Black" charset="0"/>
              <a:sym typeface="Arial Black" charset="0"/>
            </a:endParaRPr>
          </a:p>
        </p:txBody>
      </p:sp>
      <p:sp>
        <p:nvSpPr>
          <p:cNvPr id="69650" name="TextBox 28"/>
          <p:cNvSpPr txBox="1">
            <a:spLocks noChangeArrowheads="1"/>
          </p:cNvSpPr>
          <p:nvPr/>
        </p:nvSpPr>
        <p:spPr bwMode="auto">
          <a:xfrm>
            <a:off x="131763" y="65341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GB" sz="800" dirty="0"/>
              <a:t>© Taylor &amp; Francis 2015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5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12"/>
          <p:cNvGrpSpPr>
            <a:grpSpLocks/>
          </p:cNvGrpSpPr>
          <p:nvPr/>
        </p:nvGrpSpPr>
        <p:grpSpPr bwMode="auto">
          <a:xfrm>
            <a:off x="3962400" y="1524000"/>
            <a:ext cx="5094288" cy="4967288"/>
            <a:chOff x="0" y="243681"/>
            <a:chExt cx="4267200" cy="4267200"/>
          </a:xfrm>
        </p:grpSpPr>
        <p:sp>
          <p:nvSpPr>
            <p:cNvPr id="15" name="Oval 4"/>
            <p:cNvSpPr/>
            <p:nvPr/>
          </p:nvSpPr>
          <p:spPr>
            <a:xfrm>
              <a:off x="1352366" y="3946285"/>
              <a:ext cx="1601031" cy="42685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2000" b="1" dirty="0">
                  <a:solidFill>
                    <a:srgbClr val="0D0D0D"/>
                  </a:solidFill>
                </a:rPr>
                <a:t>Community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0" y="243681"/>
              <a:ext cx="4267200" cy="4267200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75779" name="Group 9"/>
          <p:cNvGrpSpPr>
            <a:grpSpLocks/>
          </p:cNvGrpSpPr>
          <p:nvPr/>
        </p:nvGrpSpPr>
        <p:grpSpPr bwMode="auto">
          <a:xfrm>
            <a:off x="4419600" y="1905000"/>
            <a:ext cx="4179888" cy="4044950"/>
            <a:chOff x="223909" y="764133"/>
            <a:chExt cx="3723251" cy="3746748"/>
          </a:xfrm>
        </p:grpSpPr>
        <p:sp>
          <p:nvSpPr>
            <p:cNvPr id="11" name="Oval 10"/>
            <p:cNvSpPr/>
            <p:nvPr/>
          </p:nvSpPr>
          <p:spPr>
            <a:xfrm>
              <a:off x="223909" y="764133"/>
              <a:ext cx="3723251" cy="374674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061039" y="1108222"/>
              <a:ext cx="2211608" cy="417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Social, school, and work relationships</a:t>
              </a:r>
            </a:p>
          </p:txBody>
        </p:sp>
      </p:grp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5181600" y="2852738"/>
            <a:ext cx="3022600" cy="2879725"/>
            <a:chOff x="873588" y="2279979"/>
            <a:chExt cx="2346960" cy="2346960"/>
          </a:xfrm>
        </p:grpSpPr>
        <p:sp>
          <p:nvSpPr>
            <p:cNvPr id="8" name="Oval 7"/>
            <p:cNvSpPr/>
            <p:nvPr/>
          </p:nvSpPr>
          <p:spPr>
            <a:xfrm>
              <a:off x="873588" y="2279979"/>
              <a:ext cx="2346960" cy="234696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256942" y="2625424"/>
              <a:ext cx="1565462" cy="64560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9568" tIns="99568" rIns="99568" bIns="99568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1800" b="1" dirty="0">
                  <a:solidFill>
                    <a:srgbClr val="000000"/>
                  </a:solidFill>
                </a:rPr>
                <a:t>Close family and friends </a:t>
              </a:r>
            </a:p>
          </p:txBody>
        </p:sp>
      </p:grpSp>
      <p:sp>
        <p:nvSpPr>
          <p:cNvPr id="7578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86750" cy="1216025"/>
          </a:xfrm>
        </p:spPr>
        <p:txBody>
          <a:bodyPr/>
          <a:lstStyle/>
          <a:p>
            <a:pPr algn="ctr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Spheres of Influence</a:t>
            </a:r>
          </a:p>
        </p:txBody>
      </p:sp>
      <p:sp>
        <p:nvSpPr>
          <p:cNvPr id="75782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248150" cy="4572000"/>
          </a:xfrm>
        </p:spPr>
        <p:txBody>
          <a:bodyPr/>
          <a:lstStyle/>
          <a:p>
            <a:r>
              <a:rPr lang="es-CL" sz="1800" b="1" dirty="0">
                <a:latin typeface="Arial" charset="0"/>
                <a:ea typeface="ヒラギノ角ゴ ProN W3" charset="0"/>
                <a:cs typeface="ヒラギノ角ゴ ProN W3" charset="0"/>
              </a:rPr>
              <a:t>Self: </a:t>
            </a:r>
            <a:r>
              <a:rPr lang="es-CL" sz="1800" dirty="0">
                <a:latin typeface="Arial" charset="0"/>
                <a:ea typeface="ヒラギノ角ゴ ProN W3" charset="0"/>
                <a:cs typeface="ヒラギノ角ゴ ProN W3" charset="0"/>
              </a:rPr>
              <a:t>Educating yourself, understanding your values and feelings, examining how you want to change</a:t>
            </a:r>
          </a:p>
          <a:p>
            <a:r>
              <a:rPr lang="es-CL" sz="1800" b="1" dirty="0">
                <a:latin typeface="Arial" charset="0"/>
                <a:ea typeface="ヒラギノ角ゴ ProN W3" charset="0"/>
                <a:cs typeface="ヒラギノ角ゴ ProN W3" charset="0"/>
              </a:rPr>
              <a:t>Close family and friends: </a:t>
            </a:r>
            <a:r>
              <a:rPr lang="es-CL" sz="1800" dirty="0">
                <a:latin typeface="Arial" charset="0"/>
                <a:ea typeface="ヒラギノ角ゴ ProN W3" charset="0"/>
                <a:cs typeface="ヒラギノ角ゴ ProN W3" charset="0"/>
              </a:rPr>
              <a:t>Influencing the people closest to you </a:t>
            </a:r>
            <a:endParaRPr lang="en-US" sz="1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r>
              <a:rPr lang="en-US" sz="1800" b="1" dirty="0">
                <a:latin typeface="Arial" charset="0"/>
                <a:ea typeface="ヒラギノ角ゴ ProN W3" charset="0"/>
                <a:cs typeface="ヒラギノ角ゴ ProN W3" charset="0"/>
              </a:rPr>
              <a:t>Social, school, and work relationships: </a:t>
            </a:r>
            <a:r>
              <a:rPr lang="en-US" sz="1800" dirty="0">
                <a:latin typeface="Arial" charset="0"/>
                <a:ea typeface="ヒラギノ角ゴ ProN W3" charset="0"/>
                <a:cs typeface="ヒラギノ角ゴ ProN W3" charset="0"/>
              </a:rPr>
              <a:t>Friends and acquaintances, co-workers, neighbors, classmates, </a:t>
            </a:r>
            <a:r>
              <a:rPr lang="en-US" sz="1800" dirty="0" smtClean="0">
                <a:latin typeface="Arial" charset="0"/>
                <a:ea typeface="ヒラギノ角ゴ ProN W3" charset="0"/>
                <a:cs typeface="ヒラギノ角ゴ ProN W3" charset="0"/>
              </a:rPr>
              <a:t>people with </a:t>
            </a:r>
            <a:r>
              <a:rPr lang="en-US" sz="1800" dirty="0">
                <a:latin typeface="Arial" charset="0"/>
                <a:ea typeface="ヒラギノ角ゴ ProN W3" charset="0"/>
                <a:cs typeface="ヒラギノ角ゴ ProN W3" charset="0"/>
              </a:rPr>
              <a:t>whom you interact on a   regular basis</a:t>
            </a:r>
          </a:p>
          <a:p>
            <a:r>
              <a:rPr lang="en-US" sz="1800" b="1" dirty="0">
                <a:latin typeface="Arial" charset="0"/>
                <a:ea typeface="ヒラギノ角ゴ ProN W3" charset="0"/>
                <a:cs typeface="ヒラギノ角ゴ ProN W3" charset="0"/>
              </a:rPr>
              <a:t>Community: </a:t>
            </a:r>
            <a:r>
              <a:rPr lang="en-US" sz="1800" dirty="0">
                <a:latin typeface="Arial" charset="0"/>
                <a:ea typeface="ヒラギノ角ゴ ProN W3" charset="0"/>
                <a:cs typeface="ヒラギノ角ゴ ProN W3" charset="0"/>
              </a:rPr>
              <a:t>People with whom you interact infrequently or in community settings</a:t>
            </a:r>
          </a:p>
        </p:txBody>
      </p:sp>
      <p:grpSp>
        <p:nvGrpSpPr>
          <p:cNvPr id="75783" name="Group 3"/>
          <p:cNvGrpSpPr>
            <a:grpSpLocks/>
          </p:cNvGrpSpPr>
          <p:nvPr/>
        </p:nvGrpSpPr>
        <p:grpSpPr bwMode="auto">
          <a:xfrm>
            <a:off x="6019800" y="4038600"/>
            <a:ext cx="1439863" cy="1419225"/>
            <a:chOff x="1280160" y="2977253"/>
            <a:chExt cx="1706880" cy="1706880"/>
          </a:xfrm>
        </p:grpSpPr>
        <p:sp>
          <p:nvSpPr>
            <p:cNvPr id="5" name="Oval 4"/>
            <p:cNvSpPr/>
            <p:nvPr/>
          </p:nvSpPr>
          <p:spPr>
            <a:xfrm>
              <a:off x="1280160" y="2977253"/>
              <a:ext cx="1706880" cy="17068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1530453" y="3410656"/>
              <a:ext cx="1206295" cy="85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28016" tIns="128016" rIns="128016" bIns="128016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b="1">
                  <a:solidFill>
                    <a:srgbClr val="000000"/>
                  </a:solidFill>
                </a:rPr>
                <a:t>Self</a:t>
              </a:r>
              <a:endParaRPr lang="es-CL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75784" name="Rectangle 15"/>
          <p:cNvSpPr>
            <a:spLocks noChangeArrowheads="1"/>
          </p:cNvSpPr>
          <p:nvPr/>
        </p:nvSpPr>
        <p:spPr bwMode="auto">
          <a:xfrm>
            <a:off x="0" y="6172200"/>
            <a:ext cx="457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i="1" dirty="0"/>
              <a:t>Source</a:t>
            </a:r>
            <a:r>
              <a:rPr lang="en-US" sz="1100" dirty="0"/>
              <a:t>: M. Adams, L. A. Bell, &amp; P. Griffin (2007). </a:t>
            </a:r>
            <a:r>
              <a:rPr lang="en-US" sz="1100" i="1" dirty="0"/>
              <a:t>Teaching for Diversity and Social Justice </a:t>
            </a:r>
            <a:r>
              <a:rPr lang="en-US" sz="1100" dirty="0"/>
              <a:t>(2</a:t>
            </a:r>
            <a:r>
              <a:rPr lang="en-US" sz="1100" baseline="30000" dirty="0"/>
              <a:t>nd</a:t>
            </a:r>
            <a:r>
              <a:rPr lang="en-US" sz="1100" dirty="0"/>
              <a:t> ed.). New York: Routledge.  </a:t>
            </a:r>
          </a:p>
        </p:txBody>
      </p:sp>
      <p:grpSp>
        <p:nvGrpSpPr>
          <p:cNvPr id="75785" name="Group 10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8" name="Rectangle 1"/>
            <p:cNvSpPr>
              <a:spLocks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75789" name="Rectangle 2"/>
            <p:cNvSpPr>
              <a:spLocks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75790" name="Rectangle 3"/>
            <p:cNvSpPr>
              <a:spLocks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75791" name="Rectangle 4"/>
            <p:cNvSpPr>
              <a:spLocks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75792" name="Rectangle 5"/>
            <p:cNvSpPr>
              <a:spLocks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75793" name="Rectangle 6"/>
            <p:cNvSpPr>
              <a:spLocks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75794" name="Rectangle 7"/>
            <p:cNvSpPr>
              <a:spLocks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75795" name="Rectangle 8"/>
            <p:cNvSpPr>
              <a:spLocks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  <p:sp>
          <p:nvSpPr>
            <p:cNvPr id="75796" name="Rectangle 9"/>
            <p:cNvSpPr>
              <a:spLocks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dirty="0"/>
            </a:p>
          </p:txBody>
        </p:sp>
      </p:grpSp>
      <p:sp>
        <p:nvSpPr>
          <p:cNvPr id="75786" name="Slide Number Placeholder 4"/>
          <p:cNvSpPr txBox="1">
            <a:spLocks/>
          </p:cNvSpPr>
          <p:nvPr/>
        </p:nvSpPr>
        <p:spPr bwMode="auto">
          <a:xfrm>
            <a:off x="7924800" y="6324600"/>
            <a:ext cx="3190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>
              <a:defRPr sz="2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887B694E-42FC-D84D-B300-858934378536}" type="slidenum">
              <a:rPr lang="en-US" sz="1200">
                <a:latin typeface="Arial Black" charset="0"/>
                <a:sym typeface="Arial Black" charset="0"/>
              </a:rPr>
              <a:pPr algn="ctr" eaLnBrk="1" hangingPunct="1"/>
              <a:t>23</a:t>
            </a:fld>
            <a:endParaRPr lang="en-US" sz="1200" dirty="0">
              <a:latin typeface="Arial Black" charset="0"/>
              <a:sym typeface="Arial Black" charset="0"/>
            </a:endParaRPr>
          </a:p>
        </p:txBody>
      </p:sp>
      <p:sp>
        <p:nvSpPr>
          <p:cNvPr id="75787" name="TextBox 27"/>
          <p:cNvSpPr txBox="1">
            <a:spLocks noChangeArrowheads="1"/>
          </p:cNvSpPr>
          <p:nvPr/>
        </p:nvSpPr>
        <p:spPr bwMode="auto">
          <a:xfrm>
            <a:off x="131763" y="653415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GB" sz="800" dirty="0"/>
              <a:t>© Taylor &amp; Francis 2015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1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Steps: Practitioner Interviews (Jones, Shriberg, et al, in press)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Starts with taking personal responsibility </a:t>
            </a:r>
          </a:p>
          <a:p>
            <a:r>
              <a:rPr lang="en-US" dirty="0" smtClean="0"/>
              <a:t>Being politically savvy</a:t>
            </a:r>
          </a:p>
          <a:p>
            <a:r>
              <a:rPr lang="en-US" dirty="0" smtClean="0"/>
              <a:t>Modeling the change you are seeking to bring about</a:t>
            </a:r>
          </a:p>
          <a:p>
            <a:r>
              <a:rPr lang="en-US" dirty="0" smtClean="0"/>
              <a:t>Being culturally responsive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84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NASP Social Justice Resources</a:t>
            </a:r>
            <a:endParaRPr lang="en-US" dirty="0"/>
          </a:p>
        </p:txBody>
      </p:sp>
      <p:pic>
        <p:nvPicPr>
          <p:cNvPr id="4" name="NASP Screen Shot.png" descr="/Users/davidshriberg/Desktop/NASP Screen Shot.png"/>
          <p:cNvPicPr>
            <a:picLocks noGrp="1" noChangeAspect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58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41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#SP4SJ Podcast</a:t>
            </a:r>
            <a:endParaRPr lang="en-US" dirty="0"/>
          </a:p>
        </p:txBody>
      </p:sp>
      <p:pic>
        <p:nvPicPr>
          <p:cNvPr id="4" name="Content Placeholder 3" descr="Untitled 8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58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7757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Step Process to Developing as an Agent of Social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38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Initiating Change as an Agent of Social Justice: Five Key Action </a:t>
            </a:r>
            <a:r>
              <a:rPr lang="en-US" sz="3600" dirty="0"/>
              <a:t>Steps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Self-</a:t>
            </a:r>
            <a:r>
              <a:rPr lang="en-US" sz="2400" dirty="0" smtClean="0"/>
              <a:t>Examination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Step #1: Who are you?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Self </a:t>
            </a:r>
            <a:r>
              <a:rPr lang="en-US" sz="2400" dirty="0"/>
              <a:t>within </a:t>
            </a:r>
            <a:r>
              <a:rPr lang="en-US" sz="2400" dirty="0" smtClean="0"/>
              <a:t>System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Step #2: </a:t>
            </a:r>
            <a:r>
              <a:rPr lang="en-US" sz="2400" dirty="0" smtClean="0"/>
              <a:t>Awareness of context- </a:t>
            </a:r>
            <a:r>
              <a:rPr lang="en-US" sz="2400" dirty="0"/>
              <a:t>what single stories are being told?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Step </a:t>
            </a:r>
            <a:r>
              <a:rPr lang="en-US" sz="2400" dirty="0"/>
              <a:t>#3: </a:t>
            </a:r>
            <a:r>
              <a:rPr lang="en-US" sz="2400" dirty="0" smtClean="0"/>
              <a:t>What are your leverage points within the system?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Step #4: Who </a:t>
            </a:r>
            <a:r>
              <a:rPr lang="en-US" sz="2400" dirty="0"/>
              <a:t>are your allies?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Step </a:t>
            </a:r>
            <a:r>
              <a:rPr lang="en-US" sz="2400" dirty="0" smtClean="0"/>
              <a:t>#5: </a:t>
            </a:r>
            <a:r>
              <a:rPr lang="en-US" sz="2400" dirty="0"/>
              <a:t>How can you facilitate getting ideas/projects off the ground?</a:t>
            </a:r>
          </a:p>
          <a:p>
            <a:pPr marL="349250" lvl="1" indent="0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Philosophical framework: Participatory approaches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45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Self-Awareness: The Role of Leadership</a:t>
            </a:r>
            <a:endParaRPr lang="en-US" dirty="0"/>
          </a:p>
        </p:txBody>
      </p:sp>
      <p:pic>
        <p:nvPicPr>
          <p:cNvPr id="4" name="Content Placeholder 3" descr="shriberg leadership book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90" r="-75590"/>
          <a:stretch/>
        </p:blipFill>
        <p:spPr/>
      </p:pic>
    </p:spTree>
    <p:extLst>
      <p:ext uri="{BB962C8B-B14F-4D97-AF65-F5344CB8AC3E}">
        <p14:creationId xmlns:p14="http://schemas.microsoft.com/office/powerpoint/2010/main" val="250772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Enhanced understanding of core multicultural and social justice frameworks</a:t>
            </a:r>
          </a:p>
          <a:p>
            <a:pPr lvl="0"/>
            <a:r>
              <a:rPr lang="en-US" dirty="0" smtClean="0">
                <a:effectLst/>
              </a:rPr>
              <a:t>Enhanced </a:t>
            </a:r>
            <a:r>
              <a:rPr lang="en-US" dirty="0">
                <a:effectLst/>
              </a:rPr>
              <a:t>ability to apply social justice frameworks to your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#1: Self-Awareness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social change/social justice topics give you the most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spittle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do these topics matter to you?</a:t>
            </a:r>
          </a:p>
          <a:p>
            <a:r>
              <a:rPr lang="en-US" dirty="0" smtClean="0"/>
              <a:t>What are my personal leadership and cultural strengths?</a:t>
            </a:r>
          </a:p>
          <a:p>
            <a:r>
              <a:rPr lang="en-US" dirty="0" smtClean="0"/>
              <a:t>What are my personal leadership and cultural gaps?</a:t>
            </a:r>
            <a:endParaRPr lang="en-US" dirty="0"/>
          </a:p>
          <a:p>
            <a:r>
              <a:rPr lang="en-US" dirty="0"/>
              <a:t>Where can I make the biggest potential positive impact?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Performance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 a time that you were performing at your peak: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1) What </a:t>
            </a:r>
            <a:r>
              <a:rPr lang="en-US" dirty="0"/>
              <a:t>did this feel like physically and psychologically?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2) What </a:t>
            </a:r>
            <a:r>
              <a:rPr lang="en-US" dirty="0"/>
              <a:t>were the precursors?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3) What </a:t>
            </a:r>
            <a:r>
              <a:rPr lang="en-US" dirty="0"/>
              <a:t>were the outcomes?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4) What lessons from this experience, if any, might be incorporated into your practice?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1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12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System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System 1:</a:t>
            </a:r>
          </a:p>
          <a:p>
            <a:pPr lvl="1"/>
            <a:r>
              <a:rPr lang="en-US" dirty="0" smtClean="0"/>
              <a:t>Unconscious processing</a:t>
            </a:r>
          </a:p>
          <a:p>
            <a:pPr lvl="1"/>
            <a:r>
              <a:rPr lang="en-US" dirty="0" smtClean="0"/>
              <a:t>Automatic</a:t>
            </a:r>
          </a:p>
          <a:p>
            <a:pPr lvl="1"/>
            <a:r>
              <a:rPr lang="en-US" dirty="0" smtClean="0"/>
              <a:t>Extremely Fast</a:t>
            </a:r>
          </a:p>
          <a:p>
            <a:r>
              <a:rPr lang="en-US" u="sng" dirty="0" smtClean="0"/>
              <a:t>System 2:</a:t>
            </a:r>
          </a:p>
          <a:p>
            <a:pPr lvl="1"/>
            <a:r>
              <a:rPr lang="en-US" dirty="0" smtClean="0"/>
              <a:t>Conscious processing</a:t>
            </a:r>
          </a:p>
          <a:p>
            <a:pPr lvl="1"/>
            <a:r>
              <a:rPr lang="en-US" dirty="0" smtClean="0"/>
              <a:t>Requires concentration</a:t>
            </a:r>
          </a:p>
          <a:p>
            <a:pPr lvl="1"/>
            <a:r>
              <a:rPr lang="en-US" dirty="0" smtClean="0"/>
              <a:t>Effortful, deliberate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Systems work together to make sense of the world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34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Bias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Attitudes or stereotypes that affect our understanding, actions, and decisions in an unconscious manner</a:t>
            </a:r>
          </a:p>
          <a:p>
            <a:endParaRPr lang="en-US" dirty="0" smtClean="0"/>
          </a:p>
          <a:p>
            <a:r>
              <a:rPr lang="en-US" dirty="0"/>
              <a:t>Activated </a:t>
            </a:r>
            <a:r>
              <a:rPr lang="en-US" dirty="0" smtClean="0"/>
              <a:t>by </a:t>
            </a:r>
            <a:r>
              <a:rPr lang="en-US" dirty="0"/>
              <a:t>identities we perceive in others:</a:t>
            </a:r>
          </a:p>
          <a:p>
            <a:pPr lvl="1"/>
            <a:r>
              <a:rPr lang="en-US" dirty="0"/>
              <a:t>Race, ethnicity, gender, age, religion, weight, sexuality, disability,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Automatically associate </a:t>
            </a:r>
            <a:r>
              <a:rPr lang="en-US" dirty="0"/>
              <a:t>characteristics with </a:t>
            </a:r>
            <a:r>
              <a:rPr lang="en-US" dirty="0" smtClean="0"/>
              <a:t>stereotypes</a:t>
            </a:r>
          </a:p>
          <a:p>
            <a:endParaRPr lang="en-US" dirty="0" smtClean="0"/>
          </a:p>
          <a:p>
            <a:r>
              <a:rPr lang="en-US" dirty="0" smtClean="0"/>
              <a:t>May not align with explicit beliefs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39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Implicit Bias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Non-black teachers of Black students demonstrated significantly lower expectations than black teachers </a:t>
            </a:r>
            <a:r>
              <a:rPr lang="en-US" sz="1600" dirty="0" smtClean="0"/>
              <a:t>(Gershenson</a:t>
            </a:r>
            <a:r>
              <a:rPr lang="en-US" sz="1600" dirty="0"/>
              <a:t>, Holt, &amp; </a:t>
            </a:r>
            <a:r>
              <a:rPr lang="en-US" sz="1600" dirty="0" smtClean="0"/>
              <a:t>Papageorge, 2015)</a:t>
            </a:r>
          </a:p>
          <a:p>
            <a:endParaRPr lang="en-US" sz="1600" dirty="0" smtClean="0"/>
          </a:p>
          <a:p>
            <a:r>
              <a:rPr lang="en-US" sz="2400" dirty="0" smtClean="0"/>
              <a:t>Pre-service teachers held negative/neutral attitudes toward racial minority students </a:t>
            </a:r>
            <a:r>
              <a:rPr lang="en-US" sz="1600" dirty="0" smtClean="0"/>
              <a:t>(Glock &amp; Karback, 2015)</a:t>
            </a:r>
          </a:p>
          <a:p>
            <a:endParaRPr lang="en-US" sz="1600" dirty="0" smtClean="0"/>
          </a:p>
          <a:p>
            <a:r>
              <a:rPr lang="en-US" sz="2400" dirty="0"/>
              <a:t>Teacher </a:t>
            </a:r>
            <a:r>
              <a:rPr lang="en-US" sz="2400" dirty="0" smtClean="0"/>
              <a:t>rated Black </a:t>
            </a:r>
            <a:r>
              <a:rPr lang="en-US" sz="2400" dirty="0"/>
              <a:t>students who showed more imaginative play </a:t>
            </a:r>
            <a:r>
              <a:rPr lang="en-US" sz="2400" dirty="0" smtClean="0"/>
              <a:t>as </a:t>
            </a:r>
            <a:r>
              <a:rPr lang="en-US" sz="2400" dirty="0"/>
              <a:t>less well-adjusted compared to </a:t>
            </a:r>
            <a:r>
              <a:rPr lang="en-US" sz="2400" dirty="0" smtClean="0"/>
              <a:t>non-Black children </a:t>
            </a:r>
            <a:r>
              <a:rPr lang="en-US" sz="1600" dirty="0" smtClean="0"/>
              <a:t>(Yates &amp; Marcelo, 2014)</a:t>
            </a:r>
          </a:p>
          <a:p>
            <a:endParaRPr lang="en-US" sz="1600" dirty="0" smtClean="0"/>
          </a:p>
          <a:p>
            <a:r>
              <a:rPr lang="en-US" sz="2400" dirty="0" smtClean="0"/>
              <a:t>Early educators were more likely to expect Black boys to misbehave than White boys</a:t>
            </a:r>
            <a:r>
              <a:rPr lang="en-US" sz="1600" dirty="0" smtClean="0"/>
              <a:t> (Gilliam et al., 2016)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2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Bias and Special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Students with disabilities are more than 2x as likely to rec</a:t>
            </a:r>
            <a:r>
              <a:rPr lang="de-DE" sz="2400" dirty="0" smtClean="0"/>
              <a:t>ei</a:t>
            </a:r>
            <a:r>
              <a:rPr lang="en-US" sz="2400" dirty="0" smtClean="0"/>
              <a:t>ve out-of-school suspensions </a:t>
            </a:r>
            <a:r>
              <a:rPr lang="en-US" sz="1600" dirty="0" smtClean="0"/>
              <a:t>(CRDC, 2014)</a:t>
            </a:r>
          </a:p>
          <a:p>
            <a:endParaRPr lang="en-US" sz="2400" dirty="0" smtClean="0"/>
          </a:p>
          <a:p>
            <a:r>
              <a:rPr lang="en-US" sz="2400" dirty="0" smtClean="0"/>
              <a:t> Black students over-represented in SpEd Emotional Disability and Intellectual Disability categories but under-represented in </a:t>
            </a:r>
            <a:r>
              <a:rPr lang="en-US" sz="2400" dirty="0"/>
              <a:t>Autism category</a:t>
            </a:r>
            <a:r>
              <a:rPr lang="en-US" sz="1600" dirty="0"/>
              <a:t> </a:t>
            </a:r>
            <a:r>
              <a:rPr lang="en-US" sz="1600" dirty="0" smtClean="0"/>
              <a:t>(The </a:t>
            </a:r>
            <a:r>
              <a:rPr lang="en-US" sz="1600" dirty="0"/>
              <a:t>Equity Project, 2015</a:t>
            </a:r>
            <a:r>
              <a:rPr lang="en-US" sz="16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Latino students under-represented in SpEd in childhood but over-represented in high school </a:t>
            </a:r>
            <a:r>
              <a:rPr lang="en-US" sz="1600" dirty="0" smtClean="0"/>
              <a:t>(The Equity Project, 2015)</a:t>
            </a:r>
          </a:p>
          <a:p>
            <a:endParaRPr lang="en-US" sz="2400" dirty="0" smtClean="0"/>
          </a:p>
          <a:p>
            <a:r>
              <a:rPr lang="en-US" sz="2400" dirty="0" smtClean="0"/>
              <a:t>Symptomatology of autism may predispose individuals to activate negative implicit biases </a:t>
            </a:r>
            <a:r>
              <a:rPr lang="en-US" sz="1600" dirty="0" smtClean="0"/>
              <a:t>(Yull, 2015)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0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Implicit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Handout in November 2017 of </a:t>
            </a:r>
            <a:r>
              <a:rPr lang="en-US" i="1" dirty="0" smtClean="0"/>
              <a:t>Communiqué</a:t>
            </a:r>
          </a:p>
          <a:p>
            <a:r>
              <a:rPr lang="en-US" dirty="0" smtClean="0"/>
              <a:t>Implicit.harvard.edu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57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http://www.ted.com/talks/</a:t>
            </a:r>
            <a:r>
              <a:rPr lang="en-US" dirty="0" smtClean="0">
                <a:hlinkClick r:id="rId2"/>
              </a:rPr>
              <a:t>chimamanda_adichie_the_danger_of_a_single_story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Awareness of System</a:t>
            </a:r>
            <a:r>
              <a:rPr lang="en-US" dirty="0"/>
              <a:t>-</a:t>
            </a:r>
            <a:r>
              <a:rPr lang="en-US" dirty="0" smtClean="0"/>
              <a:t> The Danger of </a:t>
            </a:r>
            <a:r>
              <a:rPr lang="en-US" dirty="0"/>
              <a:t>a</a:t>
            </a:r>
            <a:r>
              <a:rPr lang="en-US" dirty="0" smtClean="0"/>
              <a:t> Single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7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Story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“single stories” are commonly told in schools?</a:t>
            </a:r>
          </a:p>
          <a:p>
            <a:r>
              <a:rPr lang="en-US" dirty="0" smtClean="0"/>
              <a:t>What are some single stories that educators can work against?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My background…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5" name="Picture Placeholder 14" descr="shriberg professional photo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r="1891"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0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dirty="0" smtClean="0"/>
              <a:t>#3:</a:t>
            </a:r>
            <a:r>
              <a:rPr lang="en-US" dirty="0"/>
              <a:t>What are your leverage points?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School psychology training + access</a:t>
            </a:r>
          </a:p>
          <a:p>
            <a:r>
              <a:rPr lang="en-US" dirty="0" smtClean="0"/>
              <a:t>Do </a:t>
            </a:r>
            <a:r>
              <a:rPr lang="en-US" dirty="0"/>
              <a:t>I have any power or influence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Power- French &amp; Raven (within school psychology, see Erchul)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889347"/>
              </p:ext>
            </p:extLst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05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power (French and Raven, 1962)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Expert power: </a:t>
            </a:r>
            <a:r>
              <a:rPr lang="en-US" dirty="0" smtClean="0"/>
              <a:t>based on presumption of knowledge (Is there a doctor in the house?)</a:t>
            </a:r>
          </a:p>
          <a:p>
            <a:r>
              <a:rPr lang="en-US" b="1" dirty="0" smtClean="0"/>
              <a:t>Informational power: </a:t>
            </a:r>
            <a:r>
              <a:rPr lang="en-US" dirty="0" smtClean="0"/>
              <a:t>based on the power of your argument (e.g., being the person in the room who knows the law)</a:t>
            </a:r>
          </a:p>
          <a:p>
            <a:r>
              <a:rPr lang="en-US" b="1" dirty="0" smtClean="0"/>
              <a:t>Referent power: </a:t>
            </a:r>
            <a:r>
              <a:rPr lang="en-US" dirty="0" smtClean="0"/>
              <a:t>based on relationship and personal drawing power (e.g, charismatic or moral leadership)</a:t>
            </a:r>
          </a:p>
          <a:p>
            <a:r>
              <a:rPr lang="en-US" b="1" dirty="0" smtClean="0"/>
              <a:t>Legitimate power: </a:t>
            </a:r>
            <a:r>
              <a:rPr lang="en-US" dirty="0" smtClean="0"/>
              <a:t>bestowed by the formal organization (e.g., the power to have the final say in a decision)</a:t>
            </a:r>
          </a:p>
          <a:p>
            <a:r>
              <a:rPr lang="en-US" b="1" dirty="0" smtClean="0"/>
              <a:t>Reward/Coercive power: </a:t>
            </a:r>
            <a:r>
              <a:rPr lang="en-US" dirty="0" smtClean="0"/>
              <a:t>ability to provide incentives and/or punish through praise,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3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#4: </a:t>
            </a:r>
            <a:r>
              <a:rPr lang="en-US" dirty="0"/>
              <a:t>Who Are Your Allies?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 always found in traditional places and not always found among the </a:t>
            </a:r>
            <a:r>
              <a:rPr lang="ja-JP" altLang="en-US">
                <a:latin typeface="Arial"/>
              </a:rPr>
              <a:t>“</a:t>
            </a:r>
            <a:r>
              <a:rPr lang="en-US" dirty="0"/>
              <a:t>professionals</a:t>
            </a:r>
            <a:r>
              <a:rPr lang="ja-JP" altLang="en-US">
                <a:latin typeface="Arial"/>
              </a:rPr>
              <a:t>”</a:t>
            </a:r>
            <a:r>
              <a:rPr lang="en-US" dirty="0"/>
              <a:t> or within school walls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Step </a:t>
            </a:r>
            <a:r>
              <a:rPr lang="en-US" sz="3600" dirty="0" smtClean="0"/>
              <a:t>#5: </a:t>
            </a:r>
            <a:r>
              <a:rPr lang="en-US" sz="3600" dirty="0"/>
              <a:t>Getting Ideas/Projects off the Ground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Philosophical </a:t>
            </a:r>
            <a:r>
              <a:rPr lang="en-US" dirty="0"/>
              <a:t>Framework: Grounded in Participatory </a:t>
            </a:r>
            <a:r>
              <a:rPr lang="en-US" dirty="0" smtClean="0"/>
              <a:t>Approaches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do I mean by participatory approaches? 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Central premise: those affected by any proposed actions should have a real say in the development, implementation, and assessment of these 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charset="0"/>
                <a:ea typeface="+mj-ea"/>
                <a:cs typeface="+mj-cs"/>
              </a:rPr>
              <a:t>How to Design and Implement the PAR Process:  (Stringer, </a:t>
            </a:r>
            <a:r>
              <a:rPr lang="en-US" dirty="0" smtClean="0">
                <a:latin typeface="Tahoma" charset="0"/>
                <a:ea typeface="+mj-ea"/>
                <a:cs typeface="+mj-cs"/>
              </a:rPr>
              <a:t>2014)</a:t>
            </a:r>
            <a:endParaRPr lang="en-US" dirty="0">
              <a:latin typeface="Tahoma" charset="0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>
            <a:normAutofit lnSpcReduction="10000"/>
          </a:bodyPr>
          <a:lstStyle/>
          <a:p>
            <a:pPr marL="812800" indent="-812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ea typeface="+mn-ea"/>
              <a:cs typeface="+mn-cs"/>
            </a:endParaRPr>
          </a:p>
          <a:p>
            <a:pPr marL="812800" indent="-812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Setting the Stage: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Planning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a research process (building relationships, laying the groundwork for action)</a:t>
            </a:r>
          </a:p>
          <a:p>
            <a:pPr marL="812800" indent="-812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ea typeface="+mn-ea"/>
              <a:cs typeface="+mn-cs"/>
            </a:endParaRPr>
          </a:p>
          <a:p>
            <a:pPr marL="812800" indent="-812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Look: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Gathering Data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ea typeface="+mn-ea"/>
              <a:cs typeface="+mn-cs"/>
            </a:endParaRPr>
          </a:p>
          <a:p>
            <a:pPr marL="812800" indent="-812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ea typeface="+mn-ea"/>
              <a:cs typeface="+mn-cs"/>
            </a:endParaRPr>
          </a:p>
          <a:p>
            <a:pPr marL="812800" indent="-812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Think: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Reflection and Analysis- what does your data indicate?</a:t>
            </a:r>
          </a:p>
          <a:p>
            <a:pPr marL="812800" indent="-812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ea typeface="+mn-ea"/>
              <a:cs typeface="+mn-cs"/>
            </a:endParaRPr>
          </a:p>
          <a:p>
            <a:pPr marL="812800" indent="-812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Act: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+mn-ea"/>
                <a:cs typeface="+mn-cs"/>
              </a:rPr>
              <a:t>Action Plans- Implementing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296108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 PAR Process to Combat Bullying: A Case Example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84615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Defining Bullying: Three Key Elements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75700"/>
            <a:ext cx="8229600" cy="459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8775" algn="l" rtl="0">
              <a:lnSpc>
                <a:spcPct val="115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Arial"/>
              <a:buChar char="•"/>
            </a:pPr>
            <a:r>
              <a:rPr lang="en" sz="2050" dirty="0">
                <a:solidFill>
                  <a:schemeClr val="dk1"/>
                </a:solidFill>
                <a:latin typeface="Arial"/>
                <a:cs typeface="Arial"/>
              </a:rPr>
              <a:t>The victim must experience intentional (vs. accidental) negative actions, including physical (hitting), verbal (name calling), and</a:t>
            </a:r>
            <a:r>
              <a:rPr lang="en-US" sz="2050" dirty="0">
                <a:solidFill>
                  <a:schemeClr val="dk1"/>
                </a:solidFill>
                <a:latin typeface="Arial"/>
                <a:cs typeface="Arial"/>
              </a:rPr>
              <a:t>/or</a:t>
            </a:r>
            <a:r>
              <a:rPr lang="en" sz="2050" dirty="0">
                <a:solidFill>
                  <a:schemeClr val="dk1"/>
                </a:solidFill>
                <a:latin typeface="Arial"/>
                <a:cs typeface="Arial"/>
              </a:rPr>
              <a:t> indirect forms of aggressive behaviors (e.g., rumor spreading, purposeful isolation and exclusion, cyberbullying).</a:t>
            </a:r>
            <a:endParaRPr lang="en-US" sz="2050" dirty="0">
              <a:solidFill>
                <a:schemeClr val="dk1"/>
              </a:solidFill>
              <a:latin typeface="Arial"/>
              <a:cs typeface="Arial"/>
            </a:endParaRPr>
          </a:p>
          <a:p>
            <a:pPr marL="457200" marR="0" lvl="0" indent="-358775" algn="l" rtl="0">
              <a:lnSpc>
                <a:spcPct val="115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Arial"/>
              <a:buChar char="•"/>
            </a:pPr>
            <a:endParaRPr lang="en" sz="2050" dirty="0">
              <a:solidFill>
                <a:schemeClr val="dk1"/>
              </a:solidFill>
              <a:latin typeface="Arial"/>
              <a:cs typeface="Arial"/>
            </a:endParaRPr>
          </a:p>
          <a:p>
            <a:pPr marL="457200" marR="0" lvl="0" indent="-358775" algn="l" rtl="0">
              <a:lnSpc>
                <a:spcPct val="115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Arial"/>
              <a:buChar char="•"/>
            </a:pPr>
            <a:r>
              <a:rPr lang="en" sz="20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victim must be exposed to these negative actions repeatedly and have trouble defending him or herself. </a:t>
            </a:r>
            <a:endParaRPr lang="en-US" sz="20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8775" algn="l" rtl="0">
              <a:lnSpc>
                <a:spcPct val="115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Arial"/>
              <a:buChar char="•"/>
            </a:pPr>
            <a:endParaRPr lang="en" sz="20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8775" algn="l" rtl="0">
              <a:lnSpc>
                <a:spcPct val="115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Arial"/>
              <a:buChar char="•"/>
            </a:pPr>
            <a:r>
              <a:rPr lang="en" sz="20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bully is in a more powerful position relative to the child targeted for aggression (Olweus, 1993).</a:t>
            </a:r>
          </a:p>
        </p:txBody>
      </p:sp>
    </p:spTree>
    <p:extLst>
      <p:ext uri="{BB962C8B-B14F-4D97-AF65-F5344CB8AC3E}">
        <p14:creationId xmlns:p14="http://schemas.microsoft.com/office/powerpoint/2010/main" val="235303328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5450" indent="-320675">
              <a:spcBef>
                <a:spcPts val="75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r>
              <a:rPr lang="en-US" sz="3000" dirty="0" smtClean="0">
                <a:ea typeface="ＭＳ Ｐゴシック" charset="0"/>
                <a:cs typeface="ＭＳ Ｐゴシック" charset="0"/>
              </a:rPr>
              <a:t>Middle school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was </a:t>
            </a:r>
            <a:r>
              <a:rPr lang="en-US" sz="3000" dirty="0" smtClean="0">
                <a:ea typeface="ＭＳ Ｐゴシック" charset="0"/>
                <a:cs typeface="ＭＳ Ｐゴシック" charset="0"/>
              </a:rPr>
              <a:t>engaged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in many anti-bullying </a:t>
            </a:r>
            <a:r>
              <a:rPr lang="en-US" sz="3000" dirty="0" smtClean="0">
                <a:ea typeface="ＭＳ Ｐゴシック" charset="0"/>
                <a:cs typeface="ＭＳ Ｐゴシック" charset="0"/>
              </a:rPr>
              <a:t>efforts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1720850" lvl="1" indent="-604838">
              <a:spcBef>
                <a:spcPts val="600"/>
              </a:spcBef>
              <a:buClr>
                <a:srgbClr val="CCB400"/>
              </a:buClr>
              <a:buSzPct val="75000"/>
              <a:buFont typeface="Symbol" charset="2"/>
              <a:buChar char="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r>
              <a:rPr lang="en-US" sz="2400" dirty="0">
                <a:ea typeface="ＭＳ Ｐゴシック" charset="0"/>
                <a:cs typeface="+mn-cs"/>
              </a:rPr>
              <a:t>The Bully Hotline</a:t>
            </a:r>
          </a:p>
          <a:p>
            <a:pPr marL="1720850" lvl="1" indent="-604838">
              <a:spcBef>
                <a:spcPts val="600"/>
              </a:spcBef>
              <a:buClr>
                <a:srgbClr val="CCB400"/>
              </a:buClr>
              <a:buSzPct val="75000"/>
              <a:buFont typeface="Symbol" charset="2"/>
              <a:buChar char="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r>
              <a:rPr lang="en-US" sz="2400" dirty="0">
                <a:ea typeface="ＭＳ Ｐゴシック" charset="0"/>
                <a:cs typeface="+mn-cs"/>
              </a:rPr>
              <a:t>The Peace Summit</a:t>
            </a:r>
          </a:p>
          <a:p>
            <a:pPr marL="1720850" lvl="1" indent="-604838">
              <a:spcBef>
                <a:spcPts val="600"/>
              </a:spcBef>
              <a:buClr>
                <a:srgbClr val="CCB400"/>
              </a:buClr>
              <a:buSzPct val="75000"/>
              <a:buFont typeface="Symbol" charset="2"/>
              <a:buChar char="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r>
              <a:rPr lang="en-US" sz="2400" dirty="0">
                <a:ea typeface="ＭＳ Ｐゴシック" charset="0"/>
                <a:cs typeface="+mn-cs"/>
              </a:rPr>
              <a:t>Be a Buddy Not a Bully slogan</a:t>
            </a:r>
          </a:p>
          <a:p>
            <a:pPr marL="1720850" lvl="1" indent="-604838">
              <a:spcBef>
                <a:spcPts val="600"/>
              </a:spcBef>
              <a:buClr>
                <a:srgbClr val="CCB400"/>
              </a:buClr>
              <a:buSzPct val="75000"/>
              <a:buFont typeface="Symbol" charset="2"/>
              <a:buChar char="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r>
              <a:rPr lang="en-US" sz="2400" dirty="0">
                <a:ea typeface="ＭＳ Ｐゴシック" charset="0"/>
                <a:cs typeface="+mn-cs"/>
              </a:rPr>
              <a:t>The Intervention Room</a:t>
            </a:r>
          </a:p>
          <a:p>
            <a:pPr marL="1720850" lvl="1" indent="-604838">
              <a:spcBef>
                <a:spcPts val="600"/>
              </a:spcBef>
              <a:buClr>
                <a:srgbClr val="CCB400"/>
              </a:buClr>
              <a:buSzPct val="75000"/>
              <a:buFont typeface="Symbol" charset="2"/>
              <a:buChar char="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r>
              <a:rPr lang="en-US" sz="2400" dirty="0">
                <a:ea typeface="ＭＳ Ｐゴシック" charset="0"/>
                <a:cs typeface="+mn-cs"/>
              </a:rPr>
              <a:t>Student Advisory</a:t>
            </a:r>
          </a:p>
          <a:p>
            <a:pPr marL="1720850" lvl="1" indent="-604838">
              <a:spcBef>
                <a:spcPts val="600"/>
              </a:spcBef>
              <a:buClr>
                <a:srgbClr val="CCB400"/>
              </a:buClr>
              <a:buSzPct val="75000"/>
              <a:buFont typeface="Symbol" charset="2"/>
              <a:buChar char="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r>
              <a:rPr lang="en-US" sz="2400" dirty="0">
                <a:ea typeface="ＭＳ Ｐゴシック" charset="0"/>
                <a:cs typeface="+mn-cs"/>
              </a:rPr>
              <a:t>Anti-bullying skits </a:t>
            </a:r>
            <a:endParaRPr lang="en-US" sz="2400" dirty="0" smtClean="0">
              <a:ea typeface="ＭＳ Ｐゴシック" charset="0"/>
              <a:cs typeface="+mn-cs"/>
            </a:endParaRPr>
          </a:p>
          <a:p>
            <a:pPr marL="1720850" lvl="1" indent="-604838">
              <a:spcBef>
                <a:spcPts val="600"/>
              </a:spcBef>
              <a:buClr>
                <a:srgbClr val="CCB400"/>
              </a:buClr>
              <a:buSzPct val="75000"/>
              <a:buFont typeface="Symbol" charset="2"/>
              <a:buChar char="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endParaRPr lang="en-US" sz="2400" dirty="0">
              <a:ea typeface="ＭＳ Ｐゴシック" charset="0"/>
              <a:cs typeface="+mn-cs"/>
            </a:endParaRPr>
          </a:p>
          <a:p>
            <a:pPr marL="425450" indent="-320675">
              <a:spcBef>
                <a:spcPts val="75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School leadership wanted to develop a better understanding of which efforts were most effective.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Our starting point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0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About 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b="1" dirty="0"/>
              <a:t>Personal experience/upbringing</a:t>
            </a:r>
          </a:p>
          <a:p>
            <a:pPr eaLnBrk="1" hangingPunct="1"/>
            <a:r>
              <a:rPr lang="en-US" sz="2800" b="1" dirty="0"/>
              <a:t>Student and practitioner days: </a:t>
            </a:r>
            <a:r>
              <a:rPr lang="en-US" sz="2800" dirty="0"/>
              <a:t>eyes opening to privilege in all forms (e.g., white privilege) and to injustices experienced by kids in schools</a:t>
            </a:r>
          </a:p>
          <a:p>
            <a:pPr eaLnBrk="1" hangingPunct="1"/>
            <a:r>
              <a:rPr lang="en-US" sz="2800" b="1" dirty="0"/>
              <a:t>Move to professor: </a:t>
            </a:r>
            <a:r>
              <a:rPr lang="en-US" sz="2800" dirty="0"/>
              <a:t>broader vantage point, access to the next generation, more focused mission related to school psychology and social justice (e.g., </a:t>
            </a:r>
            <a:r>
              <a:rPr lang="en-US" sz="2800" dirty="0" smtClean="0"/>
              <a:t>writings and presenting on social justice, member </a:t>
            </a:r>
            <a:r>
              <a:rPr lang="en-US" sz="2800" dirty="0"/>
              <a:t>of National Association of School Psychologists Social Justice Task Force)</a:t>
            </a:r>
          </a:p>
          <a:p>
            <a:pPr eaLnBrk="1" hangingPunct="1"/>
            <a:r>
              <a:rPr lang="en-US" sz="2800" b="1" dirty="0"/>
              <a:t>Current status: </a:t>
            </a:r>
            <a:r>
              <a:rPr lang="en-US" sz="2800" dirty="0"/>
              <a:t>Role as a white cisgender male professor related to social justice research and advocacy; feel sense of urgency nationally and need to keep growing personally and professionally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3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</a:rPr>
              <a:t>Started by bringing multidisciplinary group together and discussing shared vision and goals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</a:rPr>
              <a:t>The initial goal was along the lines of the maxim to work smarter, not harder. </a:t>
            </a:r>
          </a:p>
          <a:p>
            <a:pPr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</a:rPr>
              <a:t>Structural agreement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000" dirty="0">
                <a:ea typeface="ＭＳ Ｐゴシック" charset="0"/>
                <a:cs typeface="+mn-cs"/>
              </a:rPr>
              <a:t>Monthly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  <a:cs typeface="+mn-cs"/>
              </a:rPr>
              <a:t>Clear goals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  <a:cs typeface="+mn-cs"/>
              </a:rPr>
              <a:t>Task-oriented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  <a:cs typeface="+mn-cs"/>
              </a:rPr>
              <a:t>More </a:t>
            </a:r>
            <a:r>
              <a:rPr lang="en-US" sz="2000" dirty="0" smtClean="0">
                <a:ea typeface="ＭＳ Ｐゴシック" charset="0"/>
                <a:cs typeface="+mn-cs"/>
              </a:rPr>
              <a:t>ownership/responsibility </a:t>
            </a:r>
            <a:r>
              <a:rPr lang="en-US" sz="2000" dirty="0">
                <a:ea typeface="ＭＳ Ｐゴシック" charset="0"/>
                <a:cs typeface="+mn-cs"/>
              </a:rPr>
              <a:t>on part of </a:t>
            </a:r>
            <a:r>
              <a:rPr lang="en-US" sz="2000" dirty="0" smtClean="0">
                <a:ea typeface="ＭＳ Ｐゴシック" charset="0"/>
                <a:cs typeface="+mn-cs"/>
              </a:rPr>
              <a:t>school as time progressed: do not want to become dependent on Loyola or a grant for work to continue</a:t>
            </a:r>
            <a:endParaRPr lang="en-US" sz="2000" dirty="0">
              <a:ea typeface="ＭＳ Ｐゴシック" charset="0"/>
              <a:cs typeface="+mn-cs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Project Team Plans and Parameters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Process: Social </a:t>
            </a:r>
            <a:r>
              <a:rPr lang="en-US" dirty="0"/>
              <a:t>Justice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Justice: </a:t>
            </a:r>
          </a:p>
          <a:p>
            <a:pPr lvl="1"/>
            <a:r>
              <a:rPr lang="en-US" dirty="0"/>
              <a:t>Child Rights perspective: students have a right to have input into what is happening to them in school and to be able to go to school without being bullied or witnessing bullying. Bullying harms all involved.</a:t>
            </a:r>
          </a:p>
          <a:p>
            <a:r>
              <a:rPr lang="en-US" dirty="0"/>
              <a:t>Procedural Justice: </a:t>
            </a:r>
          </a:p>
          <a:p>
            <a:pPr lvl="1"/>
            <a:r>
              <a:rPr lang="en-US" dirty="0"/>
              <a:t>Is bullying being handled consistently and fairly by teachers and school administrators?</a:t>
            </a:r>
          </a:p>
          <a:p>
            <a:pPr lvl="1"/>
            <a:r>
              <a:rPr lang="en-US" dirty="0"/>
              <a:t>Is our data collection process respectful to all involved and all that would be impacted by any proposed changes?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04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20400" y="470300"/>
            <a:ext cx="8823600" cy="9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3000" dirty="0">
                <a:solidFill>
                  <a:schemeClr val="dk2"/>
                </a:solidFill>
              </a:rPr>
              <a:t>Project Steps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616037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tx1"/>
                </a:solidFill>
              </a:rPr>
              <a:t>(Shriberg, Burns, Desai, Grunewald, &amp; Pitts, </a:t>
            </a:r>
            <a:r>
              <a:rPr lang="en-US" dirty="0"/>
              <a:t>2015</a:t>
            </a:r>
            <a:r>
              <a:rPr lang="en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0019417"/>
              </p:ext>
            </p:extLst>
          </p:nvPr>
        </p:nvGraphicFramePr>
        <p:xfrm>
          <a:off x="533400" y="12954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621559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4099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Spring of Year  3: Creation of Student Leadership Groups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graders nominated by teachers as kids not believed to be involved in bullying and either already are leaders or have strong leadership potential</a:t>
            </a:r>
          </a:p>
          <a:p>
            <a:r>
              <a:rPr lang="en-US" dirty="0"/>
              <a:t>10 week group co-led by myself and four Loyola school psychology graduate students</a:t>
            </a:r>
          </a:p>
          <a:p>
            <a:r>
              <a:rPr lang="en-US" dirty="0"/>
              <a:t>Group thematic areas: leadership development/team building, bullying 101 education, training on the problem solving model, development of action strategies to combat bullying</a:t>
            </a:r>
          </a:p>
          <a:p>
            <a:r>
              <a:rPr lang="en-US" dirty="0"/>
              <a:t>Outcomes: student/educator dialogues; changes in adult supervision patterns (especially in locker rooms)</a:t>
            </a:r>
          </a:p>
          <a:p>
            <a:pPr lvl="2"/>
            <a:r>
              <a:rPr lang="en-US" dirty="0"/>
              <a:t>Shriberg, Brooks, Jenkins, Immen, Sutter, &amp; Cronin, 2017</a:t>
            </a:r>
          </a:p>
        </p:txBody>
      </p:sp>
    </p:spTree>
    <p:extLst>
      <p:ext uri="{BB962C8B-B14F-4D97-AF65-F5344CB8AC3E}">
        <p14:creationId xmlns:p14="http://schemas.microsoft.com/office/powerpoint/2010/main" val="3642179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Activity: Moving Forward on Your</a:t>
            </a:r>
            <a:r>
              <a:rPr lang="en-US" dirty="0"/>
              <a:t> </a:t>
            </a:r>
            <a:r>
              <a:rPr lang="en-US" dirty="0" smtClean="0"/>
              <a:t>Social Justice Action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2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Some Closing Thoughts on Leading for Social Justice </a:t>
            </a:r>
            <a:r>
              <a:rPr lang="en-US" sz="3200" dirty="0"/>
              <a:t>(Shriberg, </a:t>
            </a:r>
            <a:r>
              <a:rPr lang="en-US" sz="3200" dirty="0" smtClean="0"/>
              <a:t>2009)</a:t>
            </a:r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	1. Critically examine your own definition of </a:t>
            </a:r>
            <a:r>
              <a:rPr lang="ja-JP" altLang="en-US" sz="2000" i="1" dirty="0">
                <a:latin typeface="Arial"/>
              </a:rPr>
              <a:t>“</a:t>
            </a:r>
            <a:r>
              <a:rPr lang="en-US" sz="2000" i="1" dirty="0"/>
              <a:t>socially just practice</a:t>
            </a:r>
            <a:r>
              <a:rPr lang="ja-JP" altLang="en-US" sz="2000" i="1" dirty="0">
                <a:latin typeface="Arial"/>
              </a:rPr>
              <a:t>”</a:t>
            </a:r>
            <a:r>
              <a:rPr lang="en-US" sz="2000" i="1" dirty="0"/>
              <a:t> and the degree to which your professional work supports (or perhaps works against) this aspiration.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2000" i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	2. Listen closely to and seek to draw out the voices of those with less power, particularly students and families.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2000" i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	3. Examine reports of student </a:t>
            </a:r>
            <a:r>
              <a:rPr lang="ja-JP" altLang="en-US" sz="2000" i="1" dirty="0">
                <a:latin typeface="Arial"/>
              </a:rPr>
              <a:t>“</a:t>
            </a:r>
            <a:r>
              <a:rPr lang="en-US" sz="2000" i="1" dirty="0" smtClean="0"/>
              <a:t>misbehavior“ or “disability</a:t>
            </a:r>
            <a:r>
              <a:rPr lang="en-US" sz="2000" i="1" dirty="0" smtClean="0">
                <a:latin typeface="Arial"/>
              </a:rPr>
              <a:t>” </a:t>
            </a:r>
            <a:r>
              <a:rPr lang="en-US" sz="2000" i="1" dirty="0" smtClean="0"/>
              <a:t>critically</a:t>
            </a:r>
            <a:r>
              <a:rPr lang="en-US" sz="2000" i="1" dirty="0"/>
              <a:t>. </a:t>
            </a:r>
            <a:r>
              <a:rPr lang="en-US" sz="2000" i="1" dirty="0" smtClean="0"/>
              <a:t>Is a single story happening? When </a:t>
            </a:r>
            <a:r>
              <a:rPr lang="en-US" sz="2000" i="1" dirty="0"/>
              <a:t>you feel that individuals are being singled out for blame and/or pathology without a concomitant examination of the role of social, political, financial, legal, and/or educational structures in creating </a:t>
            </a:r>
            <a:r>
              <a:rPr lang="en-US" sz="2000" i="1" dirty="0" smtClean="0"/>
              <a:t>this</a:t>
            </a:r>
            <a:r>
              <a:rPr lang="ja-JP" altLang="en-US" sz="2000" i="1" dirty="0" smtClean="0">
                <a:latin typeface="Arial"/>
              </a:rPr>
              <a:t>“</a:t>
            </a:r>
            <a:r>
              <a:rPr lang="en-US" sz="2000" i="1" dirty="0" smtClean="0"/>
              <a:t>problem</a:t>
            </a:r>
            <a:r>
              <a:rPr lang="ja-JP" altLang="en-US" sz="2000" i="1" dirty="0" smtClean="0">
                <a:latin typeface="Arial"/>
              </a:rPr>
              <a:t>”</a:t>
            </a:r>
            <a:r>
              <a:rPr lang="en-US" altLang="ja-JP" sz="2000" i="1" dirty="0" smtClean="0">
                <a:latin typeface="Arial"/>
              </a:rPr>
              <a:t>,</a:t>
            </a:r>
            <a:r>
              <a:rPr lang="en-US" sz="2000" i="1" dirty="0" smtClean="0"/>
              <a:t>reframe </a:t>
            </a:r>
            <a:r>
              <a:rPr lang="en-US" sz="2000" i="1" dirty="0"/>
              <a:t>the narrative to present a more just picture</a:t>
            </a:r>
            <a:r>
              <a:rPr lang="en-US" sz="2000" i="1" dirty="0" smtClean="0"/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193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Thoughts: </a:t>
            </a:r>
            <a:r>
              <a:rPr lang="en-US" dirty="0"/>
              <a:t>Continued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	4. Choose your battles, playing to your personal passions and the needs that you see. When taking on a social justice challenge, think big but start small, focusing on short-term goals and plans that are both achievable and, if met, can serve as springboards to larger action.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i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	5. Collaborate, collaborate, collaborate, including reaching out to students, families, communities, school leaders, and other educators and also including networking with other professionals who share a commitment to social justice.  Very few, if any, social justice challenges can or should be solved by one individual.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14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 Do? (Johnson,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Little risks: Do something- “You can subvert the assumption that everyone’s going along with the status quo but simple not going along. When you do this, you stop the flow, if only for a moment, but in that moment other people can notice and start to think and question” (p.613)</a:t>
            </a:r>
          </a:p>
        </p:txBody>
      </p:sp>
    </p:spTree>
    <p:extLst>
      <p:ext uri="{BB962C8B-B14F-4D97-AF65-F5344CB8AC3E}">
        <p14:creationId xmlns:p14="http://schemas.microsoft.com/office/powerpoint/2010/main" val="10703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514600"/>
            <a:ext cx="6400800" cy="22733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For more information, please contact David Shriberg at </a:t>
            </a:r>
            <a:r>
              <a:rPr lang="en-US" sz="3200" dirty="0" err="1" smtClean="0"/>
              <a:t>drdaveshriberg@gmail.com</a:t>
            </a:r>
            <a:r>
              <a:rPr lang="en-US" sz="3200" dirty="0" smtClean="0"/>
              <a:t> And please follow me at @dRDAVESHRIBERG</a:t>
            </a:r>
            <a:endParaRPr lang="en-US" sz="3200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	</a:t>
            </a:r>
            <a:r>
              <a:rPr lang="en-US" sz="4000" dirty="0" smtClean="0"/>
              <a:t>	THANK YOU!!!</a:t>
            </a:r>
            <a:endParaRPr lang="en-US" sz="40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71600" y="-609600"/>
            <a:ext cx="6400800" cy="3213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549400" y="1930400"/>
            <a:ext cx="6032500" cy="1003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 build="p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Pairs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you define social justice?</a:t>
            </a:r>
          </a:p>
          <a:p>
            <a:r>
              <a:rPr lang="en-US" dirty="0" smtClean="0"/>
              <a:t>How would you differentiate social justice from “best practice” in education?</a:t>
            </a:r>
          </a:p>
          <a:p>
            <a:r>
              <a:rPr lang="en-US" dirty="0" smtClean="0"/>
              <a:t>Should educators be concerned with social justice issues and advocacy?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most socially just way to divide this…?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This Thing Called Social Justice?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2712</TotalTime>
  <Words>2392</Words>
  <Application>Microsoft Macintosh PowerPoint</Application>
  <PresentationFormat>On-screen Show (4:3)</PresentationFormat>
  <Paragraphs>300</Paragraphs>
  <Slides>58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Median</vt:lpstr>
      <vt:lpstr>Developing as an agent of social justice</vt:lpstr>
      <vt:lpstr>What Am I in For? A Roadmap</vt:lpstr>
      <vt:lpstr>Presentation Objectives</vt:lpstr>
      <vt:lpstr>My background……</vt:lpstr>
      <vt:lpstr>About Me</vt:lpstr>
      <vt:lpstr>FOUNDATIONS</vt:lpstr>
      <vt:lpstr>Opening Pairs Activity</vt:lpstr>
      <vt:lpstr>What is the most socially just way to divide this…?</vt:lpstr>
      <vt:lpstr>What is This Thing Called Social Justice? Definitions</vt:lpstr>
      <vt:lpstr>Social Justice Definition for School Psychologists </vt:lpstr>
      <vt:lpstr>Sub-Categories: Meta-Themes About Defining Social Justice in School Psychology</vt:lpstr>
      <vt:lpstr>Diaz (2014)- Forms of Social Justice</vt:lpstr>
      <vt:lpstr>Shriberg, Song, Miranda, &amp; Radliff, 2013</vt:lpstr>
      <vt:lpstr>Shriberg, Song, Miranda, &amp; Radliff, 2013</vt:lpstr>
      <vt:lpstr>Social Justice Comes From a Multicultural Framework</vt:lpstr>
      <vt:lpstr>Social Justice as an Outgrowth of Multiculturalism</vt:lpstr>
      <vt:lpstr>Example of Social Justice Orientation</vt:lpstr>
      <vt:lpstr>Oppression: An Overarching Concept</vt:lpstr>
      <vt:lpstr>Levels of Oppression</vt:lpstr>
      <vt:lpstr>Oppression Results In </vt:lpstr>
      <vt:lpstr>Getting Started: Broad Concepts</vt:lpstr>
      <vt:lpstr>Challenging Our Socialization = Challenging Our Comfort Zones</vt:lpstr>
      <vt:lpstr>Spheres of Influence</vt:lpstr>
      <vt:lpstr>Action Steps: Practitioner Interviews (Jones, Shriberg, et al, in press) </vt:lpstr>
      <vt:lpstr>NASP Social Justice Resources</vt:lpstr>
      <vt:lpstr>#SP4SJ Podcast</vt:lpstr>
      <vt:lpstr>Five Step Process to Developing as an Agent of Social Justice</vt:lpstr>
      <vt:lpstr>Initiating Change as an Agent of Social Justice: Five Key Action Steps</vt:lpstr>
      <vt:lpstr>Self-Awareness: The Role of Leadership</vt:lpstr>
      <vt:lpstr>Step #1: Self-Awareness</vt:lpstr>
      <vt:lpstr>Peak Performance</vt:lpstr>
      <vt:lpstr>IMPLICIT BIAS</vt:lpstr>
      <vt:lpstr>Dual System Theory</vt:lpstr>
      <vt:lpstr>Implicit Bias</vt:lpstr>
      <vt:lpstr>Implicit Bias in Education</vt:lpstr>
      <vt:lpstr>Implicit Bias and Special Education</vt:lpstr>
      <vt:lpstr>More on Implicit Bias</vt:lpstr>
      <vt:lpstr>Step 2: Awareness of System- The Danger of a Single Story</vt:lpstr>
      <vt:lpstr>Single Story Discussion</vt:lpstr>
      <vt:lpstr>Step #3:What are your leverage points?</vt:lpstr>
      <vt:lpstr>Sources of Power- French &amp; Raven (within school psychology, see Erchul)</vt:lpstr>
      <vt:lpstr>Sources of power (French and Raven, 1962)</vt:lpstr>
      <vt:lpstr>Step #4: Who Are Your Allies?</vt:lpstr>
      <vt:lpstr>Step #5: Getting Ideas/Projects off the Ground</vt:lpstr>
      <vt:lpstr>What do I mean by participatory approaches? </vt:lpstr>
      <vt:lpstr>How to Design and Implement the PAR Process:  (Stringer, 2014)</vt:lpstr>
      <vt:lpstr>Using a PAR Process to Combat Bullying: A Case Example</vt:lpstr>
      <vt:lpstr>Defining Bullying: Three Key Elements</vt:lpstr>
      <vt:lpstr>Our starting point</vt:lpstr>
      <vt:lpstr>Project Team Plans and Parameters</vt:lpstr>
      <vt:lpstr>Our Process: Social Justice Framework</vt:lpstr>
      <vt:lpstr>Project Steps</vt:lpstr>
      <vt:lpstr>Spring of Year  3: Creation of Student Leadership Groups </vt:lpstr>
      <vt:lpstr>Final Activity: Moving Forward on Your Social Justice Action Plan</vt:lpstr>
      <vt:lpstr>Some Closing Thoughts on Leading for Social Justice (Shriberg, 2009)</vt:lpstr>
      <vt:lpstr>Closing Thoughts: Continued</vt:lpstr>
      <vt:lpstr>What Can We Do? (Johnson, 2013)</vt:lpstr>
      <vt:lpstr>For more information, please contact David Shriberg at drdaveshriberg@gmail.com And please follow me at @dRDAVESHRIBERG</vt:lpstr>
    </vt:vector>
  </TitlesOfParts>
  <Company>Miami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and Applying Social Justice in School Psychology</dc:title>
  <dc:creator>shribed</dc:creator>
  <cp:lastModifiedBy>Katie Wisse</cp:lastModifiedBy>
  <cp:revision>162</cp:revision>
  <cp:lastPrinted>2017-04-03T20:00:13Z</cp:lastPrinted>
  <dcterms:created xsi:type="dcterms:W3CDTF">2006-03-24T21:58:37Z</dcterms:created>
  <dcterms:modified xsi:type="dcterms:W3CDTF">2018-05-17T20:05:59Z</dcterms:modified>
</cp:coreProperties>
</file>